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rawings/drawing3.xml" ContentType="application/vnd.openxmlformats-officedocument.drawingml.chartshapes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rawings/drawing6.xml" ContentType="application/vnd.openxmlformats-officedocument.drawingml.chartshape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theme/themeOverride9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heme/themeOverride3.xml" ContentType="application/vnd.openxmlformats-officedocument.themeOverr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60"/>
  </p:notesMasterIdLst>
  <p:sldIdLst>
    <p:sldId id="500" r:id="rId2"/>
    <p:sldId id="501" r:id="rId3"/>
    <p:sldId id="297" r:id="rId4"/>
    <p:sldId id="272" r:id="rId5"/>
    <p:sldId id="274" r:id="rId6"/>
    <p:sldId id="504" r:id="rId7"/>
    <p:sldId id="299" r:id="rId8"/>
    <p:sldId id="416" r:id="rId9"/>
    <p:sldId id="422" r:id="rId10"/>
    <p:sldId id="305" r:id="rId11"/>
    <p:sldId id="483" r:id="rId12"/>
    <p:sldId id="511" r:id="rId13"/>
    <p:sldId id="349" r:id="rId14"/>
    <p:sldId id="291" r:id="rId15"/>
    <p:sldId id="433" r:id="rId16"/>
    <p:sldId id="394" r:id="rId17"/>
    <p:sldId id="395" r:id="rId18"/>
    <p:sldId id="418" r:id="rId19"/>
    <p:sldId id="310" r:id="rId20"/>
    <p:sldId id="308" r:id="rId21"/>
    <p:sldId id="419" r:id="rId22"/>
    <p:sldId id="503" r:id="rId23"/>
    <p:sldId id="443" r:id="rId24"/>
    <p:sldId id="494" r:id="rId25"/>
    <p:sldId id="444" r:id="rId26"/>
    <p:sldId id="445" r:id="rId27"/>
    <p:sldId id="439" r:id="rId28"/>
    <p:sldId id="490" r:id="rId29"/>
    <p:sldId id="446" r:id="rId30"/>
    <p:sldId id="447" r:id="rId31"/>
    <p:sldId id="448" r:id="rId32"/>
    <p:sldId id="449" r:id="rId33"/>
    <p:sldId id="451" r:id="rId34"/>
    <p:sldId id="507" r:id="rId35"/>
    <p:sldId id="497" r:id="rId36"/>
    <p:sldId id="513" r:id="rId37"/>
    <p:sldId id="457" r:id="rId38"/>
    <p:sldId id="458" r:id="rId39"/>
    <p:sldId id="461" r:id="rId40"/>
    <p:sldId id="477" r:id="rId41"/>
    <p:sldId id="452" r:id="rId42"/>
    <p:sldId id="454" r:id="rId43"/>
    <p:sldId id="485" r:id="rId44"/>
    <p:sldId id="463" r:id="rId45"/>
    <p:sldId id="479" r:id="rId46"/>
    <p:sldId id="493" r:id="rId47"/>
    <p:sldId id="508" r:id="rId48"/>
    <p:sldId id="481" r:id="rId49"/>
    <p:sldId id="491" r:id="rId50"/>
    <p:sldId id="480" r:id="rId51"/>
    <p:sldId id="469" r:id="rId52"/>
    <p:sldId id="470" r:id="rId53"/>
    <p:sldId id="430" r:id="rId54"/>
    <p:sldId id="498" r:id="rId55"/>
    <p:sldId id="472" r:id="rId56"/>
    <p:sldId id="492" r:id="rId57"/>
    <p:sldId id="499" r:id="rId58"/>
    <p:sldId id="476" r:id="rId59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gorodovaNV" initials="" lastIdx="1" clrIdx="0"/>
  <p:cmAuthor id="1" name=" " initials="MSOffic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99FF"/>
    <a:srgbClr val="CCFF99"/>
    <a:srgbClr val="FFFFFF"/>
    <a:srgbClr val="66FFCC"/>
    <a:srgbClr val="CC00FF"/>
    <a:srgbClr val="777777"/>
    <a:srgbClr val="B2B2B2"/>
    <a:srgbClr val="00CC99"/>
    <a:srgbClr val="336699"/>
    <a:srgbClr val="80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68" autoAdjust="0"/>
    <p:restoredTop sz="84528" autoAdjust="0"/>
  </p:normalViewPr>
  <p:slideViewPr>
    <p:cSldViewPr>
      <p:cViewPr>
        <p:scale>
          <a:sx n="100" d="100"/>
          <a:sy n="100" d="100"/>
        </p:scale>
        <p:origin x="-16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360"/>
    </p:cViewPr>
  </p:sorterViewPr>
  <p:notesViewPr>
    <p:cSldViewPr>
      <p:cViewPr varScale="1">
        <p:scale>
          <a:sx n="70" d="100"/>
          <a:sy n="70" d="100"/>
        </p:scale>
        <p:origin x="-1992" y="-102"/>
      </p:cViewPr>
      <p:guideLst>
        <p:guide orient="horz" pos="3126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8845239417842627"/>
          <c:y val="0.14701028589416129"/>
          <c:w val="0.74493710688618764"/>
          <c:h val="0.816210235899714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explosion val="23"/>
          <c:dPt>
            <c:idx val="0"/>
            <c:explosion val="19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CCFFFF"/>
              </a:solidFill>
            </c:spPr>
          </c:dPt>
          <c:cat>
            <c:strRef>
              <c:f>Лист1!$A$2:$A$3</c:f>
              <c:strCache>
                <c:ptCount val="2"/>
                <c:pt idx="0">
                  <c:v>Численность</c:v>
                </c:pt>
                <c:pt idx="1">
                  <c:v>КМНС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35749</c:v>
                </c:pt>
                <c:pt idx="1">
                  <c:v>2456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8845239417842644"/>
          <c:y val="0.14701028589416143"/>
          <c:w val="0.74493710688618764"/>
          <c:h val="0.816210235899714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explosion val="23"/>
          <c:dPt>
            <c:idx val="0"/>
            <c:explosion val="19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CCFFFF"/>
              </a:solidFill>
            </c:spPr>
          </c:dPt>
          <c:cat>
            <c:strRef>
              <c:f>Лист1!$A$2:$A$3</c:f>
              <c:strCache>
                <c:ptCount val="2"/>
                <c:pt idx="0">
                  <c:v>Численность</c:v>
                </c:pt>
                <c:pt idx="1">
                  <c:v>КМНС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491</c:v>
                </c:pt>
                <c:pt idx="1">
                  <c:v>68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plotArea>
      <c:layout>
        <c:manualLayout>
          <c:layoutTarget val="inner"/>
          <c:xMode val="edge"/>
          <c:yMode val="edge"/>
          <c:x val="8.0268704773285529E-2"/>
          <c:y val="3.9973958333333351E-2"/>
          <c:w val="0.8851029248584491"/>
          <c:h val="0.86134575951443892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7030A0"/>
                </a:solidFill>
              </a:ln>
            </c:spPr>
          </c:marker>
          <c:dLbls>
            <c:dLbl>
              <c:idx val="0"/>
              <c:layout>
                <c:manualLayout>
                  <c:x val="-2.9320987654320996E-2"/>
                  <c:y val="-5.2083333333333738E-2"/>
                </c:manualLayout>
              </c:layout>
              <c:showVal val="1"/>
            </c:dLbl>
            <c:dLbl>
              <c:idx val="1"/>
              <c:layout>
                <c:manualLayout>
                  <c:x val="-1.3888888888888978E-2"/>
                  <c:y val="-2.8645833333333346E-2"/>
                </c:manualLayout>
              </c:layout>
              <c:showVal val="1"/>
            </c:dLbl>
            <c:dLbl>
              <c:idx val="2"/>
              <c:layout>
                <c:manualLayout>
                  <c:x val="1.4571847007998219E-2"/>
                  <c:y val="-1.7468371244349318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2.9945779276027405E-2"/>
                </c:manualLayout>
              </c:layout>
              <c:showVal val="1"/>
            </c:dLbl>
            <c:dLbl>
              <c:idx val="4"/>
              <c:layout>
                <c:manualLayout>
                  <c:x val="-7.2859235039990124E-3"/>
                  <c:y val="-3.2441260882363043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dd/mm/yyyy</c:formatCode>
                <c:ptCount val="5"/>
                <c:pt idx="0">
                  <c:v>41275</c:v>
                </c:pt>
                <c:pt idx="1">
                  <c:v>41365</c:v>
                </c:pt>
                <c:pt idx="2">
                  <c:v>41456</c:v>
                </c:pt>
                <c:pt idx="3">
                  <c:v>41548</c:v>
                </c:pt>
                <c:pt idx="4">
                  <c:v>41640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0.25</c:v>
                </c:pt>
                <c:pt idx="1">
                  <c:v>0.26</c:v>
                </c:pt>
                <c:pt idx="2">
                  <c:v>0.25</c:v>
                </c:pt>
                <c:pt idx="3">
                  <c:v>0.24000000000000021</c:v>
                </c:pt>
                <c:pt idx="4">
                  <c:v>0.23</c:v>
                </c:pt>
              </c:numCache>
            </c:numRef>
          </c:val>
        </c:ser>
        <c:marker val="1"/>
        <c:axId val="98313344"/>
        <c:axId val="98314496"/>
      </c:lineChart>
      <c:dateAx>
        <c:axId val="98313344"/>
        <c:scaling>
          <c:orientation val="minMax"/>
        </c:scaling>
        <c:axPos val="b"/>
        <c:numFmt formatCode="dd/mm/yyyy" sourceLinked="1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314496"/>
        <c:crosses val="autoZero"/>
        <c:auto val="1"/>
        <c:lblOffset val="100"/>
        <c:baseTimeUnit val="months"/>
        <c:majorUnit val="3"/>
        <c:majorTimeUnit val="months"/>
      </c:dateAx>
      <c:valAx>
        <c:axId val="9831449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313344"/>
        <c:crosses val="autoZero"/>
        <c:crossBetween val="between"/>
        <c:majorUnit val="1.0000000000000005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9.6655918417590039E-2"/>
          <c:y val="2.7724424882957687E-2"/>
          <c:w val="0.88729425420468244"/>
          <c:h val="0.7516280245373816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 год</c:v>
                </c:pt>
              </c:strCache>
            </c:strRef>
          </c:tx>
          <c:dLbls>
            <c:dLbl>
              <c:idx val="0"/>
              <c:layout>
                <c:manualLayout>
                  <c:x val="-1.9767321748012288E-2"/>
                  <c:y val="-5.1947839460723885E-3"/>
                </c:manualLayout>
              </c:layout>
              <c:showVal val="1"/>
            </c:dLbl>
            <c:dLbl>
              <c:idx val="1"/>
              <c:layout>
                <c:manualLayout>
                  <c:x val="-3.163819663939961E-2"/>
                  <c:y val="-1.2986959865181063E-2"/>
                </c:manualLayout>
              </c:layout>
              <c:showVal val="1"/>
            </c:dLbl>
            <c:dLbl>
              <c:idx val="2"/>
              <c:layout>
                <c:manualLayout>
                  <c:x val="-2.2598711885285391E-2"/>
                  <c:y val="7.7921759191086314E-3"/>
                </c:manualLayout>
              </c:layout>
              <c:showVal val="1"/>
            </c:dLbl>
            <c:dLbl>
              <c:idx val="3"/>
              <c:layout>
                <c:manualLayout>
                  <c:x val="-3.0391315932503812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-2.9118570141844723E-2"/>
                  <c:y val="-7.7921759191086314E-3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800" b="1">
                    <a:latin typeface="Monotype Corsiva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среднемесячные денежные доходы на душу населения</c:v>
                </c:pt>
                <c:pt idx="1">
                  <c:v>среднемесячная заработная плата по полному кругу предприятий</c:v>
                </c:pt>
                <c:pt idx="2">
                  <c:v>средняя заработная плата работников социальной сферы</c:v>
                </c:pt>
                <c:pt idx="3">
                  <c:v>средний размер дохода пенсионера</c:v>
                </c:pt>
                <c:pt idx="4">
                  <c:v>средний размер пенсии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32506</c:v>
                </c:pt>
                <c:pt idx="1">
                  <c:v>44217</c:v>
                </c:pt>
                <c:pt idx="2">
                  <c:v>29197</c:v>
                </c:pt>
                <c:pt idx="3">
                  <c:v>15465</c:v>
                </c:pt>
                <c:pt idx="4">
                  <c:v>13907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 год</c:v>
                </c:pt>
              </c:strCache>
            </c:strRef>
          </c:tx>
          <c:dLbls>
            <c:dLbl>
              <c:idx val="0"/>
              <c:layout>
                <c:manualLayout>
                  <c:x val="1.3766458689521996E-3"/>
                  <c:y val="-1.2986959865181063E-2"/>
                </c:manualLayout>
              </c:layout>
              <c:showVal val="1"/>
            </c:dLbl>
            <c:dLbl>
              <c:idx val="2"/>
              <c:layout>
                <c:manualLayout>
                  <c:x val="-1.6885874512840356E-3"/>
                  <c:y val="-2.5973919730362285E-3"/>
                </c:manualLayout>
              </c:layout>
              <c:showVal val="1"/>
            </c:dLbl>
            <c:dLbl>
              <c:idx val="3"/>
              <c:layout>
                <c:manualLayout>
                  <c:x val="6.1042804418782234E-3"/>
                  <c:y val="-1.2986959865181063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1.0389567892144833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800" b="1">
                    <a:latin typeface="Monotype Corsiva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среднемесячные денежные доходы на душу населения</c:v>
                </c:pt>
                <c:pt idx="1">
                  <c:v>среднемесячная заработная плата по полному кругу предприятий</c:v>
                </c:pt>
                <c:pt idx="2">
                  <c:v>средняя заработная плата работников социальной сферы</c:v>
                </c:pt>
                <c:pt idx="3">
                  <c:v>средний размер дохода пенсионера</c:v>
                </c:pt>
                <c:pt idx="4">
                  <c:v>средний размер пенсии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34680</c:v>
                </c:pt>
                <c:pt idx="1">
                  <c:v>47367</c:v>
                </c:pt>
                <c:pt idx="2">
                  <c:v>35646</c:v>
                </c:pt>
                <c:pt idx="3">
                  <c:v>16967</c:v>
                </c:pt>
                <c:pt idx="4">
                  <c:v>15309</c:v>
                </c:pt>
              </c:numCache>
            </c:numRef>
          </c:val>
        </c:ser>
        <c:shape val="box"/>
        <c:axId val="101002240"/>
        <c:axId val="108294912"/>
        <c:axId val="0"/>
      </c:bar3DChart>
      <c:catAx>
        <c:axId val="101002240"/>
        <c:scaling>
          <c:orientation val="minMax"/>
        </c:scaling>
        <c:delete val="1"/>
        <c:axPos val="b"/>
        <c:tickLblPos val="none"/>
        <c:crossAx val="108294912"/>
        <c:crosses val="autoZero"/>
        <c:auto val="1"/>
        <c:lblAlgn val="ctr"/>
        <c:lblOffset val="100"/>
      </c:catAx>
      <c:valAx>
        <c:axId val="10829491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1002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905088635282004"/>
          <c:y val="7.2330621372063447E-2"/>
          <c:w val="0.15108567738024098"/>
          <c:h val="0.13459112550925245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9.4155967475598748E-2"/>
          <c:y val="0.20930451310334119"/>
          <c:w val="0.72192026107728213"/>
          <c:h val="0.693551617162998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explosion val="66"/>
          </c:dPt>
          <c:dPt>
            <c:idx val="1"/>
            <c:explosion val="36"/>
          </c:dPt>
          <c:dPt>
            <c:idx val="2"/>
            <c:explosion val="41"/>
          </c:dPt>
          <c:dPt>
            <c:idx val="3"/>
            <c:explosion val="42"/>
          </c:dPt>
          <c:dLbls>
            <c:dLbl>
              <c:idx val="0"/>
              <c:layout>
                <c:manualLayout>
                  <c:x val="0.11846143965067804"/>
                  <c:y val="-0.35739273935404159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в федеральный бюджет </a:t>
                    </a:r>
                    <a:endParaRPr lang="ru-RU" sz="20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86,1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CatName val="1"/>
            </c:dLbl>
            <c:dLbl>
              <c:idx val="1"/>
              <c:layout>
                <c:manualLayout>
                  <c:x val="-3.7222095114103612E-2"/>
                  <c:y val="8.9243147326413502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в 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бюджет автономного округа </a:t>
                    </a:r>
                    <a:endParaRPr lang="ru-RU" sz="20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11,3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CatName val="1"/>
            </c:dLbl>
            <c:dLbl>
              <c:idx val="2"/>
              <c:layout>
                <c:manualLayout>
                  <c:x val="3.4906149638077096E-2"/>
                  <c:y val="4.6795046072881574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в 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бюджет Тюменской области </a:t>
                    </a:r>
                    <a:endParaRPr lang="ru-RU" sz="20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0,5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CatName val="1"/>
            </c:dLbl>
            <c:dLbl>
              <c:idx val="3"/>
              <c:layout>
                <c:manualLayout>
                  <c:x val="0.15304816823741083"/>
                  <c:y val="7.9640180019225404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в 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местный бюджет </a:t>
                    </a:r>
                    <a:endParaRPr lang="ru-RU" sz="20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2,1</a:t>
                    </a:r>
                    <a:r>
                      <a:rPr lang="ru-RU" sz="20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CatName val="1"/>
            </c:dLbl>
            <c:txPr>
              <a:bodyPr/>
              <a:lstStyle/>
              <a:p>
                <a:pPr>
                  <a:defRPr sz="20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LeaderLines val="1"/>
          </c:dLbls>
          <c:cat>
            <c:strRef>
              <c:f>Лист1!$A$2:$A$5</c:f>
              <c:strCache>
                <c:ptCount val="4"/>
                <c:pt idx="0">
                  <c:v>в федеральный бюджет 86,1%</c:v>
                </c:pt>
                <c:pt idx="1">
                  <c:v>в бюджет автономного округа 11,3%</c:v>
                </c:pt>
                <c:pt idx="2">
                  <c:v>в бюджет Тюменской области 0,5%</c:v>
                </c:pt>
                <c:pt idx="3">
                  <c:v>в местный бюджет 2,1%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0.86100000000000065</c:v>
                </c:pt>
                <c:pt idx="1">
                  <c:v>0.113</c:v>
                </c:pt>
                <c:pt idx="2">
                  <c:v>5.0000000000000114E-3</c:v>
                </c:pt>
                <c:pt idx="3">
                  <c:v>2.1000000000000012E-2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0890080927384077"/>
          <c:y val="4.4878292203157727E-2"/>
          <c:w val="0.87520045931758594"/>
          <c:h val="0.8041980050946100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 рублей</c:v>
                </c:pt>
              </c:strCache>
            </c:strRef>
          </c:tx>
          <c:dLbls>
            <c:dLbl>
              <c:idx val="0"/>
              <c:layout>
                <c:manualLayout>
                  <c:x val="2.1680101761582981E-2"/>
                  <c:y val="-7.36919675755342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latin typeface="Times New Roman" pitchFamily="18" charset="0"/>
                        <a:cs typeface="Times New Roman" pitchFamily="18" charset="0"/>
                      </a:rPr>
                      <a:t>7 840 </a:t>
                    </a:r>
                    <a:r>
                      <a:rPr lang="ru-RU" b="0" dirty="0" smtClean="0">
                        <a:latin typeface="Times New Roman" pitchFamily="18" charset="0"/>
                        <a:cs typeface="Times New Roman" pitchFamily="18" charset="0"/>
                      </a:rPr>
                      <a:t>млрд.рублей</a:t>
                    </a:r>
                    <a:endParaRPr lang="en-US" b="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3.1797535693544404E-2"/>
                  <c:y val="-6.48489314664701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latin typeface="Times New Roman" pitchFamily="18" charset="0"/>
                        <a:cs typeface="Times New Roman" pitchFamily="18" charset="0"/>
                      </a:rPr>
                      <a:t>8 </a:t>
                    </a:r>
                    <a:r>
                      <a:rPr lang="ru-RU" b="1" dirty="0" smtClean="0">
                        <a:latin typeface="Times New Roman" pitchFamily="18" charset="0"/>
                        <a:cs typeface="Times New Roman" pitchFamily="18" charset="0"/>
                      </a:rPr>
                      <a:t>245 </a:t>
                    </a:r>
                  </a:p>
                  <a:p>
                    <a:r>
                      <a:rPr lang="ru-RU" b="0" dirty="0" smtClean="0">
                        <a:latin typeface="Times New Roman" pitchFamily="18" charset="0"/>
                        <a:cs typeface="Times New Roman" pitchFamily="18" charset="0"/>
                      </a:rPr>
                      <a:t>млрд.рублей</a:t>
                    </a:r>
                    <a:endParaRPr lang="en-US" b="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numFmt formatCode="#,##0" sourceLinked="0"/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2012 год </c:v>
                </c:pt>
                <c:pt idx="1">
                  <c:v>2013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7840</c:v>
                </c:pt>
                <c:pt idx="1">
                  <c:v>8245</c:v>
                </c:pt>
              </c:numCache>
            </c:numRef>
          </c:val>
        </c:ser>
        <c:shape val="box"/>
        <c:axId val="109407232"/>
        <c:axId val="109433600"/>
        <c:axId val="0"/>
      </c:bar3DChart>
      <c:catAx>
        <c:axId val="10940723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solidFill>
                  <a:schemeClr val="tx1"/>
                </a:solidFill>
              </a:defRPr>
            </a:pPr>
            <a:endParaRPr lang="ru-RU"/>
          </a:p>
        </c:txPr>
        <c:crossAx val="109433600"/>
        <c:crosses val="autoZero"/>
        <c:auto val="1"/>
        <c:lblAlgn val="ctr"/>
        <c:lblOffset val="100"/>
      </c:catAx>
      <c:valAx>
        <c:axId val="10943360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094072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solidFill>
            <a:schemeClr val="bg2">
              <a:lumMod val="95000"/>
              <a:lumOff val="5000"/>
            </a:schemeClr>
          </a:solidFill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11479092456137041"/>
          <c:y val="9.2222222222222247E-2"/>
          <c:w val="0.85159619232158734"/>
          <c:h val="0.79404121707008946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dLbl>
              <c:idx val="0"/>
              <c:layout>
                <c:manualLayout>
                  <c:x val="7.2302893387136882E-4"/>
                  <c:y val="-0.37510002916302132"/>
                </c:manualLayout>
              </c:layout>
              <c:showVal val="1"/>
            </c:dLbl>
            <c:dLbl>
              <c:idx val="1"/>
              <c:layout>
                <c:manualLayout>
                  <c:x val="8.0054585473900083E-3"/>
                  <c:y val="-0.39753086419753247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5382</c:v>
                </c:pt>
                <c:pt idx="1">
                  <c:v>5971</c:v>
                </c:pt>
              </c:numCache>
            </c:numRef>
          </c:val>
        </c:ser>
        <c:gapWidth val="100"/>
        <c:shape val="box"/>
        <c:axId val="109516288"/>
        <c:axId val="109517824"/>
        <c:axId val="0"/>
      </c:bar3DChart>
      <c:catAx>
        <c:axId val="1095162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09517824"/>
        <c:crosses val="autoZero"/>
        <c:auto val="1"/>
        <c:lblAlgn val="ctr"/>
        <c:lblOffset val="100"/>
      </c:catAx>
      <c:valAx>
        <c:axId val="109517824"/>
        <c:scaling>
          <c:orientation val="minMax"/>
          <c:max val="5700"/>
          <c:min val="0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09516288"/>
        <c:crosses val="autoZero"/>
        <c:crossBetween val="between"/>
        <c:majorUnit val="1000"/>
        <c:minorUnit val="100"/>
      </c:valAx>
    </c:plotArea>
    <c:plotVisOnly val="1"/>
    <c:dispBlanksAs val="zero"/>
  </c:chart>
  <c:txPr>
    <a:bodyPr/>
    <a:lstStyle/>
    <a:p>
      <a:pPr>
        <a:defRPr sz="1800">
          <a:solidFill>
            <a:schemeClr val="bg2">
              <a:lumMod val="95000"/>
              <a:lumOff val="5000"/>
            </a:schemeClr>
          </a:solidFill>
        </a:defRPr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2.9895559930008732E-2"/>
          <c:y val="5.5789212473673827E-2"/>
          <c:w val="0.60423698600174958"/>
          <c:h val="0.878887365346805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1838101487314088"/>
                  <c:y val="-4.2300827802981708E-2"/>
                </c:manualLayout>
              </c:layout>
              <c:showVal val="1"/>
            </c:dLbl>
            <c:dLbl>
              <c:idx val="5"/>
              <c:layout>
                <c:manualLayout>
                  <c:x val="-5.3324037620297492E-2"/>
                  <c:y val="-2.5831461603558091E-3"/>
                </c:manualLayout>
              </c:layout>
              <c:showVal val="1"/>
            </c:dLbl>
            <c:dLbl>
              <c:idx val="6"/>
              <c:layout>
                <c:manualLayout>
                  <c:x val="-5.7219378827646591E-2"/>
                  <c:y val="-0.15539074082322193"/>
                </c:manualLayout>
              </c:layout>
              <c:showVal val="1"/>
            </c:dLbl>
            <c:dLbl>
              <c:idx val="7"/>
              <c:layout>
                <c:manualLayout>
                  <c:x val="6.205238407699043E-2"/>
                  <c:y val="-9.7844753536137641E-2"/>
                </c:manualLayout>
              </c:layout>
              <c:showVal val="1"/>
            </c:dLbl>
            <c:dLbl>
              <c:idx val="9"/>
              <c:layout>
                <c:manualLayout>
                  <c:x val="5.4166666666666717E-2"/>
                  <c:y val="-6.5710917964151919E-2"/>
                </c:manualLayout>
              </c:layout>
              <c:showVal val="1"/>
            </c:dLbl>
            <c:dLbl>
              <c:idx val="10"/>
              <c:layout>
                <c:manualLayout>
                  <c:x val="0.16388888888888889"/>
                  <c:y val="-1.3332018350375089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Лист1!$A$2:$A$12</c:f>
              <c:strCache>
                <c:ptCount val="11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Средства массовой информации</c:v>
                </c:pt>
                <c:pt idx="3">
                  <c:v>Здравоохранение</c:v>
                </c:pt>
                <c:pt idx="4">
                  <c:v>Физическая культура и спорт</c:v>
                </c:pt>
                <c:pt idx="5">
                  <c:v>Социальная политика</c:v>
                </c:pt>
                <c:pt idx="6">
                  <c:v>Межбюджетные трансферты</c:v>
                </c:pt>
                <c:pt idx="7">
                  <c:v>Общегосударственные вопросы</c:v>
                </c:pt>
                <c:pt idx="8">
                  <c:v>Национальная безопасность и правоохранительная деятельность</c:v>
                </c:pt>
                <c:pt idx="9">
                  <c:v>Национальная экономика</c:v>
                </c:pt>
                <c:pt idx="10">
                  <c:v>Жилищно-коммунальное хозяйство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0.3110000000000005</c:v>
                </c:pt>
                <c:pt idx="1">
                  <c:v>3.0000000000000002E-2</c:v>
                </c:pt>
                <c:pt idx="2">
                  <c:v>8.0000000000000175E-3</c:v>
                </c:pt>
                <c:pt idx="3">
                  <c:v>1.4E-2</c:v>
                </c:pt>
                <c:pt idx="4">
                  <c:v>4.0000000000000079E-3</c:v>
                </c:pt>
                <c:pt idx="5">
                  <c:v>2.4E-2</c:v>
                </c:pt>
                <c:pt idx="6">
                  <c:v>0.14100000000000001</c:v>
                </c:pt>
                <c:pt idx="7">
                  <c:v>0.1</c:v>
                </c:pt>
                <c:pt idx="8">
                  <c:v>8.0000000000000175E-3</c:v>
                </c:pt>
                <c:pt idx="9">
                  <c:v>6.3E-2</c:v>
                </c:pt>
                <c:pt idx="10">
                  <c:v>0.28700000000000031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7815168416448046"/>
          <c:y val="8.3985377286121647E-3"/>
          <c:w val="0.32184831583552093"/>
          <c:h val="0.99160146227138823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8.7870762711864475E-2"/>
          <c:y val="0.1619408457088054"/>
          <c:w val="0.89895540951455644"/>
          <c:h val="0.727142805530329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1.6932654643538866E-2"/>
                  <c:y val="-3.8274926255959595E-2"/>
                </c:manualLayout>
              </c:layout>
              <c:showVal val="1"/>
            </c:dLbl>
            <c:dLbl>
              <c:idx val="1"/>
              <c:layout>
                <c:manualLayout>
                  <c:x val="1.8780566051529893E-2"/>
                  <c:y val="-3.5747625193958771E-2"/>
                </c:manualLayout>
              </c:layout>
              <c:showVal val="1"/>
            </c:dLbl>
            <c:dLbl>
              <c:idx val="2"/>
              <c:layout>
                <c:manualLayout>
                  <c:x val="2.1882623476266846E-2"/>
                  <c:y val="-2.6576259305566341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/>
                      <a:t>2 9</a:t>
                    </a:r>
                    <a:r>
                      <a:rPr lang="ru-RU" sz="2400" dirty="0" smtClean="0"/>
                      <a:t>30</a:t>
                    </a:r>
                    <a:r>
                      <a:rPr lang="en-US" sz="2400" dirty="0" smtClean="0"/>
                      <a:t>,</a:t>
                    </a:r>
                    <a:r>
                      <a:rPr lang="ru-RU" sz="2400" dirty="0" smtClean="0"/>
                      <a:t>0</a:t>
                    </a:r>
                    <a:endParaRPr lang="en-US" sz="2400" dirty="0"/>
                  </a:p>
                </c:rich>
              </c:tx>
              <c:showVal val="1"/>
            </c:dLbl>
            <c:numFmt formatCode="#,##0.0" sourceLinked="0"/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1349.8</c:v>
                </c:pt>
                <c:pt idx="1">
                  <c:v>1966.1</c:v>
                </c:pt>
                <c:pt idx="2">
                  <c:v>2905.8</c:v>
                </c:pt>
              </c:numCache>
            </c:numRef>
          </c:val>
        </c:ser>
        <c:shape val="box"/>
        <c:axId val="108783872"/>
        <c:axId val="108826624"/>
        <c:axId val="0"/>
      </c:bar3DChart>
      <c:catAx>
        <c:axId val="108783872"/>
        <c:scaling>
          <c:orientation val="minMax"/>
        </c:scaling>
        <c:axPos val="b"/>
        <c:numFmt formatCode="General" sourceLinked="1"/>
        <c:tickLblPos val="nextTo"/>
        <c:crossAx val="108826624"/>
        <c:crosses val="autoZero"/>
        <c:auto val="1"/>
        <c:lblAlgn val="ctr"/>
        <c:lblOffset val="100"/>
      </c:catAx>
      <c:valAx>
        <c:axId val="108826624"/>
        <c:scaling>
          <c:orientation val="minMax"/>
        </c:scaling>
        <c:axPos val="l"/>
        <c:majorGridlines/>
        <c:numFmt formatCode="General" sourceLinked="1"/>
        <c:tickLblPos val="nextTo"/>
        <c:crossAx val="1087838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0"/>
      <c:rotY val="0"/>
      <c:perspective val="30"/>
    </c:view3D>
    <c:floor>
      <c:spPr>
        <a:ln>
          <a:noFill/>
        </a:ln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dLbls>
            <c:dLbl>
              <c:idx val="0"/>
              <c:layout>
                <c:manualLayout>
                  <c:x val="-1.0469670107643284E-2"/>
                  <c:y val="0.32502341009729202"/>
                </c:manualLayout>
              </c:layout>
              <c:tx>
                <c:rich>
                  <a:bodyPr/>
                  <a:lstStyle/>
                  <a:p>
                    <a:r>
                      <a:rPr lang="en-US" sz="1900" dirty="0" smtClean="0"/>
                      <a:t>10</a:t>
                    </a:r>
                    <a:r>
                      <a:rPr lang="ru-RU" sz="1900" dirty="0" smtClean="0"/>
                      <a:t>7 </a:t>
                    </a:r>
                  </a:p>
                  <a:p>
                    <a:r>
                      <a:rPr lang="ru-RU" sz="1900" dirty="0" smtClean="0"/>
                      <a:t>единицы</a:t>
                    </a:r>
                    <a:endParaRPr lang="en-US" sz="19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0.30990604218578888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 smtClean="0"/>
                      <a:t>20 млн.рублей</a:t>
                    </a:r>
                    <a:endParaRPr lang="en-US" sz="1900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9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количество дополнительно зарегистрированных обособленных подразделений</c:v>
                </c:pt>
                <c:pt idx="1">
                  <c:v>сумма НДФЛ, дополнительно поступившая в бюджет района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102</c:v>
                </c:pt>
                <c:pt idx="1">
                  <c:v>102</c:v>
                </c:pt>
              </c:numCache>
            </c:numRef>
          </c:val>
        </c:ser>
        <c:shape val="box"/>
        <c:axId val="110899200"/>
        <c:axId val="110900736"/>
        <c:axId val="0"/>
      </c:bar3DChart>
      <c:catAx>
        <c:axId val="110899200"/>
        <c:scaling>
          <c:orientation val="minMax"/>
        </c:scaling>
        <c:axPos val="b"/>
        <c:tickLblPos val="nextTo"/>
        <c:spPr>
          <a:ln>
            <a:noFill/>
          </a:ln>
        </c:spPr>
        <c:txPr>
          <a:bodyPr/>
          <a:lstStyle/>
          <a:p>
            <a:pPr>
              <a:defRPr sz="2200">
                <a:solidFill>
                  <a:schemeClr val="tx1"/>
                </a:solidFill>
                <a:latin typeface="Monotype Corsiva" pitchFamily="66" charset="0"/>
              </a:defRPr>
            </a:pPr>
            <a:endParaRPr lang="ru-RU"/>
          </a:p>
        </c:txPr>
        <c:crossAx val="110900736"/>
        <c:crosses val="autoZero"/>
        <c:auto val="1"/>
        <c:lblAlgn val="ctr"/>
        <c:lblOffset val="100"/>
      </c:catAx>
      <c:valAx>
        <c:axId val="110900736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108992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solidFill>
            <a:schemeClr val="bg2"/>
          </a:solidFill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2742</c:v>
                </c:pt>
                <c:pt idx="1">
                  <c:v>2827</c:v>
                </c:pt>
              </c:numCache>
            </c:numRef>
          </c:val>
        </c:ser>
        <c:axId val="112042752"/>
        <c:axId val="112044288"/>
      </c:barChart>
      <c:catAx>
        <c:axId val="112042752"/>
        <c:scaling>
          <c:orientation val="minMax"/>
        </c:scaling>
        <c:axPos val="b"/>
        <c:numFmt formatCode="General" sourceLinked="1"/>
        <c:tickLblPos val="nextTo"/>
        <c:crossAx val="112044288"/>
        <c:crosses val="autoZero"/>
        <c:auto val="1"/>
        <c:lblAlgn val="ctr"/>
        <c:lblOffset val="100"/>
      </c:catAx>
      <c:valAx>
        <c:axId val="112044288"/>
        <c:scaling>
          <c:orientation val="minMax"/>
        </c:scaling>
        <c:axPos val="l"/>
        <c:majorGridlines/>
        <c:numFmt formatCode="General" sourceLinked="1"/>
        <c:tickLblPos val="nextTo"/>
        <c:crossAx val="1120427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1843997</c:v>
                </c:pt>
                <c:pt idx="1">
                  <c:v>2145382</c:v>
                </c:pt>
              </c:numCache>
            </c:numRef>
          </c:val>
        </c:ser>
        <c:axId val="112048000"/>
        <c:axId val="109662592"/>
      </c:barChart>
      <c:catAx>
        <c:axId val="112048000"/>
        <c:scaling>
          <c:orientation val="minMax"/>
        </c:scaling>
        <c:axPos val="b"/>
        <c:numFmt formatCode="General" sourceLinked="1"/>
        <c:tickLblPos val="nextTo"/>
        <c:crossAx val="109662592"/>
        <c:crosses val="autoZero"/>
        <c:auto val="1"/>
        <c:lblAlgn val="ctr"/>
        <c:lblOffset val="100"/>
      </c:catAx>
      <c:valAx>
        <c:axId val="109662592"/>
        <c:scaling>
          <c:orientation val="minMax"/>
        </c:scaling>
        <c:axPos val="l"/>
        <c:majorGridlines/>
        <c:numFmt formatCode="General" sourceLinked="1"/>
        <c:tickLblPos val="nextTo"/>
        <c:crossAx val="112048000"/>
        <c:crosses val="autoZero"/>
        <c:crossBetween val="between"/>
        <c:majorUnit val="100000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b="0"/>
            </a:pPr>
            <a:r>
              <a:rPr lang="ru-RU" b="0"/>
              <a:t>Добыча газа</a:t>
            </a:r>
          </a:p>
        </c:rich>
      </c:tx>
      <c:layout>
        <c:manualLayout>
          <c:xMode val="edge"/>
          <c:yMode val="edge"/>
          <c:x val="0.22934309524613045"/>
          <c:y val="2.0478451110487107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8865848523070441"/>
          <c:y val="4.8704209255434033E-2"/>
          <c:w val="0.79097491375597884"/>
          <c:h val="0.951295790744566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Добыто нефти за 2010 год</c:v>
                </c:pt>
              </c:strCache>
            </c:strRef>
          </c:tx>
          <c:explosion val="25"/>
          <c:dPt>
            <c:idx val="0"/>
            <c:explosion val="0"/>
          </c:dPt>
          <c:dPt>
            <c:idx val="1"/>
            <c:explosion val="16"/>
          </c:dPt>
          <c:dLbls>
            <c:dLbl>
              <c:idx val="0"/>
              <c:layout>
                <c:manualLayout>
                  <c:x val="-0.12307676846133758"/>
                  <c:y val="-0.14013462299207061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chemeClr val="tx1"/>
                        </a:solidFill>
                      </a:rPr>
                      <a:t>13 </a:t>
                    </a:r>
                    <a:r>
                      <a:rPr lang="ru-RU" sz="1800" b="1" dirty="0">
                        <a:solidFill>
                          <a:schemeClr val="tx1"/>
                        </a:solidFill>
                      </a:rPr>
                      <a:t>млрд. куб. м. </a:t>
                    </a:r>
                    <a:endParaRPr lang="ru-RU" sz="1800" b="1" dirty="0">
                      <a:solidFill>
                        <a:schemeClr val="bg2"/>
                      </a:solidFill>
                    </a:endParaRPr>
                  </a:p>
                </c:rich>
              </c:tx>
              <c:dLblPos val="bestFit"/>
              <c:showPercent val="1"/>
            </c:dLbl>
            <c:dLbl>
              <c:idx val="1"/>
              <c:layout>
                <c:manualLayout>
                  <c:x val="0.53723736043292136"/>
                  <c:y val="-0.284350546109761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showPercent val="1"/>
          </c:dLbls>
          <c:cat>
            <c:strRef>
              <c:f>Лист1!$A$2:$A$3</c:f>
              <c:strCache>
                <c:ptCount val="2"/>
                <c:pt idx="0">
                  <c:v>добыто на территории района</c:v>
                </c:pt>
                <c:pt idx="1">
                  <c:v>добыто на остальных территориях округа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0.35650000000000032</c:v>
                </c:pt>
                <c:pt idx="1">
                  <c:v>0.64350000000000063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4.1742377521934472E-2"/>
          <c:y val="0.81941505444840546"/>
          <c:w val="0.95825762247808244"/>
          <c:h val="0.18058494555160862"/>
        </c:manualLayout>
      </c:layout>
    </c:legend>
    <c:plotVisOnly val="1"/>
    <c:dispBlanksAs val="zero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b="0"/>
            </a:pPr>
            <a:r>
              <a:rPr lang="ru-RU" b="0"/>
              <a:t>Добыча нефти</a:t>
            </a:r>
          </a:p>
        </c:rich>
      </c:tx>
      <c:layout>
        <c:manualLayout>
          <c:xMode val="edge"/>
          <c:yMode val="edge"/>
          <c:x val="0.10764842719149927"/>
          <c:y val="3.9954744257440784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241954851287452"/>
          <c:y val="0.12597806592918237"/>
          <c:w val="0.75500362973368262"/>
          <c:h val="0.8560250675095278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Добыто нефти за 2010 год</c:v>
                </c:pt>
              </c:strCache>
            </c:strRef>
          </c:tx>
          <c:explosion val="15"/>
          <c:dPt>
            <c:idx val="0"/>
            <c:explosion val="0"/>
          </c:dPt>
          <c:dLbls>
            <c:dLbl>
              <c:idx val="0"/>
              <c:layout>
                <c:manualLayout>
                  <c:x val="4.074654361946968E-2"/>
                  <c:y val="1.1543255992428485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b="1" dirty="0" smtClean="0"/>
                      <a:t>61 </a:t>
                    </a:r>
                    <a:r>
                      <a:rPr lang="ru-RU" b="1" dirty="0"/>
                      <a:t>млн. тонн</a:t>
                    </a:r>
                  </a:p>
                </c:rich>
              </c:tx>
              <c:spPr/>
              <c:dLblPos val="bestFit"/>
              <c:showPercent val="1"/>
            </c:dLbl>
            <c:dLbl>
              <c:idx val="1"/>
              <c:layout>
                <c:manualLayout>
                  <c:x val="0.44026177845190823"/>
                  <c:y val="-0.408338594315567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24%</a:t>
                    </a:r>
                    <a:endParaRPr lang="en-US" dirty="0"/>
                  </a:p>
                </c:rich>
              </c:tx>
              <c:showPercent val="1"/>
            </c:dLbl>
            <c:showVal val="1"/>
            <c:showPercent val="1"/>
          </c:dLbls>
          <c:cat>
            <c:strRef>
              <c:f>Лист1!$A$2:$A$3</c:f>
              <c:strCache>
                <c:ptCount val="2"/>
                <c:pt idx="0">
                  <c:v>добыто на территории района</c:v>
                </c:pt>
                <c:pt idx="1">
                  <c:v>добыто на остальных территориях округа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0.24000000000000021</c:v>
                </c:pt>
                <c:pt idx="1">
                  <c:v>0.76000000000000101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Лист1!$A$2:$A$3</c:f>
              <c:strCache>
                <c:ptCount val="2"/>
                <c:pt idx="0">
                  <c:v>добыто на территории района</c:v>
                </c:pt>
                <c:pt idx="1">
                  <c:v>добыто на остальных территориях округа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1.5758156336484672E-2"/>
          <c:y val="0.87118435875146949"/>
          <c:w val="0.90310315099237959"/>
          <c:h val="0.12541240908865947"/>
        </c:manualLayout>
      </c:layout>
    </c:legend>
    <c:plotVisOnly val="1"/>
    <c:dispBlanksAs val="zero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6.614262622851029E-2"/>
          <c:y val="2.5754168336979608E-2"/>
          <c:w val="0.93385737377148981"/>
          <c:h val="0.8692716103227501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dLbls>
            <c:dLbl>
              <c:idx val="0"/>
              <c:layout>
                <c:manualLayout>
                  <c:x val="2.9088040630174453E-2"/>
                  <c:y val="-7.6039894714444084E-2"/>
                </c:manualLayout>
              </c:layout>
              <c:showVal val="1"/>
            </c:dLbl>
            <c:dLbl>
              <c:idx val="1"/>
              <c:layout>
                <c:manualLayout>
                  <c:x val="5.0252090827504342E-2"/>
                  <c:y val="-5.5170485560462938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</c:v>
                </c:pt>
                <c:pt idx="1">
                  <c:v>87</c:v>
                </c:pt>
              </c:numCache>
            </c:numRef>
          </c:val>
        </c:ser>
        <c:shape val="box"/>
        <c:axId val="111358720"/>
        <c:axId val="111510656"/>
        <c:axId val="0"/>
      </c:bar3DChart>
      <c:catAx>
        <c:axId val="111358720"/>
        <c:scaling>
          <c:orientation val="minMax"/>
        </c:scaling>
        <c:axPos val="b"/>
        <c:numFmt formatCode="General" sourceLinked="1"/>
        <c:tickLblPos val="nextTo"/>
        <c:crossAx val="111510656"/>
        <c:crosses val="autoZero"/>
        <c:auto val="1"/>
        <c:lblAlgn val="ctr"/>
        <c:lblOffset val="100"/>
      </c:catAx>
      <c:valAx>
        <c:axId val="111510656"/>
        <c:scaling>
          <c:orientation val="minMax"/>
        </c:scaling>
        <c:axPos val="l"/>
        <c:majorGridlines/>
        <c:numFmt formatCode="General" sourceLinked="1"/>
        <c:tickLblPos val="nextTo"/>
        <c:crossAx val="1113587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1.7716294782422051E-2"/>
          <c:y val="5.8462554253366918E-2"/>
          <c:w val="0.85685442854876548"/>
          <c:h val="0.6706189495965593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 год</c:v>
                </c:pt>
              </c:strCache>
            </c:strRef>
          </c:tx>
          <c:dLbls>
            <c:dLbl>
              <c:idx val="0"/>
              <c:layout>
                <c:manualLayout>
                  <c:x val="-1.4814711124798193E-3"/>
                  <c:y val="-2.8259490495748735E-2"/>
                </c:manualLayout>
              </c:layout>
              <c:tx>
                <c:rich>
                  <a:bodyPr/>
                  <a:lstStyle/>
                  <a:p>
                    <a:r>
                      <a:rPr lang="en-US" b="1" i="1" smtClean="0"/>
                      <a:t>5</a:t>
                    </a:r>
                    <a:r>
                      <a:rPr lang="en-US" smtClean="0"/>
                      <a:t>6</a:t>
                    </a:r>
                    <a:endParaRPr lang="ru-RU" smtClean="0"/>
                  </a:p>
                  <a:p>
                    <a:r>
                      <a:rPr lang="ru-RU" smtClean="0"/>
                      <a:t>млн.руб.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2.6271032223746504E-3"/>
                  <c:y val="-2.881537510478467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46</a:t>
                    </a:r>
                    <a:endParaRPr lang="ru-RU" dirty="0" smtClean="0"/>
                  </a:p>
                  <a:p>
                    <a:r>
                      <a:rPr lang="ru-RU" dirty="0" smtClean="0"/>
                      <a:t>жилых </a:t>
                    </a:r>
                  </a:p>
                  <a:p>
                    <a:r>
                      <a:rPr lang="ru-RU" dirty="0" smtClean="0"/>
                      <a:t>домов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 i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за счет средств бюджета района</c:v>
                </c:pt>
                <c:pt idx="1">
                  <c:v>количество жилых домов, в которых осуществлялся капитальный ремонт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</c:v>
                </c:pt>
                <c:pt idx="1">
                  <c:v>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 год</c:v>
                </c:pt>
              </c:strCache>
            </c:strRef>
          </c:tx>
          <c:dLbls>
            <c:dLbl>
              <c:idx val="0"/>
              <c:layout>
                <c:manualLayout>
                  <c:x val="3.0648137779146507E-2"/>
                  <c:y val="-3.3052478096366279E-2"/>
                </c:manualLayout>
              </c:layout>
              <c:tx>
                <c:rich>
                  <a:bodyPr/>
                  <a:lstStyle/>
                  <a:p>
                    <a:r>
                      <a:rPr lang="en-US" b="1" i="1" dirty="0" smtClean="0"/>
                      <a:t>8</a:t>
                    </a:r>
                    <a:r>
                      <a:rPr lang="en-US" dirty="0" smtClean="0"/>
                      <a:t>4</a:t>
                    </a:r>
                    <a:endParaRPr lang="ru-RU" dirty="0" smtClean="0"/>
                  </a:p>
                  <a:p>
                    <a:r>
                      <a:rPr lang="ru-RU" dirty="0" smtClean="0"/>
                      <a:t>млн.руб.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7433462116334011E-2"/>
                  <c:y val="-2.64532700903333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65</a:t>
                    </a:r>
                    <a:endParaRPr lang="ru-RU" dirty="0" smtClean="0"/>
                  </a:p>
                  <a:p>
                    <a:r>
                      <a:rPr lang="ru-RU" dirty="0" smtClean="0"/>
                      <a:t>жилых</a:t>
                    </a:r>
                  </a:p>
                  <a:p>
                    <a:r>
                      <a:rPr lang="ru-RU" dirty="0" smtClean="0"/>
                      <a:t>домов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 i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за счет средств бюджета района</c:v>
                </c:pt>
                <c:pt idx="1">
                  <c:v>количество жилых домов, в которых осуществлялся капитальный ремонт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84</c:v>
                </c:pt>
                <c:pt idx="1">
                  <c:v>65</c:v>
                </c:pt>
              </c:numCache>
            </c:numRef>
          </c:val>
        </c:ser>
        <c:shape val="box"/>
        <c:axId val="119008256"/>
        <c:axId val="119376512"/>
        <c:axId val="0"/>
      </c:bar3DChart>
      <c:catAx>
        <c:axId val="11900825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9376512"/>
        <c:crosses val="autoZero"/>
        <c:auto val="1"/>
        <c:lblAlgn val="ctr"/>
        <c:lblOffset val="100"/>
      </c:catAx>
      <c:valAx>
        <c:axId val="119376512"/>
        <c:scaling>
          <c:orientation val="minMax"/>
        </c:scaling>
        <c:delete val="1"/>
        <c:axPos val="l"/>
        <c:numFmt formatCode="General" sourceLinked="1"/>
        <c:tickLblPos val="none"/>
        <c:crossAx val="119008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20274923710056"/>
          <c:y val="0.2613128991122034"/>
          <c:w val="0.18390842408802058"/>
          <c:h val="0.18707216304653895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0"/>
      <c:rotY val="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затраты бюджета 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600" dirty="0" smtClean="0"/>
                      <a:t>6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,0</a:t>
                    </a:r>
                    <a:endParaRPr lang="ru-RU" dirty="0" smtClean="0"/>
                  </a:p>
                  <a:p>
                    <a:r>
                      <a:rPr lang="ru-RU" dirty="0" smtClean="0"/>
                      <a:t>млн.руб.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0626190680397081E-2"/>
                  <c:y val="-1.8874873030496307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9</a:t>
                    </a:r>
                    <a:r>
                      <a:rPr lang="en-US" dirty="0" smtClean="0"/>
                      <a:t>6,0</a:t>
                    </a:r>
                    <a:endParaRPr lang="ru-RU" dirty="0" smtClean="0"/>
                  </a:p>
                  <a:p>
                    <a:r>
                      <a:rPr lang="ru-RU" dirty="0" smtClean="0"/>
                      <a:t>млн.руб.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2012 год</c:v>
                </c:pt>
                <c:pt idx="1">
                  <c:v>2013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63</c:v>
                </c:pt>
                <c:pt idx="1">
                  <c:v>96</c:v>
                </c:pt>
              </c:numCache>
            </c:numRef>
          </c:val>
        </c:ser>
        <c:shape val="cylinder"/>
        <c:axId val="119068160"/>
        <c:axId val="119069696"/>
        <c:axId val="0"/>
      </c:bar3DChart>
      <c:catAx>
        <c:axId val="119068160"/>
        <c:scaling>
          <c:orientation val="minMax"/>
        </c:scaling>
        <c:axPos val="b"/>
        <c:numFmt formatCode="General" sourceLinked="1"/>
        <c:tickLblPos val="nextTo"/>
        <c:crossAx val="119069696"/>
        <c:crosses val="autoZero"/>
        <c:auto val="1"/>
        <c:lblAlgn val="ctr"/>
        <c:lblOffset val="100"/>
      </c:catAx>
      <c:valAx>
        <c:axId val="119069696"/>
        <c:scaling>
          <c:orientation val="minMax"/>
          <c:min val="3"/>
        </c:scaling>
        <c:axPos val="l"/>
        <c:majorGridlines/>
        <c:numFmt formatCode="0.0" sourceLinked="1"/>
        <c:tickLblPos val="nextTo"/>
        <c:crossAx val="1190681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>
        <c:manualLayout>
          <c:layoutTarget val="inner"/>
          <c:xMode val="edge"/>
          <c:yMode val="edge"/>
          <c:x val="0.18142012289331227"/>
          <c:y val="7.7815712784049709E-2"/>
          <c:w val="0.81857987710668823"/>
          <c:h val="0.8105924685795076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rgbClr val="292934">
                    <a:lumMod val="75000"/>
                    <a:lumOff val="25000"/>
                    <a:shade val="30000"/>
                    <a:satMod val="115000"/>
                  </a:srgbClr>
                </a:gs>
                <a:gs pos="50000">
                  <a:srgbClr val="292934">
                    <a:lumMod val="75000"/>
                    <a:lumOff val="25000"/>
                    <a:shade val="67500"/>
                    <a:satMod val="115000"/>
                  </a:srgbClr>
                </a:gs>
                <a:gs pos="100000">
                  <a:srgbClr val="292934">
                    <a:lumMod val="75000"/>
                    <a:lumOff val="25000"/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c:spPr>
          <c:dLbls>
            <c:dLbl>
              <c:idx val="0"/>
              <c:layout>
                <c:manualLayout>
                  <c:x val="3.1421838177534255E-3"/>
                  <c:y val="-2.571313455258134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/>
                      <a:t>1 002,5</a:t>
                    </a:r>
                  </a:p>
                  <a:p>
                    <a:r>
                      <a:rPr lang="ru-RU" sz="1700" b="1" dirty="0" smtClean="0"/>
                      <a:t>тыс.тонн</a:t>
                    </a:r>
                    <a:endParaRPr lang="en-US" sz="1700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5.065023639348716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/>
                      <a:t>1 100,0</a:t>
                    </a:r>
                  </a:p>
                  <a:p>
                    <a:r>
                      <a:rPr lang="ru-RU" sz="1700" b="1" dirty="0" smtClean="0"/>
                      <a:t>тыс.тонн</a:t>
                    </a:r>
                    <a:endParaRPr lang="en-US" sz="1700" b="1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700" b="1" dirty="0" smtClean="0"/>
                      <a:t>1100,0</a:t>
                    </a:r>
                    <a:endParaRPr lang="ru-RU" sz="1700" b="1" dirty="0" smtClean="0"/>
                  </a:p>
                  <a:p>
                    <a:r>
                      <a:rPr lang="ru-RU" sz="1700" b="1" dirty="0" smtClean="0"/>
                      <a:t>тыс.тонн</a:t>
                    </a:r>
                    <a:endParaRPr lang="en-US" sz="1700" b="1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7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1002.5</c:v>
                </c:pt>
                <c:pt idx="1">
                  <c:v>1100</c:v>
                </c:pt>
                <c:pt idx="2">
                  <c:v>1100</c:v>
                </c:pt>
              </c:numCache>
            </c:numRef>
          </c:val>
        </c:ser>
        <c:axId val="119028352"/>
        <c:axId val="119076736"/>
      </c:barChart>
      <c:catAx>
        <c:axId val="119028352"/>
        <c:scaling>
          <c:orientation val="minMax"/>
        </c:scaling>
        <c:axPos val="b"/>
        <c:tickLblPos val="nextTo"/>
        <c:crossAx val="119076736"/>
        <c:crosses val="autoZero"/>
        <c:auto val="1"/>
        <c:lblAlgn val="ctr"/>
        <c:lblOffset val="100"/>
      </c:catAx>
      <c:valAx>
        <c:axId val="119076736"/>
        <c:scaling>
          <c:orientation val="minMax"/>
          <c:min val="0"/>
        </c:scaling>
        <c:axPos val="l"/>
        <c:majorGridlines/>
        <c:numFmt formatCode="0.0" sourceLinked="1"/>
        <c:tickLblPos val="nextTo"/>
        <c:crossAx val="1190283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9980377135672636"/>
          <c:y val="7.8999504297461054E-2"/>
          <c:w val="0.48605045952116133"/>
          <c:h val="0.617420342241398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9.8573474787815238E-3"/>
                  <c:y val="-0.3036298481327738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 млн. рублей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9.6969018271406346E-3"/>
                  <c:y val="-0.136194409814800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 млн. рублей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бюджет района</c:v>
                </c:pt>
                <c:pt idx="1">
                  <c:v>бюджет округа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</c:v>
                </c:pt>
                <c:pt idx="1">
                  <c:v>31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8712528144483165"/>
          <c:y val="0.54742039505330753"/>
          <c:w val="0.29685881463646957"/>
          <c:h val="0.19606626470760424"/>
        </c:manualLayout>
      </c:layout>
      <c:txPr>
        <a:bodyPr/>
        <a:lstStyle/>
        <a:p>
          <a:pPr>
            <a:defRPr sz="22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7.9224674269908812E-2"/>
          <c:y val="8.267318069628353E-2"/>
          <c:w val="0.83394852679204212"/>
          <c:h val="0.794307177937155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млн.рублей</c:v>
                </c:pt>
              </c:strCache>
            </c:strRef>
          </c:tx>
          <c:spPr>
            <a:ln>
              <a:solidFill>
                <a:schemeClr val="bg2">
                  <a:lumMod val="10000"/>
                </a:schemeClr>
              </a:solidFill>
            </a:ln>
          </c:spPr>
          <c:explosion val="25"/>
          <c:dPt>
            <c:idx val="0"/>
            <c:spPr>
              <a:gradFill rotWithShape="1">
                <a:gsLst>
                  <a:gs pos="0">
                    <a:schemeClr val="accent1">
                      <a:tint val="50000"/>
                      <a:shade val="86000"/>
                      <a:satMod val="140000"/>
                    </a:schemeClr>
                  </a:gs>
                  <a:gs pos="45000">
                    <a:schemeClr val="accent1">
                      <a:tint val="48000"/>
                      <a:satMod val="150000"/>
                    </a:schemeClr>
                  </a:gs>
                  <a:gs pos="100000">
                    <a:schemeClr val="accent1">
                      <a:tint val="28000"/>
                      <a:satMod val="16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bg2">
                    <a:lumMod val="1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solidFill>
                  <a:schemeClr val="bg2">
                    <a:lumMod val="1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3,7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  <c:showPercent val="1"/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доходы бюджета</c:v>
                </c:pt>
                <c:pt idx="1">
                  <c:v>от малого и среднего бизнеса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2729</c:v>
                </c:pt>
                <c:pt idx="1">
                  <c:v>101</c:v>
                </c:pt>
              </c:numCache>
            </c:numRef>
          </c:val>
        </c:ser>
      </c:pie3DChart>
    </c:plotArea>
    <c:plotVisOnly val="1"/>
  </c:chart>
  <c:spPr>
    <a:solidFill>
      <a:schemeClr val="accent3">
        <a:lumMod val="20000"/>
        <a:lumOff val="80000"/>
      </a:schemeClr>
    </a:solidFill>
    <a:ln w="38100">
      <a:solidFill>
        <a:schemeClr val="bg2">
          <a:lumMod val="50000"/>
        </a:schemeClr>
      </a:solidFill>
    </a:ln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 b="0"/>
            </a:pPr>
            <a:r>
              <a:rPr lang="ru-RU" sz="1600" b="1" dirty="0"/>
              <a:t>Объем финансирования за счет всех источников составил </a:t>
            </a:r>
            <a:r>
              <a:rPr lang="ru-RU" sz="1600" b="1" dirty="0" smtClean="0"/>
              <a:t>109 </a:t>
            </a:r>
            <a:r>
              <a:rPr lang="ru-RU" sz="1600" b="1" dirty="0"/>
              <a:t>млн. рублей</a:t>
            </a:r>
          </a:p>
        </c:rich>
      </c:tx>
      <c:layout>
        <c:manualLayout>
          <c:xMode val="edge"/>
          <c:yMode val="edge"/>
          <c:x val="0.12417185375974818"/>
          <c:y val="0"/>
        </c:manualLayout>
      </c:layout>
    </c:title>
    <c:view3D>
      <c:rotX val="30"/>
      <c:rotY val="200"/>
      <c:perspective val="30"/>
    </c:view3D>
    <c:plotArea>
      <c:layout>
        <c:manualLayout>
          <c:layoutTarget val="inner"/>
          <c:xMode val="edge"/>
          <c:yMode val="edge"/>
          <c:x val="0.21757554669450288"/>
          <c:y val="0.11102064157160897"/>
          <c:w val="0.66742217145980864"/>
          <c:h val="0.8320387342673584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 программы за счет всех источников, тыс. рублей</c:v>
                </c:pt>
              </c:strCache>
            </c:strRef>
          </c:tx>
          <c:dPt>
            <c:idx val="0"/>
            <c:explosion val="8"/>
          </c:dPt>
          <c:dPt>
            <c:idx val="1"/>
            <c:explosion val="20"/>
          </c:dPt>
          <c:dLbls>
            <c:dLbl>
              <c:idx val="0"/>
              <c:layout>
                <c:manualLayout>
                  <c:x val="4.5059252178712386E-2"/>
                  <c:y val="-0.18830288475995244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26,3 млн. рублей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7.0721539756752105E-2"/>
                  <c:y val="-3.1915523000020603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81,9 млн. рублей</a:t>
                    </a:r>
                    <a:endParaRPr lang="en-US" b="1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0.10972226666080086"/>
                  <c:y val="-3.8123571462151902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 smtClean="0"/>
                      <a:t>0,8</a:t>
                    </a:r>
                    <a:r>
                      <a:rPr lang="ru-RU" sz="1600" b="1" dirty="0" smtClean="0"/>
                      <a:t> млн.рублей</a:t>
                    </a:r>
                    <a:endParaRPr lang="en-US" sz="1600" b="1" dirty="0"/>
                  </a:p>
                </c:rich>
              </c:tx>
              <c:showVal val="1"/>
            </c:dLbl>
            <c:spPr>
              <a:solidFill>
                <a:schemeClr val="lt1"/>
              </a:solidFill>
              <a:ln w="26425" cap="flat" cmpd="sng" algn="ctr">
                <a:solidFill>
                  <a:schemeClr val="accent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>
                  <a:solidFill>
                    <a:schemeClr val="tx2">
                      <a:lumMod val="75000"/>
                    </a:schemeClr>
                  </a:solidFill>
                </a:ln>
              </c:spPr>
            </c:leaderLines>
          </c:dLbls>
          <c:cat>
            <c:strRef>
              <c:f>Лист1!$A$2:$A$4</c:f>
              <c:strCache>
                <c:ptCount val="3"/>
                <c:pt idx="0">
                  <c:v>бюджет района</c:v>
                </c:pt>
                <c:pt idx="1">
                  <c:v>бюджет округа</c:v>
                </c:pt>
                <c:pt idx="2">
                  <c:v>федеральный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26.3</c:v>
                </c:pt>
                <c:pt idx="1">
                  <c:v>81.900000000000006</c:v>
                </c:pt>
                <c:pt idx="2">
                  <c:v>0.8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3.3151657879465002E-2"/>
          <c:y val="0.8568271580743968"/>
          <c:w val="0.94876937261230665"/>
          <c:h val="0.13041300770520584"/>
        </c:manualLayout>
      </c:layout>
    </c:legend>
    <c:plotVisOnly val="1"/>
    <c:dispBlanksAs val="zero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7.6961841036983114E-2"/>
          <c:y val="4.2638590456059798E-2"/>
          <c:w val="0.65538125438030481"/>
          <c:h val="0.8235104216243455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Субсидии, единиц</c:v>
                </c:pt>
              </c:strCache>
            </c:strRef>
          </c:tx>
          <c:dLbls>
            <c:dLbl>
              <c:idx val="0"/>
              <c:layout>
                <c:manualLayout>
                  <c:x val="1.3445284046035408E-2"/>
                  <c:y val="-5.8888476721072822E-3"/>
                </c:manualLayout>
              </c:layout>
              <c:showVal val="1"/>
            </c:dLbl>
            <c:dLbl>
              <c:idx val="1"/>
              <c:layout>
                <c:manualLayout>
                  <c:x val="8.963405065825495E-3"/>
                  <c:y val="-2.59403258769844E-4"/>
                </c:manualLayout>
              </c:layout>
              <c:showVal val="1"/>
            </c:dLbl>
            <c:txPr>
              <a:bodyPr/>
              <a:lstStyle/>
              <a:p>
                <a:pPr>
                  <a:defRPr b="1" i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102</c:v>
                </c:pt>
                <c:pt idx="1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Предпринимателям, единиц</c:v>
                </c:pt>
              </c:strCache>
            </c:strRef>
          </c:tx>
          <c:dLbls>
            <c:dLbl>
              <c:idx val="0"/>
              <c:layout>
                <c:manualLayout>
                  <c:x val="1.7927045394713858E-2"/>
                  <c:y val="-4.999965004619418E-3"/>
                </c:manualLayout>
              </c:layout>
              <c:showVal val="1"/>
            </c:dLbl>
            <c:dLbl>
              <c:idx val="1"/>
              <c:layout>
                <c:manualLayout>
                  <c:x val="8.9635226973569584E-3"/>
                  <c:y val="-1.09629591393936E-2"/>
                </c:manualLayout>
              </c:layout>
              <c:showVal val="1"/>
            </c:dLbl>
            <c:txPr>
              <a:bodyPr/>
              <a:lstStyle/>
              <a:p>
                <a:pPr>
                  <a:defRPr b="1" i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57</c:v>
                </c:pt>
                <c:pt idx="1">
                  <c:v>71</c:v>
                </c:pt>
              </c:numCache>
            </c:numRef>
          </c:val>
        </c:ser>
        <c:shape val="cylinder"/>
        <c:axId val="119927936"/>
        <c:axId val="119929472"/>
        <c:axId val="0"/>
      </c:bar3DChart>
      <c:catAx>
        <c:axId val="119927936"/>
        <c:scaling>
          <c:orientation val="minMax"/>
        </c:scaling>
        <c:axPos val="b"/>
        <c:numFmt formatCode="General" sourceLinked="1"/>
        <c:tickLblPos val="nextTo"/>
        <c:crossAx val="119929472"/>
        <c:crosses val="autoZero"/>
        <c:auto val="1"/>
        <c:lblAlgn val="ctr"/>
        <c:lblOffset val="100"/>
      </c:catAx>
      <c:valAx>
        <c:axId val="119929472"/>
        <c:scaling>
          <c:orientation val="minMax"/>
        </c:scaling>
        <c:axPos val="l"/>
        <c:majorGridlines/>
        <c:numFmt formatCode="General" sourceLinked="1"/>
        <c:tickLblPos val="nextTo"/>
        <c:crossAx val="11992793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>
        <c:manualLayout>
          <c:layoutTarget val="inner"/>
          <c:xMode val="edge"/>
          <c:yMode val="edge"/>
          <c:x val="0.12296097439693322"/>
          <c:y val="5.1954330053867293E-2"/>
          <c:w val="0.84763682027305765"/>
          <c:h val="0.8442630046518070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9.8141782126864568E-3"/>
                  <c:y val="5.2663895823378704E-3"/>
                </c:manualLayout>
              </c:layout>
              <c:tx>
                <c:rich>
                  <a:bodyPr/>
                  <a:lstStyle/>
                  <a:p>
                    <a:pPr>
                      <a:defRPr sz="2000" b="1" i="1">
                        <a:latin typeface="Bookman Old Style" pitchFamily="18" charset="0"/>
                      </a:defRPr>
                    </a:pPr>
                    <a:r>
                      <a:rPr lang="ru-RU" sz="2000" b="1" i="1" dirty="0" smtClean="0">
                        <a:latin typeface="Bookman Old Style" pitchFamily="18" charset="0"/>
                      </a:rPr>
                      <a:t>1</a:t>
                    </a:r>
                    <a:r>
                      <a:rPr lang="ru-RU" sz="2000" dirty="0" smtClean="0"/>
                      <a:t>8,9</a:t>
                    </a:r>
                    <a:endParaRPr lang="en-US" sz="2000" dirty="0"/>
                  </a:p>
                </c:rich>
              </c:tx>
              <c:numFmt formatCode="#,##0.0" sourceLinked="0"/>
              <c:spPr/>
              <c:showVal val="1"/>
            </c:dLbl>
            <c:dLbl>
              <c:idx val="1"/>
              <c:layout>
                <c:manualLayout>
                  <c:x val="2.6812601087533652E-3"/>
                  <c:y val="-1.219500042943484E-4"/>
                </c:manualLayout>
              </c:layout>
              <c:tx>
                <c:rich>
                  <a:bodyPr/>
                  <a:lstStyle/>
                  <a:p>
                    <a:pPr>
                      <a:defRPr sz="2000" b="1" i="1">
                        <a:latin typeface="Bookman Old Style" pitchFamily="18" charset="0"/>
                      </a:defRPr>
                    </a:pPr>
                    <a:r>
                      <a:rPr lang="ru-RU" sz="2000" b="1" i="1" dirty="0" smtClean="0">
                        <a:latin typeface="Bookman Old Style" pitchFamily="18" charset="0"/>
                      </a:rPr>
                      <a:t>2</a:t>
                    </a:r>
                    <a:r>
                      <a:rPr lang="ru-RU" sz="2000" dirty="0" smtClean="0"/>
                      <a:t>3,9</a:t>
                    </a:r>
                    <a:endParaRPr lang="en-US" sz="2000" dirty="0"/>
                  </a:p>
                </c:rich>
              </c:tx>
              <c:numFmt formatCode="#,##0.0" sourceLinked="0"/>
              <c:spPr/>
              <c:showVal val="1"/>
            </c:dLbl>
            <c:dLbl>
              <c:idx val="2"/>
              <c:layout>
                <c:manualLayout>
                  <c:x val="2.5185055572665056E-2"/>
                  <c:y val="-0.10210592201829548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b="1" i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2012 год</c:v>
                </c:pt>
                <c:pt idx="1">
                  <c:v>2013 год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18</c:v>
                </c:pt>
                <c:pt idx="1">
                  <c:v>23</c:v>
                </c:pt>
              </c:numCache>
            </c:numRef>
          </c:val>
        </c:ser>
        <c:axId val="120099968"/>
        <c:axId val="120101504"/>
      </c:barChart>
      <c:catAx>
        <c:axId val="120099968"/>
        <c:scaling>
          <c:orientation val="minMax"/>
        </c:scaling>
        <c:axPos val="b"/>
        <c:numFmt formatCode="General" sourceLinked="1"/>
        <c:tickLblPos val="nextTo"/>
        <c:crossAx val="120101504"/>
        <c:crosses val="autoZero"/>
        <c:auto val="1"/>
        <c:lblAlgn val="ctr"/>
        <c:lblOffset val="100"/>
      </c:catAx>
      <c:valAx>
        <c:axId val="120101504"/>
        <c:scaling>
          <c:orientation val="minMax"/>
          <c:max val="25"/>
          <c:min val="0"/>
        </c:scaling>
        <c:axPos val="l"/>
        <c:majorGridlines/>
        <c:numFmt formatCode="0" sourceLinked="1"/>
        <c:tickLblPos val="nextTo"/>
        <c:crossAx val="120099968"/>
        <c:crosses val="autoZero"/>
        <c:crossBetween val="between"/>
        <c:majorUnit val="5"/>
        <c:minorUnit val="0.2"/>
      </c:valAx>
    </c:plotArea>
    <c:plotVisOnly val="1"/>
    <c:dispBlanksAs val="gap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631342367725493"/>
          <c:y val="0.11341922097052419"/>
          <c:w val="0.74660818227245063"/>
          <c:h val="0.7627655116737923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воспитанников</c:v>
                </c:pt>
              </c:strCache>
            </c:strRef>
          </c:tx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b="1" i="1">
                      <a:latin typeface="Bookman Old Style" pitchFamily="18" charset="0"/>
                    </a:defRPr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-2.9143694015996446E-3"/>
                  <c:y val="6.8372897854406846E-3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 b="1" i="1">
                      <a:latin typeface="Bookman Old Style" pitchFamily="18" charset="0"/>
                    </a:defRPr>
                  </a:pPr>
                  <a:endParaRPr lang="ru-RU"/>
                </a:p>
              </c:txPr>
              <c:showVal val="1"/>
            </c:dLbl>
            <c:numFmt formatCode="#,##0" sourceLinked="0"/>
            <c:showVal val="1"/>
          </c:dLbls>
          <c:cat>
            <c:strRef>
              <c:f>Лист1!$A$2:$A$3</c:f>
              <c:strCache>
                <c:ptCount val="2"/>
                <c:pt idx="0">
                  <c:v>2012 год</c:v>
                </c:pt>
                <c:pt idx="1">
                  <c:v>2013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1660</c:v>
                </c:pt>
                <c:pt idx="1">
                  <c:v>1816</c:v>
                </c:pt>
              </c:numCache>
            </c:numRef>
          </c:val>
        </c:ser>
        <c:axId val="119178752"/>
        <c:axId val="119180288"/>
      </c:barChart>
      <c:catAx>
        <c:axId val="119178752"/>
        <c:scaling>
          <c:orientation val="minMax"/>
        </c:scaling>
        <c:axPos val="b"/>
        <c:tickLblPos val="nextTo"/>
        <c:crossAx val="119180288"/>
        <c:crosses val="autoZero"/>
        <c:auto val="1"/>
        <c:lblAlgn val="ctr"/>
        <c:lblOffset val="100"/>
      </c:catAx>
      <c:valAx>
        <c:axId val="119180288"/>
        <c:scaling>
          <c:orientation val="minMax"/>
          <c:max val="2000"/>
          <c:min val="0"/>
        </c:scaling>
        <c:axPos val="l"/>
        <c:majorGridlines/>
        <c:numFmt formatCode="General" sourceLinked="1"/>
        <c:tickLblPos val="nextTo"/>
        <c:crossAx val="119178752"/>
        <c:crosses val="autoZero"/>
        <c:crossBetween val="between"/>
        <c:majorUnit val="500"/>
        <c:minorUnit val="0.1"/>
      </c:valAx>
      <c:spPr>
        <a:solidFill>
          <a:schemeClr val="accent3">
            <a:lumMod val="40000"/>
            <a:lumOff val="60000"/>
          </a:schemeClr>
        </a:solidFill>
      </c:spPr>
    </c:plotArea>
    <c:plotVisOnly val="1"/>
    <c:dispBlanksAs val="gap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2986132090115687"/>
          <c:y val="5.5190847172214015E-2"/>
          <c:w val="0.87013867909884546"/>
          <c:h val="0.7931271123532740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золото</c:v>
                </c:pt>
              </c:strCache>
            </c:strRef>
          </c:tx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</c:v>
                </c:pt>
                <c:pt idx="1">
                  <c:v>29</c:v>
                </c:pt>
              </c:numCache>
            </c:numRef>
          </c:val>
        </c:ser>
        <c:shape val="box"/>
        <c:axId val="119553408"/>
        <c:axId val="119567488"/>
        <c:axId val="0"/>
      </c:bar3DChart>
      <c:catAx>
        <c:axId val="119553408"/>
        <c:scaling>
          <c:orientation val="minMax"/>
        </c:scaling>
        <c:axPos val="b"/>
        <c:numFmt formatCode="General" sourceLinked="1"/>
        <c:tickLblPos val="nextTo"/>
        <c:crossAx val="119567488"/>
        <c:crosses val="autoZero"/>
        <c:auto val="1"/>
        <c:lblAlgn val="ctr"/>
        <c:lblOffset val="100"/>
      </c:catAx>
      <c:valAx>
        <c:axId val="119567488"/>
        <c:scaling>
          <c:orientation val="minMax"/>
        </c:scaling>
        <c:axPos val="l"/>
        <c:majorGridlines/>
        <c:numFmt formatCode="General" sourceLinked="1"/>
        <c:tickLblPos val="nextTo"/>
        <c:crossAx val="1195534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6030298123878567"/>
          <c:y val="0.17776443681262921"/>
          <c:w val="0.57911281623519684"/>
          <c:h val="0.6971743149144636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золото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3.1634834999234801E-3"/>
                  <c:y val="0.11193433659007095"/>
                </c:manualLayout>
              </c:layout>
              <c:showVal val="1"/>
            </c:dLbl>
            <c:dLbl>
              <c:idx val="1"/>
              <c:layout>
                <c:manualLayout>
                  <c:x val="-6.8898709662228398E-3"/>
                  <c:y val="0.10049666104121352"/>
                </c:manualLayout>
              </c:layout>
              <c:showVal val="1"/>
            </c:dLbl>
            <c:dLbl>
              <c:idx val="2"/>
              <c:layout>
                <c:manualLayout>
                  <c:x val="2.9042610819816416E-2"/>
                  <c:y val="-0.35908357969089305"/>
                </c:manualLayout>
              </c:layout>
              <c:showVal val="1"/>
            </c:dLbl>
            <c:txPr>
              <a:bodyPr/>
              <a:lstStyle/>
              <a:p>
                <a:pPr>
                  <a:defRPr sz="1800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серебро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Lbls>
            <c:dLbl>
              <c:idx val="0"/>
              <c:layout>
                <c:manualLayout>
                  <c:x val="0"/>
                  <c:y val="0.26646037013943985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27670857692516682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105</c:v>
                </c:pt>
                <c:pt idx="1">
                  <c:v>110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бронза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dLbls>
            <c:dLbl>
              <c:idx val="0"/>
              <c:layout>
                <c:manualLayout>
                  <c:x val="4.6724708320088505E-3"/>
                  <c:y val="0.37577744506843885"/>
                </c:manualLayout>
              </c:layout>
              <c:showVal val="1"/>
            </c:dLbl>
            <c:dLbl>
              <c:idx val="1"/>
              <c:layout>
                <c:manualLayout>
                  <c:x val="2.3362354160045124E-3"/>
                  <c:y val="0.38602592084303367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107</c:v>
                </c:pt>
                <c:pt idx="1">
                  <c:v>112</c:v>
                </c:pt>
              </c:numCache>
            </c:numRef>
          </c:val>
        </c:ser>
        <c:gapWidth val="100"/>
        <c:axId val="118474624"/>
        <c:axId val="118476160"/>
      </c:barChart>
      <c:catAx>
        <c:axId val="1184746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18476160"/>
        <c:crosses val="autoZero"/>
        <c:auto val="1"/>
        <c:lblAlgn val="ctr"/>
        <c:lblOffset val="100"/>
      </c:catAx>
      <c:valAx>
        <c:axId val="1184761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184746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>
          <a:solidFill>
            <a:schemeClr val="bg2"/>
          </a:solidFill>
        </a:defRPr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plotArea>
      <c:layout>
        <c:manualLayout>
          <c:layoutTarget val="inner"/>
          <c:xMode val="edge"/>
          <c:yMode val="edge"/>
          <c:x val="0.1792845652066235"/>
          <c:y val="0.15583654068774044"/>
          <c:w val="0.7956443851975642"/>
          <c:h val="0.7110379207722197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7.1755087529645116E-4"/>
                  <c:y val="8.8577272283056497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i="1" dirty="0" smtClean="0">
                        <a:latin typeface="Bookman Old Style" pitchFamily="18" charset="0"/>
                      </a:rPr>
                      <a:t>1</a:t>
                    </a:r>
                    <a:r>
                      <a:rPr lang="en-US" dirty="0" smtClean="0"/>
                      <a:t>1</a:t>
                    </a:r>
                    <a:r>
                      <a:rPr lang="ru-RU" dirty="0" smtClean="0"/>
                      <a:t> 126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1101993389571615E-3"/>
                  <c:y val="9.4879151290081891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1" dirty="0" smtClean="0">
                        <a:latin typeface="Bookman Old Style" pitchFamily="18" charset="0"/>
                      </a:rPr>
                      <a:t>1</a:t>
                    </a:r>
                    <a:r>
                      <a:rPr lang="ru-RU" dirty="0" smtClean="0"/>
                      <a:t>3</a:t>
                    </a:r>
                    <a:r>
                      <a:rPr lang="ru-RU" baseline="0" dirty="0" smtClean="0"/>
                      <a:t> 039</a:t>
                    </a:r>
                    <a:endParaRPr lang="en-US" dirty="0"/>
                  </a:p>
                </c:rich>
              </c:tx>
              <c:showVal val="1"/>
            </c:dLbl>
            <c:numFmt formatCode="#,##0.0" sourceLinked="0"/>
            <c:txPr>
              <a:bodyPr/>
              <a:lstStyle/>
              <a:p>
                <a:pPr>
                  <a:defRPr sz="1600" b="1" i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11125.9</c:v>
                </c:pt>
                <c:pt idx="1">
                  <c:v>13017.3</c:v>
                </c:pt>
              </c:numCache>
            </c:numRef>
          </c:val>
        </c:ser>
        <c:axId val="120023296"/>
        <c:axId val="120029184"/>
      </c:barChart>
      <c:catAx>
        <c:axId val="120023296"/>
        <c:scaling>
          <c:orientation val="minMax"/>
        </c:scaling>
        <c:axPos val="b"/>
        <c:numFmt formatCode="General" sourceLinked="1"/>
        <c:tickLblPos val="nextTo"/>
        <c:crossAx val="120029184"/>
        <c:crosses val="autoZero"/>
        <c:auto val="1"/>
        <c:lblAlgn val="ctr"/>
        <c:lblOffset val="100"/>
      </c:catAx>
      <c:valAx>
        <c:axId val="120029184"/>
        <c:scaling>
          <c:orientation val="minMax"/>
          <c:max val="14000"/>
          <c:min val="0"/>
        </c:scaling>
        <c:axPos val="l"/>
        <c:majorGridlines/>
        <c:numFmt formatCode="General" sourceLinked="1"/>
        <c:tickLblPos val="nextTo"/>
        <c:crossAx val="120023296"/>
        <c:crosses val="autoZero"/>
        <c:crossBetween val="between"/>
        <c:majorUnit val="2000"/>
        <c:minorUnit val="1000"/>
      </c:valAx>
    </c:plotArea>
    <c:plotVisOnly val="1"/>
    <c:dispBlanksAs val="gap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1DC90-7020-4589-916B-0515ADE181CC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779E163-B267-48CE-8E06-A2981F652B26}">
      <dgm:prSet phldrT="[Текст]"/>
      <dgm:spPr/>
      <dgm:t>
        <a:bodyPr/>
        <a:lstStyle/>
        <a:p>
          <a:endParaRPr lang="ru-RU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8BD8A42-31C0-4366-8547-2403ADB73FDC}" type="parTrans" cxnId="{D9CC6D99-C149-49E2-A909-3183721894D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8BFED58-7192-4BD8-BDB5-B28B4DFAD9F3}" type="sibTrans" cxnId="{D9CC6D99-C149-49E2-A909-3183721894D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5D05507-1AEA-48E9-923F-A7937B41D86B}">
      <dgm:prSet phldrT="[Текст]" custT="1"/>
      <dgm:spPr/>
      <dgm:t>
        <a:bodyPr/>
        <a:lstStyle/>
        <a:p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повышение качества жизни населения;</a:t>
          </a:r>
          <a:endParaRPr lang="ru-RU" sz="2000" b="0" dirty="0">
            <a:effectLst/>
            <a:latin typeface="+mj-lt"/>
          </a:endParaRPr>
        </a:p>
      </dgm:t>
    </dgm:pt>
    <dgm:pt modelId="{9ECF8B60-8CD5-4BD8-8B6F-E3C7735D5598}" type="parTrans" cxnId="{DE6FCF35-6D12-48D9-8A3F-EFA9FD66E500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35C695F-40AF-4F93-9EC8-546E7611EA6B}" type="sibTrans" cxnId="{DE6FCF35-6D12-48D9-8A3F-EFA9FD66E500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B546D1F-3170-4C6F-9FCE-1B4A77A8A0F4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kumimoji="0" lang="ru-RU" sz="18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увеличение доходной базы бюджета района и повышение эффективности расходования бюджетных средств; 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53ADD66E-9C4B-45AB-9D7D-63D6F6BBE5BC}" type="sibTrans" cxnId="{7BA2A8DC-F2CE-4069-A6B9-67619B14B9E1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87757710-0C0D-430E-BFE1-495FDF1B462B}" type="parTrans" cxnId="{7BA2A8DC-F2CE-4069-A6B9-67619B14B9E1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EED4B54-ECCE-498C-9BE3-27410290C8AE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BB169800-B385-48EC-806A-E90A11F8609E}" type="sibTrans" cxnId="{4C9A2C48-9840-4CE7-9119-DCCA9380AD7D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866C4F43-39E5-4DF4-8ADA-41A7B6696991}" type="parTrans" cxnId="{4C9A2C48-9840-4CE7-9119-DCCA9380AD7D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CB7007F-B494-4CCC-857B-901FA6399742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7A48FAEE-C768-4F45-A14B-925055567A21}" type="parTrans" cxnId="{19C43409-ABF3-42C2-BF1C-8B1022FDA21A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1D92B7BF-D37F-4A58-A8E0-37CB06C05CFE}" type="sibTrans" cxnId="{19C43409-ABF3-42C2-BF1C-8B1022FDA21A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D283E720-09D4-467E-9169-F19A6359AEEA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C78032F-BF67-4EFD-9F66-9BB107BD1B0E}" type="parTrans" cxnId="{10C3C05B-FA1A-46C0-82A0-0536ECF43CA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7D77E15A-230D-4EF9-B6EC-4BE71DFDE74C}" type="sibTrans" cxnId="{10C3C05B-FA1A-46C0-82A0-0536ECF43CA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50E67699-C8BA-4026-A111-72446F4CED3A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E8C3D56-D8E3-4F51-89B7-B7FCAAB69563}" type="parTrans" cxnId="{E5EDBD88-6058-4DFD-8598-8D9F3242CC5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56C67FC-4D86-434A-981E-48D56F817372}" type="sibTrans" cxnId="{E5EDBD88-6058-4DFD-8598-8D9F3242CC5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3349B99-83FB-4C82-9EF5-799E3EF45103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модернизация и реконструкция объектов жилищно-коммунального комплекса</a:t>
          </a:r>
          <a:r>
            <a:rPr lang="ru-RU" sz="1800" b="0" dirty="0" smtClean="0">
              <a:effectLst/>
              <a:latin typeface="Times New Roman" pitchFamily="18" charset="0"/>
              <a:cs typeface="Times New Roman" pitchFamily="18" charset="0"/>
            </a:rPr>
            <a:t>;</a:t>
          </a:r>
          <a:endParaRPr lang="ru-RU" sz="1800" b="0" dirty="0">
            <a:effectLst/>
            <a:latin typeface="+mj-lt"/>
          </a:endParaRPr>
        </a:p>
      </dgm:t>
    </dgm:pt>
    <dgm:pt modelId="{EBDA6577-F9EC-4A09-A190-AABA3A58E835}" type="parTrans" cxnId="{263C324B-BB6B-4B54-8277-9166198939F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1A3E08BE-5DA8-4376-BA62-004F80B786FB}" type="sibTrans" cxnId="{263C324B-BB6B-4B54-8277-9166198939F7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FEE4114-A68C-477A-B612-E363CADE23D7}">
      <dgm:prSet custT="1"/>
      <dgm:spPr/>
      <dgm:t>
        <a:bodyPr/>
        <a:lstStyle/>
        <a:p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поддержка малого и среднего предпринимательства;</a:t>
          </a:r>
          <a:endParaRPr lang="ru-RU" sz="2000" b="0" dirty="0">
            <a:effectLst/>
            <a:latin typeface="+mj-lt"/>
          </a:endParaRPr>
        </a:p>
      </dgm:t>
    </dgm:pt>
    <dgm:pt modelId="{4F570F14-657A-44D4-B935-5CD560343623}" type="parTrans" cxnId="{46190B33-3DE0-4699-BEE5-2392551CF19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FE5C13E4-3987-42D1-A915-3C479B20514F}" type="sibTrans" cxnId="{46190B33-3DE0-4699-BEE5-2392551CF194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BAF504F7-853E-4B5E-862D-B2C2398CB7BC}">
      <dgm:prSet custT="1"/>
      <dgm:spPr/>
      <dgm:t>
        <a:bodyPr/>
        <a:lstStyle/>
        <a:p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сохранение стабильности на рынке труда района;</a:t>
          </a:r>
          <a:endParaRPr lang="ru-RU" sz="2000" b="0" dirty="0">
            <a:effectLst/>
            <a:latin typeface="+mj-lt"/>
          </a:endParaRPr>
        </a:p>
      </dgm:t>
    </dgm:pt>
    <dgm:pt modelId="{3A6C4B1B-8CF4-4879-A3AA-AEE95682970D}" type="parTrans" cxnId="{A367AFC6-FA91-4F27-968F-BB82DF5848D9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EF2AC585-5411-4D28-B91D-7CD07CB1ECAF}" type="sibTrans" cxnId="{A367AFC6-FA91-4F27-968F-BB82DF5848D9}">
      <dgm:prSet/>
      <dgm:spPr/>
      <dgm:t>
        <a:bodyPr/>
        <a:lstStyle/>
        <a:p>
          <a:endParaRPr lang="ru-RU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79CF9704-5948-44CD-BFAE-5B2B0AF89C8F}">
      <dgm:prSet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522DE43C-7B08-4E4A-BB45-FEBAAB279449}" type="sibTrans" cxnId="{1B308F71-0B38-4181-A6DC-EAD5C133143B}">
      <dgm:prSet/>
      <dgm:spPr/>
      <dgm:t>
        <a:bodyPr/>
        <a:lstStyle/>
        <a:p>
          <a:endParaRPr lang="ru-RU" b="0">
            <a:effectLst/>
          </a:endParaRPr>
        </a:p>
      </dgm:t>
    </dgm:pt>
    <dgm:pt modelId="{79E1D81A-06CB-4854-8355-15E3520B700E}" type="parTrans" cxnId="{1B308F71-0B38-4181-A6DC-EAD5C133143B}">
      <dgm:prSet/>
      <dgm:spPr/>
      <dgm:t>
        <a:bodyPr/>
        <a:lstStyle/>
        <a:p>
          <a:endParaRPr lang="ru-RU" b="0">
            <a:effectLst/>
          </a:endParaRPr>
        </a:p>
      </dgm:t>
    </dgm:pt>
    <dgm:pt modelId="{C68C129F-D442-49B4-AC30-410566A0B769}">
      <dgm:prSet custT="1"/>
      <dgm:spPr/>
      <dgm:t>
        <a:bodyPr/>
        <a:lstStyle/>
        <a:p>
          <a:r>
            <a:rPr kumimoji="0" lang="ru-RU" sz="20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повышение качества предоставления муниципальных услуг;</a:t>
          </a:r>
          <a:endParaRPr lang="ru-RU" sz="2000" b="0" dirty="0">
            <a:effectLst/>
            <a:latin typeface="+mj-lt"/>
          </a:endParaRPr>
        </a:p>
      </dgm:t>
    </dgm:pt>
    <dgm:pt modelId="{95070B8B-EFB6-45C5-8379-168BB0D74012}" type="parTrans" cxnId="{81E1B0A8-67BD-4AB6-A84D-4208C6D023DD}">
      <dgm:prSet/>
      <dgm:spPr/>
      <dgm:t>
        <a:bodyPr/>
        <a:lstStyle/>
        <a:p>
          <a:endParaRPr lang="ru-RU" b="0">
            <a:effectLst/>
          </a:endParaRPr>
        </a:p>
      </dgm:t>
    </dgm:pt>
    <dgm:pt modelId="{A7208B40-0DFB-4E98-BDE8-A1A40EABEB2F}" type="sibTrans" cxnId="{81E1B0A8-67BD-4AB6-A84D-4208C6D023DD}">
      <dgm:prSet/>
      <dgm:spPr/>
      <dgm:t>
        <a:bodyPr/>
        <a:lstStyle/>
        <a:p>
          <a:endParaRPr lang="ru-RU" b="0">
            <a:effectLst/>
          </a:endParaRPr>
        </a:p>
      </dgm:t>
    </dgm:pt>
    <dgm:pt modelId="{05252CDC-A637-43EF-A650-9BE3AEBDB6C1}">
      <dgm:prSet custT="1"/>
      <dgm:spPr/>
      <dgm:t>
        <a:bodyPr/>
        <a:lstStyle/>
        <a:p>
          <a:endParaRPr lang="ru-RU" sz="2400" dirty="0"/>
        </a:p>
      </dgm:t>
    </dgm:pt>
    <dgm:pt modelId="{B998C297-9D47-4E4A-8D7A-499F634601E7}" type="parTrans" cxnId="{9916A0EA-283F-44CE-B8F4-CA96541E7BA1}">
      <dgm:prSet/>
      <dgm:spPr/>
      <dgm:t>
        <a:bodyPr/>
        <a:lstStyle/>
        <a:p>
          <a:endParaRPr lang="ru-RU"/>
        </a:p>
      </dgm:t>
    </dgm:pt>
    <dgm:pt modelId="{1343A665-BCE4-4CEC-9857-87D6441480F6}" type="sibTrans" cxnId="{9916A0EA-283F-44CE-B8F4-CA96541E7BA1}">
      <dgm:prSet/>
      <dgm:spPr/>
      <dgm:t>
        <a:bodyPr/>
        <a:lstStyle/>
        <a:p>
          <a:endParaRPr lang="ru-RU"/>
        </a:p>
      </dgm:t>
    </dgm:pt>
    <dgm:pt modelId="{0BD44B25-7E6F-49F9-894E-7DBE093FD34E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обеспечение экологической безопасности территории района;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340E255-BFC3-4919-9970-69405F2A0F54}" type="parTrans" cxnId="{2E35ADBB-9688-464D-9FA6-97D9BB212654}">
      <dgm:prSet/>
      <dgm:spPr/>
      <dgm:t>
        <a:bodyPr/>
        <a:lstStyle/>
        <a:p>
          <a:endParaRPr lang="ru-RU"/>
        </a:p>
      </dgm:t>
    </dgm:pt>
    <dgm:pt modelId="{EC3BE350-E7FA-41FB-A20E-68B8B0A07056}" type="sibTrans" cxnId="{2E35ADBB-9688-464D-9FA6-97D9BB212654}">
      <dgm:prSet/>
      <dgm:spPr/>
      <dgm:t>
        <a:bodyPr/>
        <a:lstStyle/>
        <a:p>
          <a:endParaRPr lang="ru-RU"/>
        </a:p>
      </dgm:t>
    </dgm:pt>
    <dgm:pt modelId="{207105CA-C1D8-4C92-8035-1215D37375F6}">
      <dgm:prSet custT="1"/>
      <dgm:spPr/>
      <dgm:t>
        <a:bodyPr/>
        <a:lstStyle/>
        <a:p>
          <a:endParaRPr lang="ru-RU" sz="2000" b="0" dirty="0">
            <a:effectLst/>
            <a:latin typeface="+mj-lt"/>
          </a:endParaRPr>
        </a:p>
      </dgm:t>
    </dgm:pt>
    <dgm:pt modelId="{51B3B783-927B-46A4-92A0-779E2EDCF964}" type="parTrans" cxnId="{005FD2EF-F622-4EB0-A563-27D1C3FDE9BD}">
      <dgm:prSet/>
      <dgm:spPr/>
      <dgm:t>
        <a:bodyPr/>
        <a:lstStyle/>
        <a:p>
          <a:endParaRPr lang="ru-RU"/>
        </a:p>
      </dgm:t>
    </dgm:pt>
    <dgm:pt modelId="{982C3EE0-9B3E-49AD-9230-9CD0CABA7663}" type="sibTrans" cxnId="{005FD2EF-F622-4EB0-A563-27D1C3FDE9BD}">
      <dgm:prSet/>
      <dgm:spPr/>
      <dgm:t>
        <a:bodyPr/>
        <a:lstStyle/>
        <a:p>
          <a:endParaRPr lang="ru-RU"/>
        </a:p>
      </dgm:t>
    </dgm:pt>
    <dgm:pt modelId="{B5A256DE-78CC-4728-A315-D0A9F288BA54}">
      <dgm:prSet phldrT="[Текст]" custT="1"/>
      <dgm:spPr/>
      <dgm:t>
        <a:bodyPr/>
        <a:lstStyle/>
        <a:p>
          <a:endParaRPr lang="ru-RU" sz="20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E33EF970-7541-4FCE-A89A-FDAB2A678AA5}" type="parTrans" cxnId="{743516D9-54B6-460E-8FB6-3F0254DD9370}">
      <dgm:prSet/>
      <dgm:spPr/>
      <dgm:t>
        <a:bodyPr/>
        <a:lstStyle/>
        <a:p>
          <a:endParaRPr lang="ru-RU"/>
        </a:p>
      </dgm:t>
    </dgm:pt>
    <dgm:pt modelId="{B136410A-31FA-4556-8DF9-DC35A236CFC9}" type="sibTrans" cxnId="{743516D9-54B6-460E-8FB6-3F0254DD9370}">
      <dgm:prSet/>
      <dgm:spPr/>
      <dgm:t>
        <a:bodyPr/>
        <a:lstStyle/>
        <a:p>
          <a:endParaRPr lang="ru-RU"/>
        </a:p>
      </dgm:t>
    </dgm:pt>
    <dgm:pt modelId="{3292C7ED-9971-4856-A91E-334CB43D98FD}">
      <dgm:prSet custT="1"/>
      <dgm:spPr/>
      <dgm:t>
        <a:bodyPr/>
        <a:lstStyle/>
        <a:p>
          <a:r>
            <a:rPr kumimoji="0" lang="ru-RU" sz="1800" b="0" i="0" u="none" strike="noStrike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привлечение инвестиций, продолжение  и завершение строительства объектов жилого фонда и объектов социально-культурного назначения; 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B7B61EB-94F6-43E7-AEEA-E1CA7E25B259}" type="parTrans" cxnId="{778547B4-8945-4111-84C7-FEDE2B32FC76}">
      <dgm:prSet/>
      <dgm:spPr/>
      <dgm:t>
        <a:bodyPr/>
        <a:lstStyle/>
        <a:p>
          <a:endParaRPr lang="ru-RU"/>
        </a:p>
      </dgm:t>
    </dgm:pt>
    <dgm:pt modelId="{71592D10-5170-4A71-8C75-30B5C59A58D0}" type="sibTrans" cxnId="{778547B4-8945-4111-84C7-FEDE2B32FC76}">
      <dgm:prSet/>
      <dgm:spPr/>
      <dgm:t>
        <a:bodyPr/>
        <a:lstStyle/>
        <a:p>
          <a:endParaRPr lang="ru-RU"/>
        </a:p>
      </dgm:t>
    </dgm:pt>
    <dgm:pt modelId="{B17399D2-201F-4730-89F4-4A08C7D9AF3E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реализация мер, направленных на повышение эффективности деятельности органов местного самоуправления района,  в том числе их информационной открытости.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C292877-521F-4878-A3DD-C0E91DD953D7}" type="parTrans" cxnId="{55830707-486C-46D5-9950-30A28CEABA72}">
      <dgm:prSet/>
      <dgm:spPr/>
      <dgm:t>
        <a:bodyPr/>
        <a:lstStyle/>
        <a:p>
          <a:endParaRPr lang="ru-RU"/>
        </a:p>
      </dgm:t>
    </dgm:pt>
    <dgm:pt modelId="{128CC6E4-6086-4CE5-9FAC-0FC5517FA8C1}" type="sibTrans" cxnId="{55830707-486C-46D5-9950-30A28CEABA72}">
      <dgm:prSet/>
      <dgm:spPr/>
      <dgm:t>
        <a:bodyPr/>
        <a:lstStyle/>
        <a:p>
          <a:endParaRPr lang="ru-RU"/>
        </a:p>
      </dgm:t>
    </dgm:pt>
    <dgm:pt modelId="{13270BB6-E085-4180-9CE4-5CFF590D7744}">
      <dgm:prSet phldrT="[Текст]" custT="1"/>
      <dgm:spPr/>
      <dgm:t>
        <a:bodyPr/>
        <a:lstStyle/>
        <a:p>
          <a:pPr>
            <a:spcAft>
              <a:spcPct val="15000"/>
            </a:spcAft>
          </a:pP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7957C65B-0BB1-452C-B137-1F43EBC57DE7}" type="parTrans" cxnId="{6C8A460B-1940-469F-8888-7825DC814102}">
      <dgm:prSet/>
      <dgm:spPr/>
    </dgm:pt>
    <dgm:pt modelId="{9CF67719-2527-4107-8705-2B118FA5DB2D}" type="sibTrans" cxnId="{6C8A460B-1940-469F-8888-7825DC814102}">
      <dgm:prSet/>
      <dgm:spPr/>
    </dgm:pt>
    <dgm:pt modelId="{B04D28A2-62C7-4A70-B47D-0CA5590BA259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itchFamily="18" charset="0"/>
              <a:cs typeface="Times New Roman" pitchFamily="18" charset="0"/>
            </a:rPr>
            <a:t>адресное решение социальных проблем льготных категорий граждан, людей старшего поколения, коренных жителей района;</a:t>
          </a:r>
          <a:r>
            <a:rPr lang="ru-RU" sz="1800" b="0" dirty="0" smtClean="0">
              <a:effectLst/>
              <a:latin typeface="+mj-lt"/>
            </a:rPr>
            <a:t>  </a:t>
          </a:r>
          <a:endParaRPr lang="ru-RU" sz="1800" b="0" dirty="0">
            <a:effectLst/>
            <a:latin typeface="+mj-lt"/>
          </a:endParaRPr>
        </a:p>
      </dgm:t>
    </dgm:pt>
    <dgm:pt modelId="{E6EE8491-A598-4478-B4F6-F15097544191}" type="parTrans" cxnId="{5FD0110F-F128-4CB6-93D6-E8A95964DEBF}">
      <dgm:prSet/>
      <dgm:spPr/>
    </dgm:pt>
    <dgm:pt modelId="{7C4FC323-A6F2-46A8-B5FB-18FEC9B5A5CA}" type="sibTrans" cxnId="{5FD0110F-F128-4CB6-93D6-E8A95964DEBF}">
      <dgm:prSet/>
      <dgm:spPr/>
    </dgm:pt>
    <dgm:pt modelId="{D6C97001-491A-4B50-AD2F-7CBD021E8164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itchFamily="18" charset="0"/>
              <a:cs typeface="Times New Roman" pitchFamily="18" charset="0"/>
            </a:rPr>
            <a:t>реализацию поставленных в Указах Президента Российской Федерации задач по повышению заработной платы работников социальной сферы;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C1879C71-C7C8-453B-923C-7005B129F2D6}" type="parTrans" cxnId="{79A5C203-9A75-4827-81B4-721002E3333B}">
      <dgm:prSet/>
      <dgm:spPr/>
    </dgm:pt>
    <dgm:pt modelId="{2B3DFB89-6866-4816-BCB7-D3962616E27E}" type="sibTrans" cxnId="{79A5C203-9A75-4827-81B4-721002E3333B}">
      <dgm:prSet/>
      <dgm:spPr/>
    </dgm:pt>
    <dgm:pt modelId="{90A04A40-0450-4394-BC55-CCEA55401606}">
      <dgm:prSet phldrT="[Текст]" custT="1"/>
      <dgm:spPr/>
      <dgm:t>
        <a:bodyPr/>
        <a:lstStyle/>
        <a:p>
          <a:endParaRPr lang="ru-RU" sz="1800" b="0" dirty="0">
            <a:effectLst/>
            <a:latin typeface="+mj-lt"/>
          </a:endParaRPr>
        </a:p>
      </dgm:t>
    </dgm:pt>
    <dgm:pt modelId="{CD9307C2-042C-4A49-B5EC-50E7BCF6FA1E}" type="parTrans" cxnId="{5010AD0D-2746-453B-88C7-BA71B15A1A3A}">
      <dgm:prSet/>
      <dgm:spPr/>
    </dgm:pt>
    <dgm:pt modelId="{F4456A18-BF0D-4B2E-9EB6-591BBD782318}" type="sibTrans" cxnId="{5010AD0D-2746-453B-88C7-BA71B15A1A3A}">
      <dgm:prSet/>
      <dgm:spPr/>
    </dgm:pt>
    <dgm:pt modelId="{C5B3D061-3505-4ABE-B0B7-5D80C2D094A8}" type="pres">
      <dgm:prSet presAssocID="{3C41DC90-7020-4589-916B-0515ADE181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E087B0-4AD0-4378-954D-702D7B251B14}" type="pres">
      <dgm:prSet presAssocID="{D779E163-B267-48CE-8E06-A2981F652B26}" presName="composite" presStyleCnt="0"/>
      <dgm:spPr/>
      <dgm:t>
        <a:bodyPr/>
        <a:lstStyle/>
        <a:p>
          <a:endParaRPr lang="ru-RU"/>
        </a:p>
      </dgm:t>
    </dgm:pt>
    <dgm:pt modelId="{F83CF8F0-4195-49E9-A61C-FF779D3A9C6D}" type="pres">
      <dgm:prSet presAssocID="{D779E163-B267-48CE-8E06-A2981F652B26}" presName="parentText" presStyleLbl="alignNode1" presStyleIdx="0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22E44-9917-48BA-A9D6-8E428E5BAE80}" type="pres">
      <dgm:prSet presAssocID="{D779E163-B267-48CE-8E06-A2981F652B26}" presName="descendantText" presStyleLbl="alignAcc1" presStyleIdx="0" presStyleCnt="11" custLinFactY="-8496" custLinFactNeighborX="2834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304C91-9A5B-443A-A666-21230CACC2DF}" type="pres">
      <dgm:prSet presAssocID="{68BFED58-7192-4BD8-BDB5-B28B4DFAD9F3}" presName="sp" presStyleCnt="0"/>
      <dgm:spPr/>
      <dgm:t>
        <a:bodyPr/>
        <a:lstStyle/>
        <a:p>
          <a:endParaRPr lang="ru-RU"/>
        </a:p>
      </dgm:t>
    </dgm:pt>
    <dgm:pt modelId="{2F9A294D-6F50-45B7-AEB5-70FCD630344F}" type="pres">
      <dgm:prSet presAssocID="{13270BB6-E085-4180-9CE4-5CFF590D7744}" presName="composite" presStyleCnt="0"/>
      <dgm:spPr/>
    </dgm:pt>
    <dgm:pt modelId="{6714A353-30BE-4A0C-8524-32163669B6D5}" type="pres">
      <dgm:prSet presAssocID="{13270BB6-E085-4180-9CE4-5CFF590D7744}" presName="parentText" presStyleLbl="alignNode1" presStyleIdx="1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FC4FD-0D91-47FC-A136-21C438BA911E}" type="pres">
      <dgm:prSet presAssocID="{13270BB6-E085-4180-9CE4-5CFF590D7744}" presName="descendantText" presStyleLbl="alignAcc1" presStyleIdx="1" presStyleCnt="11" custScaleY="154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C9C60-1087-4CC8-9BA1-8D94C1A687F5}" type="pres">
      <dgm:prSet presAssocID="{9CF67719-2527-4107-8705-2B118FA5DB2D}" presName="sp" presStyleCnt="0"/>
      <dgm:spPr/>
    </dgm:pt>
    <dgm:pt modelId="{BF6AC248-D752-49A4-90C5-5CE414255B06}" type="pres">
      <dgm:prSet presAssocID="{3EED4B54-ECCE-498C-9BE3-27410290C8AE}" presName="composite" presStyleCnt="0"/>
      <dgm:spPr/>
      <dgm:t>
        <a:bodyPr/>
        <a:lstStyle/>
        <a:p>
          <a:endParaRPr lang="ru-RU"/>
        </a:p>
      </dgm:t>
    </dgm:pt>
    <dgm:pt modelId="{39C89763-2968-4FBB-A5B6-B1020878FDF6}" type="pres">
      <dgm:prSet presAssocID="{3EED4B54-ECCE-498C-9BE3-27410290C8AE}" presName="parentText" presStyleLbl="alignNode1" presStyleIdx="2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426AD-58E4-43B1-8F89-768EFB3579BB}" type="pres">
      <dgm:prSet presAssocID="{3EED4B54-ECCE-498C-9BE3-27410290C8AE}" presName="descendantText" presStyleLbl="alignAcc1" presStyleIdx="2" presStyleCnt="11" custScaleY="145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9C4CB-6FA7-4571-BCF9-A715E4A9B73F}" type="pres">
      <dgm:prSet presAssocID="{BB169800-B385-48EC-806A-E90A11F8609E}" presName="sp" presStyleCnt="0"/>
      <dgm:spPr/>
      <dgm:t>
        <a:bodyPr/>
        <a:lstStyle/>
        <a:p>
          <a:endParaRPr lang="ru-RU"/>
        </a:p>
      </dgm:t>
    </dgm:pt>
    <dgm:pt modelId="{23A9CE49-2FAA-42F4-8AAC-C3C4D565B16C}" type="pres">
      <dgm:prSet presAssocID="{90A04A40-0450-4394-BC55-CCEA55401606}" presName="composite" presStyleCnt="0"/>
      <dgm:spPr/>
    </dgm:pt>
    <dgm:pt modelId="{B63693BE-75F8-413E-9286-25DD97EBFD5C}" type="pres">
      <dgm:prSet presAssocID="{90A04A40-0450-4394-BC55-CCEA55401606}" presName="parentText" presStyleLbl="alignNode1" presStyleIdx="3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C3000D-E969-4625-A2D5-F7009E76454A}" type="pres">
      <dgm:prSet presAssocID="{90A04A40-0450-4394-BC55-CCEA55401606}" presName="descendantText" presStyleLbl="alignAcc1" presStyleIdx="3" presStyleCnt="11" custScaleY="16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CBF0A-6B1F-4F48-B83D-E57FD7013B36}" type="pres">
      <dgm:prSet presAssocID="{F4456A18-BF0D-4B2E-9EB6-591BBD782318}" presName="sp" presStyleCnt="0"/>
      <dgm:spPr/>
    </dgm:pt>
    <dgm:pt modelId="{3F17B75E-05F6-497E-A23B-E7E5AD698F60}" type="pres">
      <dgm:prSet presAssocID="{B5A256DE-78CC-4728-A315-D0A9F288BA54}" presName="composite" presStyleCnt="0"/>
      <dgm:spPr/>
    </dgm:pt>
    <dgm:pt modelId="{AAB53791-F05D-43AC-8CC2-E47247242705}" type="pres">
      <dgm:prSet presAssocID="{B5A256DE-78CC-4728-A315-D0A9F288BA54}" presName="parentText" presStyleLbl="alignNode1" presStyleIdx="4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24B0A-C42B-4E2F-BB21-CA4F9B6A0884}" type="pres">
      <dgm:prSet presAssocID="{B5A256DE-78CC-4728-A315-D0A9F288BA54}" presName="descendantText" presStyleLbl="alignAcc1" presStyleIdx="4" presStyleCnt="11" custScaleY="11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6B6B9-54FD-499A-AC82-05B5EF7EEBDC}" type="pres">
      <dgm:prSet presAssocID="{B136410A-31FA-4556-8DF9-DC35A236CFC9}" presName="sp" presStyleCnt="0"/>
      <dgm:spPr/>
    </dgm:pt>
    <dgm:pt modelId="{CAF11A8A-786D-46F4-A507-A83691996F57}" type="pres">
      <dgm:prSet presAssocID="{6CB7007F-B494-4CCC-857B-901FA6399742}" presName="composite" presStyleCnt="0"/>
      <dgm:spPr/>
      <dgm:t>
        <a:bodyPr/>
        <a:lstStyle/>
        <a:p>
          <a:endParaRPr lang="ru-RU"/>
        </a:p>
      </dgm:t>
    </dgm:pt>
    <dgm:pt modelId="{A2A93277-DA8E-43E7-B1D9-844E6ECF77AB}" type="pres">
      <dgm:prSet presAssocID="{6CB7007F-B494-4CCC-857B-901FA6399742}" presName="parentText" presStyleLbl="alignNode1" presStyleIdx="5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71FCF-C6E5-44A9-A994-44E99F0A8DC2}" type="pres">
      <dgm:prSet presAssocID="{6CB7007F-B494-4CCC-857B-901FA6399742}" presName="descendantText" presStyleLbl="alignAcc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BFA2A5-6F55-4FA2-B526-FA44A9D64CC5}" type="pres">
      <dgm:prSet presAssocID="{1D92B7BF-D37F-4A58-A8E0-37CB06C05CFE}" presName="sp" presStyleCnt="0"/>
      <dgm:spPr/>
      <dgm:t>
        <a:bodyPr/>
        <a:lstStyle/>
        <a:p>
          <a:endParaRPr lang="ru-RU"/>
        </a:p>
      </dgm:t>
    </dgm:pt>
    <dgm:pt modelId="{7AFDFBBB-9D42-4415-ADFB-CF04EE833AD1}" type="pres">
      <dgm:prSet presAssocID="{50E67699-C8BA-4026-A111-72446F4CED3A}" presName="composite" presStyleCnt="0"/>
      <dgm:spPr/>
      <dgm:t>
        <a:bodyPr/>
        <a:lstStyle/>
        <a:p>
          <a:endParaRPr lang="ru-RU"/>
        </a:p>
      </dgm:t>
    </dgm:pt>
    <dgm:pt modelId="{07ACA65E-5BA3-4A57-9DF4-3640B7A40AD9}" type="pres">
      <dgm:prSet presAssocID="{50E67699-C8BA-4026-A111-72446F4CED3A}" presName="parentText" presStyleLbl="alignNode1" presStyleIdx="6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93293-5313-424B-A92F-EA981526A470}" type="pres">
      <dgm:prSet presAssocID="{50E67699-C8BA-4026-A111-72446F4CED3A}" presName="descendantText" presStyleLbl="alignAcc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EAAE9-491E-4E8B-92AF-4201A30E78CF}" type="pres">
      <dgm:prSet presAssocID="{656C67FC-4D86-434A-981E-48D56F817372}" presName="sp" presStyleCnt="0"/>
      <dgm:spPr/>
      <dgm:t>
        <a:bodyPr/>
        <a:lstStyle/>
        <a:p>
          <a:endParaRPr lang="ru-RU"/>
        </a:p>
      </dgm:t>
    </dgm:pt>
    <dgm:pt modelId="{1FCD6872-E837-4D9B-84EE-CDF7ECF6207B}" type="pres">
      <dgm:prSet presAssocID="{D283E720-09D4-467E-9169-F19A6359AEEA}" presName="composite" presStyleCnt="0"/>
      <dgm:spPr/>
      <dgm:t>
        <a:bodyPr/>
        <a:lstStyle/>
        <a:p>
          <a:endParaRPr lang="ru-RU"/>
        </a:p>
      </dgm:t>
    </dgm:pt>
    <dgm:pt modelId="{0F7BADFF-1F35-4DE9-934F-ED2F3ABBEF79}" type="pres">
      <dgm:prSet presAssocID="{D283E720-09D4-467E-9169-F19A6359AEEA}" presName="parentText" presStyleLbl="alignNode1" presStyleIdx="7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7ECEE-BE30-46B2-A97A-5887338C0E1B}" type="pres">
      <dgm:prSet presAssocID="{D283E720-09D4-467E-9169-F19A6359AEEA}" presName="descendantText" presStyleLbl="alignAcc1" presStyleIdx="7" presStyleCnt="11" custScaleY="100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81CB0-A7E0-4252-BE0D-9E8E804E02C6}" type="pres">
      <dgm:prSet presAssocID="{7D77E15A-230D-4EF9-B6EC-4BE71DFDE74C}" presName="sp" presStyleCnt="0"/>
      <dgm:spPr/>
      <dgm:t>
        <a:bodyPr/>
        <a:lstStyle/>
        <a:p>
          <a:endParaRPr lang="ru-RU"/>
        </a:p>
      </dgm:t>
    </dgm:pt>
    <dgm:pt modelId="{F5C5EA91-6416-4367-900A-0255BB0DAE5B}" type="pres">
      <dgm:prSet presAssocID="{05252CDC-A637-43EF-A650-9BE3AEBDB6C1}" presName="composite" presStyleCnt="0"/>
      <dgm:spPr/>
    </dgm:pt>
    <dgm:pt modelId="{5C92DDD8-0745-451A-80F1-7117A36B9675}" type="pres">
      <dgm:prSet presAssocID="{05252CDC-A637-43EF-A650-9BE3AEBDB6C1}" presName="parentText" presStyleLbl="alignNode1" presStyleIdx="8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01E43D-FAE0-40DB-A094-A438E4FE00B9}" type="pres">
      <dgm:prSet presAssocID="{05252CDC-A637-43EF-A650-9BE3AEBDB6C1}" presName="descendantText" presStyleLbl="alignAcc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C111DC-A861-479A-97C6-2CA8C49CDF08}" type="pres">
      <dgm:prSet presAssocID="{1343A665-BCE4-4CEC-9857-87D6441480F6}" presName="sp" presStyleCnt="0"/>
      <dgm:spPr/>
    </dgm:pt>
    <dgm:pt modelId="{2DA0F201-9C85-46D4-8168-04B6BBC76EAF}" type="pres">
      <dgm:prSet presAssocID="{79CF9704-5948-44CD-BFAE-5B2B0AF89C8F}" presName="composite" presStyleCnt="0"/>
      <dgm:spPr/>
      <dgm:t>
        <a:bodyPr/>
        <a:lstStyle/>
        <a:p>
          <a:endParaRPr lang="ru-RU"/>
        </a:p>
      </dgm:t>
    </dgm:pt>
    <dgm:pt modelId="{2DFECF90-5BF2-4AB5-9975-94BBA89AA468}" type="pres">
      <dgm:prSet presAssocID="{79CF9704-5948-44CD-BFAE-5B2B0AF89C8F}" presName="parentText" presStyleLbl="alignNode1" presStyleIdx="9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372FDF-3C09-4859-AE7D-FAAA7CEFC605}" type="pres">
      <dgm:prSet presAssocID="{79CF9704-5948-44CD-BFAE-5B2B0AF89C8F}" presName="descendantText" presStyleLbl="alignAcc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F21C55-5AF7-467E-A52D-AA31A8326B9B}" type="pres">
      <dgm:prSet presAssocID="{522DE43C-7B08-4E4A-BB45-FEBAAB279449}" presName="sp" presStyleCnt="0"/>
      <dgm:spPr/>
    </dgm:pt>
    <dgm:pt modelId="{C85913DE-F861-45C7-9ABB-90F343810952}" type="pres">
      <dgm:prSet presAssocID="{207105CA-C1D8-4C92-8035-1215D37375F6}" presName="composite" presStyleCnt="0"/>
      <dgm:spPr/>
    </dgm:pt>
    <dgm:pt modelId="{53F628C5-7BDB-495A-BBB4-E5A3B6FEB175}" type="pres">
      <dgm:prSet presAssocID="{207105CA-C1D8-4C92-8035-1215D37375F6}" presName="parentText" presStyleLbl="alignNode1" presStyleIdx="10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A6883-D846-43E9-A7FF-D7F7501F2567}" type="pres">
      <dgm:prSet presAssocID="{207105CA-C1D8-4C92-8035-1215D37375F6}" presName="descendantText" presStyleLbl="alignAcc1" presStyleIdx="10" presStyleCnt="11" custScaleY="192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77B9CF-C4F9-415A-B6CD-E8569423DE54}" type="presOf" srcId="{63349B99-83FB-4C82-9EF5-799E3EF45103}" destId="{1A871FCF-C6E5-44A9-A994-44E99F0A8DC2}" srcOrd="0" destOrd="0" presId="urn:microsoft.com/office/officeart/2005/8/layout/chevron2"/>
    <dgm:cxn modelId="{2E35ADBB-9688-464D-9FA6-97D9BB212654}" srcId="{05252CDC-A637-43EF-A650-9BE3AEBDB6C1}" destId="{0BD44B25-7E6F-49F9-894E-7DBE093FD34E}" srcOrd="0" destOrd="0" parTransId="{7340E255-BFC3-4919-9970-69405F2A0F54}" sibTransId="{EC3BE350-E7FA-41FB-A20E-68B8B0A07056}"/>
    <dgm:cxn modelId="{778547B4-8945-4111-84C7-FEDE2B32FC76}" srcId="{B5A256DE-78CC-4728-A315-D0A9F288BA54}" destId="{3292C7ED-9971-4856-A91E-334CB43D98FD}" srcOrd="0" destOrd="0" parTransId="{2B7B61EB-94F6-43E7-AEEA-E1CA7E25B259}" sibTransId="{71592D10-5170-4A71-8C75-30B5C59A58D0}"/>
    <dgm:cxn modelId="{A13760A9-C41B-49F9-B7B0-A1A63399A94C}" type="presOf" srcId="{3C41DC90-7020-4589-916B-0515ADE181CC}" destId="{C5B3D061-3505-4ABE-B0B7-5D80C2D094A8}" srcOrd="0" destOrd="0" presId="urn:microsoft.com/office/officeart/2005/8/layout/chevron2"/>
    <dgm:cxn modelId="{061696C7-9976-4869-BE91-41D50247F84C}" type="presOf" srcId="{6CB7007F-B494-4CCC-857B-901FA6399742}" destId="{A2A93277-DA8E-43E7-B1D9-844E6ECF77AB}" srcOrd="0" destOrd="0" presId="urn:microsoft.com/office/officeart/2005/8/layout/chevron2"/>
    <dgm:cxn modelId="{EA2887B6-FD77-4440-AB64-20F88BD917CB}" type="presOf" srcId="{D283E720-09D4-467E-9169-F19A6359AEEA}" destId="{0F7BADFF-1F35-4DE9-934F-ED2F3ABBEF79}" srcOrd="0" destOrd="0" presId="urn:microsoft.com/office/officeart/2005/8/layout/chevron2"/>
    <dgm:cxn modelId="{46190B33-3DE0-4699-BEE5-2392551CF194}" srcId="{50E67699-C8BA-4026-A111-72446F4CED3A}" destId="{6FEE4114-A68C-477A-B612-E363CADE23D7}" srcOrd="0" destOrd="0" parTransId="{4F570F14-657A-44D4-B935-5CD560343623}" sibTransId="{FE5C13E4-3987-42D1-A915-3C479B20514F}"/>
    <dgm:cxn modelId="{79A5C203-9A75-4827-81B4-721002E3333B}" srcId="{90A04A40-0450-4394-BC55-CCEA55401606}" destId="{D6C97001-491A-4B50-AD2F-7CBD021E8164}" srcOrd="0" destOrd="0" parTransId="{C1879C71-C7C8-453B-923C-7005B129F2D6}" sibTransId="{2B3DFB89-6866-4816-BCB7-D3962616E27E}"/>
    <dgm:cxn modelId="{EBEEC638-C6D6-42A6-A53C-5023FC28A3EE}" type="presOf" srcId="{79CF9704-5948-44CD-BFAE-5B2B0AF89C8F}" destId="{2DFECF90-5BF2-4AB5-9975-94BBA89AA468}" srcOrd="0" destOrd="0" presId="urn:microsoft.com/office/officeart/2005/8/layout/chevron2"/>
    <dgm:cxn modelId="{2EE291DD-D6D2-4E80-B196-91D6771F1C8C}" type="presOf" srcId="{50E67699-C8BA-4026-A111-72446F4CED3A}" destId="{07ACA65E-5BA3-4A57-9DF4-3640B7A40AD9}" srcOrd="0" destOrd="0" presId="urn:microsoft.com/office/officeart/2005/8/layout/chevron2"/>
    <dgm:cxn modelId="{5679AF26-80EF-486F-83D3-70C72B7E4066}" type="presOf" srcId="{B04D28A2-62C7-4A70-B47D-0CA5590BA259}" destId="{9A5426AD-58E4-43B1-8F89-768EFB3579BB}" srcOrd="0" destOrd="0" presId="urn:microsoft.com/office/officeart/2005/8/layout/chevron2"/>
    <dgm:cxn modelId="{FEB83BB8-C1E0-43D4-9FA1-1C6723C8B3D9}" type="presOf" srcId="{90A04A40-0450-4394-BC55-CCEA55401606}" destId="{B63693BE-75F8-413E-9286-25DD97EBFD5C}" srcOrd="0" destOrd="0" presId="urn:microsoft.com/office/officeart/2005/8/layout/chevron2"/>
    <dgm:cxn modelId="{55830707-486C-46D5-9950-30A28CEABA72}" srcId="{207105CA-C1D8-4C92-8035-1215D37375F6}" destId="{B17399D2-201F-4730-89F4-4A08C7D9AF3E}" srcOrd="0" destOrd="0" parTransId="{DC292877-521F-4878-A3DD-C0E91DD953D7}" sibTransId="{128CC6E4-6086-4CE5-9FAC-0FC5517FA8C1}"/>
    <dgm:cxn modelId="{DE6FCF35-6D12-48D9-8A3F-EFA9FD66E500}" srcId="{D779E163-B267-48CE-8E06-A2981F652B26}" destId="{45D05507-1AEA-48E9-923F-A7937B41D86B}" srcOrd="0" destOrd="0" parTransId="{9ECF8B60-8CD5-4BD8-8B6F-E3C7735D5598}" sibTransId="{435C695F-40AF-4F93-9EC8-546E7611EA6B}"/>
    <dgm:cxn modelId="{A367AFC6-FA91-4F27-968F-BB82DF5848D9}" srcId="{D283E720-09D4-467E-9169-F19A6359AEEA}" destId="{BAF504F7-853E-4B5E-862D-B2C2398CB7BC}" srcOrd="0" destOrd="0" parTransId="{3A6C4B1B-8CF4-4879-A3AA-AEE95682970D}" sibTransId="{EF2AC585-5411-4D28-B91D-7CD07CB1ECAF}"/>
    <dgm:cxn modelId="{1B308F71-0B38-4181-A6DC-EAD5C133143B}" srcId="{3C41DC90-7020-4589-916B-0515ADE181CC}" destId="{79CF9704-5948-44CD-BFAE-5B2B0AF89C8F}" srcOrd="9" destOrd="0" parTransId="{79E1D81A-06CB-4854-8355-15E3520B700E}" sibTransId="{522DE43C-7B08-4E4A-BB45-FEBAAB279449}"/>
    <dgm:cxn modelId="{263C324B-BB6B-4B54-8277-9166198939F7}" srcId="{6CB7007F-B494-4CCC-857B-901FA6399742}" destId="{63349B99-83FB-4C82-9EF5-799E3EF45103}" srcOrd="0" destOrd="0" parTransId="{EBDA6577-F9EC-4A09-A190-AABA3A58E835}" sibTransId="{1A3E08BE-5DA8-4376-BA62-004F80B786FB}"/>
    <dgm:cxn modelId="{6C8A460B-1940-469F-8888-7825DC814102}" srcId="{3C41DC90-7020-4589-916B-0515ADE181CC}" destId="{13270BB6-E085-4180-9CE4-5CFF590D7744}" srcOrd="1" destOrd="0" parTransId="{7957C65B-0BB1-452C-B137-1F43EBC57DE7}" sibTransId="{9CF67719-2527-4107-8705-2B118FA5DB2D}"/>
    <dgm:cxn modelId="{E8A1B2F1-6500-458E-9A69-90BAE8E1DA0A}" type="presOf" srcId="{05252CDC-A637-43EF-A650-9BE3AEBDB6C1}" destId="{5C92DDD8-0745-451A-80F1-7117A36B9675}" srcOrd="0" destOrd="0" presId="urn:microsoft.com/office/officeart/2005/8/layout/chevron2"/>
    <dgm:cxn modelId="{662987DE-70AC-4CE8-9C59-881B29C6F8EE}" type="presOf" srcId="{0B546D1F-3170-4C6F-9FCE-1B4A77A8A0F4}" destId="{921FC4FD-0D91-47FC-A136-21C438BA911E}" srcOrd="0" destOrd="0" presId="urn:microsoft.com/office/officeart/2005/8/layout/chevron2"/>
    <dgm:cxn modelId="{10C3C05B-FA1A-46C0-82A0-0536ECF43CA7}" srcId="{3C41DC90-7020-4589-916B-0515ADE181CC}" destId="{D283E720-09D4-467E-9169-F19A6359AEEA}" srcOrd="7" destOrd="0" parTransId="{0C78032F-BF67-4EFD-9F66-9BB107BD1B0E}" sibTransId="{7D77E15A-230D-4EF9-B6EC-4BE71DFDE74C}"/>
    <dgm:cxn modelId="{73DF2CBA-BBC1-4A38-BBE4-D3BC8E4A09C5}" type="presOf" srcId="{B17399D2-201F-4730-89F4-4A08C7D9AF3E}" destId="{3CDA6883-D846-43E9-A7FF-D7F7501F2567}" srcOrd="0" destOrd="0" presId="urn:microsoft.com/office/officeart/2005/8/layout/chevron2"/>
    <dgm:cxn modelId="{E5EDBD88-6058-4DFD-8598-8D9F3242CC57}" srcId="{3C41DC90-7020-4589-916B-0515ADE181CC}" destId="{50E67699-C8BA-4026-A111-72446F4CED3A}" srcOrd="6" destOrd="0" parTransId="{3E8C3D56-D8E3-4F51-89B7-B7FCAAB69563}" sibTransId="{656C67FC-4D86-434A-981E-48D56F817372}"/>
    <dgm:cxn modelId="{3D4DB63D-132E-416C-87A1-4C83EE466668}" type="presOf" srcId="{13270BB6-E085-4180-9CE4-5CFF590D7744}" destId="{6714A353-30BE-4A0C-8524-32163669B6D5}" srcOrd="0" destOrd="0" presId="urn:microsoft.com/office/officeart/2005/8/layout/chevron2"/>
    <dgm:cxn modelId="{5F676125-C1A1-4622-AF0A-F71E20842605}" type="presOf" srcId="{D6C97001-491A-4B50-AD2F-7CBD021E8164}" destId="{90C3000D-E969-4625-A2D5-F7009E76454A}" srcOrd="0" destOrd="0" presId="urn:microsoft.com/office/officeart/2005/8/layout/chevron2"/>
    <dgm:cxn modelId="{65ECC49C-50E4-4021-99E2-CE5EB2A161F2}" type="presOf" srcId="{BAF504F7-853E-4B5E-862D-B2C2398CB7BC}" destId="{C2F7ECEE-BE30-46B2-A97A-5887338C0E1B}" srcOrd="0" destOrd="0" presId="urn:microsoft.com/office/officeart/2005/8/layout/chevron2"/>
    <dgm:cxn modelId="{80BF23A7-490C-4B97-B458-84A0F657F15A}" type="presOf" srcId="{207105CA-C1D8-4C92-8035-1215D37375F6}" destId="{53F628C5-7BDB-495A-BBB4-E5A3B6FEB175}" srcOrd="0" destOrd="0" presId="urn:microsoft.com/office/officeart/2005/8/layout/chevron2"/>
    <dgm:cxn modelId="{005FD2EF-F622-4EB0-A563-27D1C3FDE9BD}" srcId="{3C41DC90-7020-4589-916B-0515ADE181CC}" destId="{207105CA-C1D8-4C92-8035-1215D37375F6}" srcOrd="10" destOrd="0" parTransId="{51B3B783-927B-46A4-92A0-779E2EDCF964}" sibTransId="{982C3EE0-9B3E-49AD-9230-9CD0CABA7663}"/>
    <dgm:cxn modelId="{743516D9-54B6-460E-8FB6-3F0254DD9370}" srcId="{3C41DC90-7020-4589-916B-0515ADE181CC}" destId="{B5A256DE-78CC-4728-A315-D0A9F288BA54}" srcOrd="4" destOrd="0" parTransId="{E33EF970-7541-4FCE-A89A-FDAB2A678AA5}" sibTransId="{B136410A-31FA-4556-8DF9-DC35A236CFC9}"/>
    <dgm:cxn modelId="{7BA2A8DC-F2CE-4069-A6B9-67619B14B9E1}" srcId="{13270BB6-E085-4180-9CE4-5CFF590D7744}" destId="{0B546D1F-3170-4C6F-9FCE-1B4A77A8A0F4}" srcOrd="0" destOrd="0" parTransId="{87757710-0C0D-430E-BFE1-495FDF1B462B}" sibTransId="{53ADD66E-9C4B-45AB-9D7D-63D6F6BBE5BC}"/>
    <dgm:cxn modelId="{7FB601B6-4F5F-48C2-9C69-9EDBF75B4116}" type="presOf" srcId="{B5A256DE-78CC-4728-A315-D0A9F288BA54}" destId="{AAB53791-F05D-43AC-8CC2-E47247242705}" srcOrd="0" destOrd="0" presId="urn:microsoft.com/office/officeart/2005/8/layout/chevron2"/>
    <dgm:cxn modelId="{5010AD0D-2746-453B-88C7-BA71B15A1A3A}" srcId="{3C41DC90-7020-4589-916B-0515ADE181CC}" destId="{90A04A40-0450-4394-BC55-CCEA55401606}" srcOrd="3" destOrd="0" parTransId="{CD9307C2-042C-4A49-B5EC-50E7BCF6FA1E}" sibTransId="{F4456A18-BF0D-4B2E-9EB6-591BBD782318}"/>
    <dgm:cxn modelId="{DC887780-EFF4-4892-9357-765C86BC65F6}" type="presOf" srcId="{3EED4B54-ECCE-498C-9BE3-27410290C8AE}" destId="{39C89763-2968-4FBB-A5B6-B1020878FDF6}" srcOrd="0" destOrd="0" presId="urn:microsoft.com/office/officeart/2005/8/layout/chevron2"/>
    <dgm:cxn modelId="{2F5C33BC-8277-40C3-B70C-8D6D9B40A01B}" type="presOf" srcId="{45D05507-1AEA-48E9-923F-A7937B41D86B}" destId="{1ED22E44-9917-48BA-A9D6-8E428E5BAE80}" srcOrd="0" destOrd="0" presId="urn:microsoft.com/office/officeart/2005/8/layout/chevron2"/>
    <dgm:cxn modelId="{4C9A2C48-9840-4CE7-9119-DCCA9380AD7D}" srcId="{3C41DC90-7020-4589-916B-0515ADE181CC}" destId="{3EED4B54-ECCE-498C-9BE3-27410290C8AE}" srcOrd="2" destOrd="0" parTransId="{866C4F43-39E5-4DF4-8ADA-41A7B6696991}" sibTransId="{BB169800-B385-48EC-806A-E90A11F8609E}"/>
    <dgm:cxn modelId="{D1280E32-92EB-430F-A90B-6F24F27F3B3F}" type="presOf" srcId="{D779E163-B267-48CE-8E06-A2981F652B26}" destId="{F83CF8F0-4195-49E9-A61C-FF779D3A9C6D}" srcOrd="0" destOrd="0" presId="urn:microsoft.com/office/officeart/2005/8/layout/chevron2"/>
    <dgm:cxn modelId="{745F8B3D-C39E-4C65-9C9A-D64102D89C1D}" type="presOf" srcId="{3292C7ED-9971-4856-A91E-334CB43D98FD}" destId="{7BE24B0A-C42B-4E2F-BB21-CA4F9B6A0884}" srcOrd="0" destOrd="0" presId="urn:microsoft.com/office/officeart/2005/8/layout/chevron2"/>
    <dgm:cxn modelId="{81E1B0A8-67BD-4AB6-A84D-4208C6D023DD}" srcId="{79CF9704-5948-44CD-BFAE-5B2B0AF89C8F}" destId="{C68C129F-D442-49B4-AC30-410566A0B769}" srcOrd="0" destOrd="0" parTransId="{95070B8B-EFB6-45C5-8379-168BB0D74012}" sibTransId="{A7208B40-0DFB-4E98-BDE8-A1A40EABEB2F}"/>
    <dgm:cxn modelId="{19C43409-ABF3-42C2-BF1C-8B1022FDA21A}" srcId="{3C41DC90-7020-4589-916B-0515ADE181CC}" destId="{6CB7007F-B494-4CCC-857B-901FA6399742}" srcOrd="5" destOrd="0" parTransId="{7A48FAEE-C768-4F45-A14B-925055567A21}" sibTransId="{1D92B7BF-D37F-4A58-A8E0-37CB06C05CFE}"/>
    <dgm:cxn modelId="{9354CB61-6AAF-471E-A806-96032686501E}" type="presOf" srcId="{0BD44B25-7E6F-49F9-894E-7DBE093FD34E}" destId="{6801E43D-FAE0-40DB-A094-A438E4FE00B9}" srcOrd="0" destOrd="0" presId="urn:microsoft.com/office/officeart/2005/8/layout/chevron2"/>
    <dgm:cxn modelId="{9916A0EA-283F-44CE-B8F4-CA96541E7BA1}" srcId="{3C41DC90-7020-4589-916B-0515ADE181CC}" destId="{05252CDC-A637-43EF-A650-9BE3AEBDB6C1}" srcOrd="8" destOrd="0" parTransId="{B998C297-9D47-4E4A-8D7A-499F634601E7}" sibTransId="{1343A665-BCE4-4CEC-9857-87D6441480F6}"/>
    <dgm:cxn modelId="{D9CC6D99-C149-49E2-A909-3183721894D4}" srcId="{3C41DC90-7020-4589-916B-0515ADE181CC}" destId="{D779E163-B267-48CE-8E06-A2981F652B26}" srcOrd="0" destOrd="0" parTransId="{28BD8A42-31C0-4366-8547-2403ADB73FDC}" sibTransId="{68BFED58-7192-4BD8-BDB5-B28B4DFAD9F3}"/>
    <dgm:cxn modelId="{5FD0110F-F128-4CB6-93D6-E8A95964DEBF}" srcId="{3EED4B54-ECCE-498C-9BE3-27410290C8AE}" destId="{B04D28A2-62C7-4A70-B47D-0CA5590BA259}" srcOrd="0" destOrd="0" parTransId="{E6EE8491-A598-4478-B4F6-F15097544191}" sibTransId="{7C4FC323-A6F2-46A8-B5FB-18FEC9B5A5CA}"/>
    <dgm:cxn modelId="{37CE7560-8FFD-4847-A875-3110A87C4136}" type="presOf" srcId="{6FEE4114-A68C-477A-B612-E363CADE23D7}" destId="{F0E93293-5313-424B-A92F-EA981526A470}" srcOrd="0" destOrd="0" presId="urn:microsoft.com/office/officeart/2005/8/layout/chevron2"/>
    <dgm:cxn modelId="{10C3766B-E446-4B1B-9650-E7D2DC3D4B0A}" type="presOf" srcId="{C68C129F-D442-49B4-AC30-410566A0B769}" destId="{3A372FDF-3C09-4859-AE7D-FAAA7CEFC605}" srcOrd="0" destOrd="0" presId="urn:microsoft.com/office/officeart/2005/8/layout/chevron2"/>
    <dgm:cxn modelId="{AC8AF1B2-A8E1-445A-926A-41FF41BCB2E3}" type="presParOf" srcId="{C5B3D061-3505-4ABE-B0B7-5D80C2D094A8}" destId="{ABE087B0-4AD0-4378-954D-702D7B251B14}" srcOrd="0" destOrd="0" presId="urn:microsoft.com/office/officeart/2005/8/layout/chevron2"/>
    <dgm:cxn modelId="{D537B5A2-6967-467C-9FA8-38A90F163DBC}" type="presParOf" srcId="{ABE087B0-4AD0-4378-954D-702D7B251B14}" destId="{F83CF8F0-4195-49E9-A61C-FF779D3A9C6D}" srcOrd="0" destOrd="0" presId="urn:microsoft.com/office/officeart/2005/8/layout/chevron2"/>
    <dgm:cxn modelId="{81C412C9-879B-4BCE-97B0-36986F37682F}" type="presParOf" srcId="{ABE087B0-4AD0-4378-954D-702D7B251B14}" destId="{1ED22E44-9917-48BA-A9D6-8E428E5BAE80}" srcOrd="1" destOrd="0" presId="urn:microsoft.com/office/officeart/2005/8/layout/chevron2"/>
    <dgm:cxn modelId="{6FBBA4DA-F4B0-46CD-87FA-0BB7A8A98134}" type="presParOf" srcId="{C5B3D061-3505-4ABE-B0B7-5D80C2D094A8}" destId="{5D304C91-9A5B-443A-A666-21230CACC2DF}" srcOrd="1" destOrd="0" presId="urn:microsoft.com/office/officeart/2005/8/layout/chevron2"/>
    <dgm:cxn modelId="{53178461-9F23-43BF-A3BF-2F9CFF6754D5}" type="presParOf" srcId="{C5B3D061-3505-4ABE-B0B7-5D80C2D094A8}" destId="{2F9A294D-6F50-45B7-AEB5-70FCD630344F}" srcOrd="2" destOrd="0" presId="urn:microsoft.com/office/officeart/2005/8/layout/chevron2"/>
    <dgm:cxn modelId="{F82C7F17-606E-4E1E-B804-B7DB4D2F407F}" type="presParOf" srcId="{2F9A294D-6F50-45B7-AEB5-70FCD630344F}" destId="{6714A353-30BE-4A0C-8524-32163669B6D5}" srcOrd="0" destOrd="0" presId="urn:microsoft.com/office/officeart/2005/8/layout/chevron2"/>
    <dgm:cxn modelId="{B2FC419F-9539-4763-A756-A33967087FB9}" type="presParOf" srcId="{2F9A294D-6F50-45B7-AEB5-70FCD630344F}" destId="{921FC4FD-0D91-47FC-A136-21C438BA911E}" srcOrd="1" destOrd="0" presId="urn:microsoft.com/office/officeart/2005/8/layout/chevron2"/>
    <dgm:cxn modelId="{F58270C3-19E8-4ACE-9A14-BED48172236F}" type="presParOf" srcId="{C5B3D061-3505-4ABE-B0B7-5D80C2D094A8}" destId="{052C9C60-1087-4CC8-9BA1-8D94C1A687F5}" srcOrd="3" destOrd="0" presId="urn:microsoft.com/office/officeart/2005/8/layout/chevron2"/>
    <dgm:cxn modelId="{F8B3C530-715C-4104-B0C9-75D65F6F9941}" type="presParOf" srcId="{C5B3D061-3505-4ABE-B0B7-5D80C2D094A8}" destId="{BF6AC248-D752-49A4-90C5-5CE414255B06}" srcOrd="4" destOrd="0" presId="urn:microsoft.com/office/officeart/2005/8/layout/chevron2"/>
    <dgm:cxn modelId="{350A9E75-CB0D-4ACE-B237-260F30CFDF15}" type="presParOf" srcId="{BF6AC248-D752-49A4-90C5-5CE414255B06}" destId="{39C89763-2968-4FBB-A5B6-B1020878FDF6}" srcOrd="0" destOrd="0" presId="urn:microsoft.com/office/officeart/2005/8/layout/chevron2"/>
    <dgm:cxn modelId="{19050835-D999-4B3E-B8A9-CD3984B3A4F1}" type="presParOf" srcId="{BF6AC248-D752-49A4-90C5-5CE414255B06}" destId="{9A5426AD-58E4-43B1-8F89-768EFB3579BB}" srcOrd="1" destOrd="0" presId="urn:microsoft.com/office/officeart/2005/8/layout/chevron2"/>
    <dgm:cxn modelId="{B5085190-83F5-4D72-B5D6-17A54C620075}" type="presParOf" srcId="{C5B3D061-3505-4ABE-B0B7-5D80C2D094A8}" destId="{6839C4CB-6FA7-4571-BCF9-A715E4A9B73F}" srcOrd="5" destOrd="0" presId="urn:microsoft.com/office/officeart/2005/8/layout/chevron2"/>
    <dgm:cxn modelId="{8A3F7C12-6429-4F75-A2C1-6A372AF87331}" type="presParOf" srcId="{C5B3D061-3505-4ABE-B0B7-5D80C2D094A8}" destId="{23A9CE49-2FAA-42F4-8AAC-C3C4D565B16C}" srcOrd="6" destOrd="0" presId="urn:microsoft.com/office/officeart/2005/8/layout/chevron2"/>
    <dgm:cxn modelId="{FFB18A26-5424-41B3-87B9-2628F7BABCCB}" type="presParOf" srcId="{23A9CE49-2FAA-42F4-8AAC-C3C4D565B16C}" destId="{B63693BE-75F8-413E-9286-25DD97EBFD5C}" srcOrd="0" destOrd="0" presId="urn:microsoft.com/office/officeart/2005/8/layout/chevron2"/>
    <dgm:cxn modelId="{5245ED3E-BC1A-44CA-A97B-ADBEC4DD42DB}" type="presParOf" srcId="{23A9CE49-2FAA-42F4-8AAC-C3C4D565B16C}" destId="{90C3000D-E969-4625-A2D5-F7009E76454A}" srcOrd="1" destOrd="0" presId="urn:microsoft.com/office/officeart/2005/8/layout/chevron2"/>
    <dgm:cxn modelId="{6EAC8AEB-A4AE-44DC-84BD-65C7D972ABF6}" type="presParOf" srcId="{C5B3D061-3505-4ABE-B0B7-5D80C2D094A8}" destId="{523CBF0A-6B1F-4F48-B83D-E57FD7013B36}" srcOrd="7" destOrd="0" presId="urn:microsoft.com/office/officeart/2005/8/layout/chevron2"/>
    <dgm:cxn modelId="{C5C8FC0E-BEFA-4F49-9FA8-8D45F4CABAFC}" type="presParOf" srcId="{C5B3D061-3505-4ABE-B0B7-5D80C2D094A8}" destId="{3F17B75E-05F6-497E-A23B-E7E5AD698F60}" srcOrd="8" destOrd="0" presId="urn:microsoft.com/office/officeart/2005/8/layout/chevron2"/>
    <dgm:cxn modelId="{9002E020-96AE-48CE-A083-F39A405A3ED0}" type="presParOf" srcId="{3F17B75E-05F6-497E-A23B-E7E5AD698F60}" destId="{AAB53791-F05D-43AC-8CC2-E47247242705}" srcOrd="0" destOrd="0" presId="urn:microsoft.com/office/officeart/2005/8/layout/chevron2"/>
    <dgm:cxn modelId="{85E411A2-2B59-4168-A550-6230B4AC92A7}" type="presParOf" srcId="{3F17B75E-05F6-497E-A23B-E7E5AD698F60}" destId="{7BE24B0A-C42B-4E2F-BB21-CA4F9B6A0884}" srcOrd="1" destOrd="0" presId="urn:microsoft.com/office/officeart/2005/8/layout/chevron2"/>
    <dgm:cxn modelId="{DA42AF3E-3D70-4443-B744-99C872CB1502}" type="presParOf" srcId="{C5B3D061-3505-4ABE-B0B7-5D80C2D094A8}" destId="{CD66B6B9-54FD-499A-AC82-05B5EF7EEBDC}" srcOrd="9" destOrd="0" presId="urn:microsoft.com/office/officeart/2005/8/layout/chevron2"/>
    <dgm:cxn modelId="{E2F200DF-B5EC-4E73-A936-3D0FD06474D9}" type="presParOf" srcId="{C5B3D061-3505-4ABE-B0B7-5D80C2D094A8}" destId="{CAF11A8A-786D-46F4-A507-A83691996F57}" srcOrd="10" destOrd="0" presId="urn:microsoft.com/office/officeart/2005/8/layout/chevron2"/>
    <dgm:cxn modelId="{39E1DF34-9059-4FAA-9F8C-C70DFC9AD57C}" type="presParOf" srcId="{CAF11A8A-786D-46F4-A507-A83691996F57}" destId="{A2A93277-DA8E-43E7-B1D9-844E6ECF77AB}" srcOrd="0" destOrd="0" presId="urn:microsoft.com/office/officeart/2005/8/layout/chevron2"/>
    <dgm:cxn modelId="{8A94DC95-114A-41EB-91B4-96773AF98271}" type="presParOf" srcId="{CAF11A8A-786D-46F4-A507-A83691996F57}" destId="{1A871FCF-C6E5-44A9-A994-44E99F0A8DC2}" srcOrd="1" destOrd="0" presId="urn:microsoft.com/office/officeart/2005/8/layout/chevron2"/>
    <dgm:cxn modelId="{B5A90646-22C2-44C3-8C8B-8F8D59688590}" type="presParOf" srcId="{C5B3D061-3505-4ABE-B0B7-5D80C2D094A8}" destId="{57BFA2A5-6F55-4FA2-B526-FA44A9D64CC5}" srcOrd="11" destOrd="0" presId="urn:microsoft.com/office/officeart/2005/8/layout/chevron2"/>
    <dgm:cxn modelId="{35DADEE5-5D4C-46D4-8A58-0852E3BC0899}" type="presParOf" srcId="{C5B3D061-3505-4ABE-B0B7-5D80C2D094A8}" destId="{7AFDFBBB-9D42-4415-ADFB-CF04EE833AD1}" srcOrd="12" destOrd="0" presId="urn:microsoft.com/office/officeart/2005/8/layout/chevron2"/>
    <dgm:cxn modelId="{F41645B4-874B-43F1-A73C-9820643346EC}" type="presParOf" srcId="{7AFDFBBB-9D42-4415-ADFB-CF04EE833AD1}" destId="{07ACA65E-5BA3-4A57-9DF4-3640B7A40AD9}" srcOrd="0" destOrd="0" presId="urn:microsoft.com/office/officeart/2005/8/layout/chevron2"/>
    <dgm:cxn modelId="{9F0299C4-CBBE-4CB5-97F7-4B65A90B9DC5}" type="presParOf" srcId="{7AFDFBBB-9D42-4415-ADFB-CF04EE833AD1}" destId="{F0E93293-5313-424B-A92F-EA981526A470}" srcOrd="1" destOrd="0" presId="urn:microsoft.com/office/officeart/2005/8/layout/chevron2"/>
    <dgm:cxn modelId="{051785B0-DD00-4C86-B497-16FC328B9904}" type="presParOf" srcId="{C5B3D061-3505-4ABE-B0B7-5D80C2D094A8}" destId="{D2CEAAE9-491E-4E8B-92AF-4201A30E78CF}" srcOrd="13" destOrd="0" presId="urn:microsoft.com/office/officeart/2005/8/layout/chevron2"/>
    <dgm:cxn modelId="{125CB8AF-E325-417D-AB89-49C5AD51D6DE}" type="presParOf" srcId="{C5B3D061-3505-4ABE-B0B7-5D80C2D094A8}" destId="{1FCD6872-E837-4D9B-84EE-CDF7ECF6207B}" srcOrd="14" destOrd="0" presId="urn:microsoft.com/office/officeart/2005/8/layout/chevron2"/>
    <dgm:cxn modelId="{9039585C-20AC-4C2E-8F7D-50E2FA2DC1AA}" type="presParOf" srcId="{1FCD6872-E837-4D9B-84EE-CDF7ECF6207B}" destId="{0F7BADFF-1F35-4DE9-934F-ED2F3ABBEF79}" srcOrd="0" destOrd="0" presId="urn:microsoft.com/office/officeart/2005/8/layout/chevron2"/>
    <dgm:cxn modelId="{EEC1CDF9-4A2D-429F-B9C2-C22A62A37998}" type="presParOf" srcId="{1FCD6872-E837-4D9B-84EE-CDF7ECF6207B}" destId="{C2F7ECEE-BE30-46B2-A97A-5887338C0E1B}" srcOrd="1" destOrd="0" presId="urn:microsoft.com/office/officeart/2005/8/layout/chevron2"/>
    <dgm:cxn modelId="{69C7416C-CEA6-4F27-8F36-1FDF7912A3D5}" type="presParOf" srcId="{C5B3D061-3505-4ABE-B0B7-5D80C2D094A8}" destId="{FF181CB0-A7E0-4252-BE0D-9E8E804E02C6}" srcOrd="15" destOrd="0" presId="urn:microsoft.com/office/officeart/2005/8/layout/chevron2"/>
    <dgm:cxn modelId="{8B31A810-0A83-49CB-B289-45EDAE6949CC}" type="presParOf" srcId="{C5B3D061-3505-4ABE-B0B7-5D80C2D094A8}" destId="{F5C5EA91-6416-4367-900A-0255BB0DAE5B}" srcOrd="16" destOrd="0" presId="urn:microsoft.com/office/officeart/2005/8/layout/chevron2"/>
    <dgm:cxn modelId="{65EC8BDC-9C93-4C3E-B5DE-15F6223C10A7}" type="presParOf" srcId="{F5C5EA91-6416-4367-900A-0255BB0DAE5B}" destId="{5C92DDD8-0745-451A-80F1-7117A36B9675}" srcOrd="0" destOrd="0" presId="urn:microsoft.com/office/officeart/2005/8/layout/chevron2"/>
    <dgm:cxn modelId="{1BF498E1-111A-4BDF-9DA5-7A3CC5875E53}" type="presParOf" srcId="{F5C5EA91-6416-4367-900A-0255BB0DAE5B}" destId="{6801E43D-FAE0-40DB-A094-A438E4FE00B9}" srcOrd="1" destOrd="0" presId="urn:microsoft.com/office/officeart/2005/8/layout/chevron2"/>
    <dgm:cxn modelId="{CD81A96E-B886-4861-8AB0-AD1F4C33A55C}" type="presParOf" srcId="{C5B3D061-3505-4ABE-B0B7-5D80C2D094A8}" destId="{80C111DC-A861-479A-97C6-2CA8C49CDF08}" srcOrd="17" destOrd="0" presId="urn:microsoft.com/office/officeart/2005/8/layout/chevron2"/>
    <dgm:cxn modelId="{F3730C74-326A-472E-83A5-B154AD4A349B}" type="presParOf" srcId="{C5B3D061-3505-4ABE-B0B7-5D80C2D094A8}" destId="{2DA0F201-9C85-46D4-8168-04B6BBC76EAF}" srcOrd="18" destOrd="0" presId="urn:microsoft.com/office/officeart/2005/8/layout/chevron2"/>
    <dgm:cxn modelId="{281B0B15-BDBD-4D8C-9213-3BF655174425}" type="presParOf" srcId="{2DA0F201-9C85-46D4-8168-04B6BBC76EAF}" destId="{2DFECF90-5BF2-4AB5-9975-94BBA89AA468}" srcOrd="0" destOrd="0" presId="urn:microsoft.com/office/officeart/2005/8/layout/chevron2"/>
    <dgm:cxn modelId="{120E7930-8EAA-4BED-9F19-CF4EACB90BD8}" type="presParOf" srcId="{2DA0F201-9C85-46D4-8168-04B6BBC76EAF}" destId="{3A372FDF-3C09-4859-AE7D-FAAA7CEFC605}" srcOrd="1" destOrd="0" presId="urn:microsoft.com/office/officeart/2005/8/layout/chevron2"/>
    <dgm:cxn modelId="{39CC5359-27D1-49F1-B6C9-FE9BC29955FC}" type="presParOf" srcId="{C5B3D061-3505-4ABE-B0B7-5D80C2D094A8}" destId="{EFF21C55-5AF7-467E-A52D-AA31A8326B9B}" srcOrd="19" destOrd="0" presId="urn:microsoft.com/office/officeart/2005/8/layout/chevron2"/>
    <dgm:cxn modelId="{43B873CA-30BD-4A8B-A0E0-0A87FDEA1B78}" type="presParOf" srcId="{C5B3D061-3505-4ABE-B0B7-5D80C2D094A8}" destId="{C85913DE-F861-45C7-9ABB-90F343810952}" srcOrd="20" destOrd="0" presId="urn:microsoft.com/office/officeart/2005/8/layout/chevron2"/>
    <dgm:cxn modelId="{6DEBFB6F-C945-4CA1-9EE6-9876E5F0836B}" type="presParOf" srcId="{C85913DE-F861-45C7-9ABB-90F343810952}" destId="{53F628C5-7BDB-495A-BBB4-E5A3B6FEB175}" srcOrd="0" destOrd="0" presId="urn:microsoft.com/office/officeart/2005/8/layout/chevron2"/>
    <dgm:cxn modelId="{093D46D1-5049-4586-A164-0CC3E9CAA2E5}" type="presParOf" srcId="{C85913DE-F861-45C7-9ABB-90F343810952}" destId="{3CDA6883-D846-43E9-A7FF-D7F7501F256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465391-8A0C-4983-A5FE-F6902949A24D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EA9E56A-14E9-4C56-B5FF-C8304D6EC0CC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+mj-lt"/>
            </a:rPr>
            <a:t> </a:t>
          </a:r>
          <a:endParaRPr lang="ru-RU" sz="1800" b="0" dirty="0">
            <a:effectLst/>
            <a:latin typeface="+mj-lt"/>
          </a:endParaRPr>
        </a:p>
      </dgm:t>
    </dgm:pt>
    <dgm:pt modelId="{AF093E19-2F34-42A5-8E30-A09A774F7DFB}" type="parTrans" cxnId="{971572C8-1F25-4A42-99D0-D07D9565581B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573FB4A6-142C-435B-AD49-851A59C45C7D}" type="sibTrans" cxnId="{971572C8-1F25-4A42-99D0-D07D9565581B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E5FB4B0-3BC6-43AE-9270-12AD8AB2D9B4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itchFamily="18" charset="0"/>
              <a:cs typeface="Times New Roman" pitchFamily="18" charset="0"/>
            </a:rPr>
            <a:t>Введено жилья на 8 % больше, чем в 2012 году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2FC82689-3EB6-4358-80CF-D2A6DC58C7E4}" type="parTrans" cxnId="{A20F857E-D0F6-4F9E-BB66-484F53775BF3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BC7DD08-5641-40A0-A6B8-F932748C4849}" type="sibTrans" cxnId="{A20F857E-D0F6-4F9E-BB66-484F53775BF3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8F37B6CD-08CC-46D2-85E3-FFA446711339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+mj-lt"/>
            </a:rPr>
            <a:t> </a:t>
          </a:r>
          <a:endParaRPr lang="ru-RU" sz="1800" b="0" dirty="0">
            <a:effectLst/>
            <a:latin typeface="+mj-lt"/>
          </a:endParaRPr>
        </a:p>
      </dgm:t>
    </dgm:pt>
    <dgm:pt modelId="{CA2D93EF-2FD7-44AC-A5DA-477120AF6B72}" type="parTrans" cxnId="{ACA7E067-251E-46B2-8182-DEADD40B3B82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40B71F6-234F-4FB5-A47C-FAA01B5A4669}" type="sibTrans" cxnId="{ACA7E067-251E-46B2-8182-DEADD40B3B82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D70AC54F-5A02-4AB9-9989-E1EDE7EA692F}">
      <dgm:prSet phldrT="[Текст]" custT="1"/>
      <dgm:spPr/>
      <dgm:t>
        <a:bodyPr/>
        <a:lstStyle/>
        <a:p>
          <a:r>
            <a:rPr lang="ru-RU" sz="1800" b="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Увеличен объем инвестиций в основной капитал на 31 % 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B7A79C69-323A-48FE-B647-43EE45405DA1}" type="parTrans" cxnId="{4448BB1B-2A5D-41EC-A3D7-CF679908B8C7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798E9DF-6CB9-4670-84F7-40D3D8602EF8}" type="sibTrans" cxnId="{4448BB1B-2A5D-41EC-A3D7-CF679908B8C7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AA28F19-57CB-4FB1-88A9-9E3ECAE4B416}">
      <dgm:prSet phldrT="[Текст]" custT="1"/>
      <dgm:spPr/>
      <dgm:t>
        <a:bodyPr/>
        <a:lstStyle/>
        <a:p>
          <a:endParaRPr lang="ru-RU" sz="18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9796BE23-EC88-4C48-9E3E-BB3F21273D59}" type="parTrans" cxnId="{336C7C94-2B4A-44E8-9FEE-2545F537FFA4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A6724E3A-D01F-4D95-8868-BD51331CD095}" type="sibTrans" cxnId="{336C7C94-2B4A-44E8-9FEE-2545F537FFA4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6211FED-AB7D-430A-9232-2B90190D6F26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+mj-lt"/>
            </a:rPr>
            <a:t> </a:t>
          </a:r>
          <a:endParaRPr lang="ru-RU" sz="1800" b="0" dirty="0">
            <a:effectLst/>
            <a:latin typeface="+mj-lt"/>
          </a:endParaRPr>
        </a:p>
      </dgm:t>
    </dgm:pt>
    <dgm:pt modelId="{F13640A5-A619-4D07-B9A5-B00F5285FEB9}" type="parTrans" cxnId="{0412E9AD-B455-4CED-B774-3D25FB49CB3C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BD15FD10-FAF7-44A6-8D1D-780C273229A1}" type="sibTrans" cxnId="{0412E9AD-B455-4CED-B774-3D25FB49CB3C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9BFDBB06-80D3-4769-A422-D26DE82AD892}">
      <dgm:prSet phldrT="[Текст]" custT="1"/>
      <dgm:spPr/>
      <dgm:t>
        <a:bodyPr/>
        <a:lstStyle/>
        <a:p>
          <a:r>
            <a:rPr lang="ru-RU" sz="1800" b="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Увеличена средняя заработная плата по полному кругу предприятий на 7 %;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44121F94-EBCF-4A40-8980-355304407D53}" type="parTrans" cxnId="{13663584-A4F2-4CF4-80EF-501C516CF5D1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9FCE7E1E-3F32-420B-97C3-5F373665DBFE}" type="sibTrans" cxnId="{13663584-A4F2-4CF4-80EF-501C516CF5D1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6DC5E2F-5D81-409D-B07C-23014F688DB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Превышена рождаемость над смертностью в 2,6 раза;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2898601A-9147-41E7-916C-2CE74BB32A62}" type="parTrans" cxnId="{9A5A0CD1-D38A-40DE-A7B7-C98E0B05A4AD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E52174B-8C49-4D41-8C94-0A19E68E2E7C}" type="sibTrans" cxnId="{9A5A0CD1-D38A-40DE-A7B7-C98E0B05A4AD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DA29D06-CCCA-4D2E-9B9B-7A87CC7C1BBF}">
      <dgm:prSet phldrT="[Текст]" custT="1"/>
      <dgm:spPr/>
      <dgm:t>
        <a:bodyPr/>
        <a:lstStyle/>
        <a:p>
          <a:endParaRPr lang="ru-RU" sz="18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A303DBF-138C-49D4-A775-FD4B5A82E4DF}" type="parTrans" cxnId="{624F9107-46ED-4978-97DC-2E3271D7AD39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2899D43-F670-42A6-B13F-D0AFC22E8335}" type="sibTrans" cxnId="{624F9107-46ED-4978-97DC-2E3271D7AD39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D80342D1-EF1D-426F-B8E2-7E2E25F0EAE2}">
      <dgm:prSet phldrT="[Текст]" custT="1"/>
      <dgm:spPr/>
      <dgm:t>
        <a:bodyPr/>
        <a:lstStyle/>
        <a:p>
          <a:endParaRPr lang="ru-RU" sz="1800" b="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8372880-1852-4A66-A952-B6DF7C0C5C5B}" type="parTrans" cxnId="{9CD62216-18B8-4716-8FE7-23FEB0F1ACB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37502594-61DC-44CC-B078-B8F758B8D938}" type="sibTrans" cxnId="{9CD62216-18B8-4716-8FE7-23FEB0F1ACB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6B3262DD-2B35-405B-BAF5-750E5634C2E1}">
      <dgm:prSet phldrT="[Текст]" custT="1"/>
      <dgm:spPr/>
      <dgm:t>
        <a:bodyPr/>
        <a:lstStyle/>
        <a:p>
          <a:r>
            <a:rPr lang="ru-RU" sz="1800" b="0" dirty="0" smtClean="0">
              <a:effectLst/>
              <a:latin typeface="Times New Roman" pitchFamily="18" charset="0"/>
              <a:cs typeface="Times New Roman" pitchFamily="18" charset="0"/>
            </a:rPr>
            <a:t>Увеличение среднемесячных денежных доходов на душу населения на 6,6 %</a:t>
          </a:r>
          <a:r>
            <a:rPr lang="ru-RU" sz="1800" b="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доходов пенсионеров на 9,7 %;</a:t>
          </a:r>
          <a:endParaRPr lang="ru-RU" sz="18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011779F0-5968-4BA8-BBEC-1746EA7388CA}" type="sibTrans" cxnId="{FB2DC6A3-AB18-4A2B-A415-40C8FD930C5E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1C025AD-A744-41FC-99C9-3B57CFA6E362}" type="parTrans" cxnId="{FB2DC6A3-AB18-4A2B-A415-40C8FD930C5E}">
      <dgm:prSet/>
      <dgm:spPr/>
      <dgm:t>
        <a:bodyPr/>
        <a:lstStyle/>
        <a:p>
          <a:endParaRPr lang="ru-RU" sz="1800" b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463FA20B-169E-467D-BA6B-038AB3EFF8F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Снижена численность безработных на 4,2%</a:t>
          </a:r>
          <a:endParaRPr lang="ru-RU" sz="1800" b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A6A62F7A-8514-473A-9A8D-230DC4874846}" type="sibTrans" cxnId="{0A4D7E90-82BA-4CE9-9B9B-EA220758281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20C4BA63-A1BB-4984-B9AF-90201C814577}" type="parTrans" cxnId="{0A4D7E90-82BA-4CE9-9B9B-EA220758281A}">
      <dgm:prSet/>
      <dgm:spPr/>
      <dgm:t>
        <a:bodyPr/>
        <a:lstStyle/>
        <a:p>
          <a:endParaRPr lang="ru-RU" sz="180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gm:t>
    </dgm:pt>
    <dgm:pt modelId="{04FF8E36-54C3-400F-A3F2-F89638B9DA0B}">
      <dgm:prSet phldrT="[Текст]" custT="1"/>
      <dgm:spPr/>
      <dgm:t>
        <a:bodyPr/>
        <a:lstStyle/>
        <a:p>
          <a:endParaRPr lang="ru-RU" sz="1800" b="0" dirty="0">
            <a:effectLst/>
            <a:latin typeface="+mj-lt"/>
          </a:endParaRPr>
        </a:p>
      </dgm:t>
    </dgm:pt>
    <dgm:pt modelId="{975CA69A-C280-4EE8-B5BF-1017B98ED0C5}" type="parTrans" cxnId="{FFD4D324-48A8-4DE7-963C-5FA4B355FAD3}">
      <dgm:prSet/>
      <dgm:spPr/>
      <dgm:t>
        <a:bodyPr/>
        <a:lstStyle/>
        <a:p>
          <a:endParaRPr lang="ru-RU"/>
        </a:p>
      </dgm:t>
    </dgm:pt>
    <dgm:pt modelId="{E7D3C6D3-7784-41CC-BECC-261A490D0209}" type="sibTrans" cxnId="{FFD4D324-48A8-4DE7-963C-5FA4B355FAD3}">
      <dgm:prSet/>
      <dgm:spPr/>
      <dgm:t>
        <a:bodyPr/>
        <a:lstStyle/>
        <a:p>
          <a:endParaRPr lang="ru-RU"/>
        </a:p>
      </dgm:t>
    </dgm:pt>
    <dgm:pt modelId="{BD0548AE-4620-4676-A027-1C8FEB989362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Увеличение производства  электроэнергии на 7 %;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009C9E3-8CF9-4D84-9603-9ED2F5AF03C1}" type="parTrans" cxnId="{F8AA2644-6C97-485A-B41B-5EFB1D3D74C1}">
      <dgm:prSet/>
      <dgm:spPr/>
      <dgm:t>
        <a:bodyPr/>
        <a:lstStyle/>
        <a:p>
          <a:endParaRPr lang="ru-RU"/>
        </a:p>
      </dgm:t>
    </dgm:pt>
    <dgm:pt modelId="{EBF05400-3AAD-4001-8885-8C7D7044D1AE}" type="sibTrans" cxnId="{F8AA2644-6C97-485A-B41B-5EFB1D3D74C1}">
      <dgm:prSet/>
      <dgm:spPr/>
      <dgm:t>
        <a:bodyPr/>
        <a:lstStyle/>
        <a:p>
          <a:endParaRPr lang="ru-RU"/>
        </a:p>
      </dgm:t>
    </dgm:pt>
    <dgm:pt modelId="{F7DC8B77-D8BF-4F60-8758-0AA31A946FE5}" type="pres">
      <dgm:prSet presAssocID="{D8465391-8A0C-4983-A5FE-F6902949A2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769A3C-A351-47E5-AE12-1B8768263CC3}" type="pres">
      <dgm:prSet presAssocID="{7EA9E56A-14E9-4C56-B5FF-C8304D6EC0CC}" presName="composite" presStyleCnt="0"/>
      <dgm:spPr/>
      <dgm:t>
        <a:bodyPr/>
        <a:lstStyle/>
        <a:p>
          <a:endParaRPr lang="ru-RU"/>
        </a:p>
      </dgm:t>
    </dgm:pt>
    <dgm:pt modelId="{4E0C001A-9289-4E30-9D32-100062A29ACB}" type="pres">
      <dgm:prSet presAssocID="{7EA9E56A-14E9-4C56-B5FF-C8304D6EC0CC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2A6A81-5611-4D56-9A21-D3FBC4527683}" type="pres">
      <dgm:prSet presAssocID="{7EA9E56A-14E9-4C56-B5FF-C8304D6EC0CC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DB48-EBEC-4D46-8FE9-F6FB54C3319C}" type="pres">
      <dgm:prSet presAssocID="{573FB4A6-142C-435B-AD49-851A59C45C7D}" presName="sp" presStyleCnt="0"/>
      <dgm:spPr/>
      <dgm:t>
        <a:bodyPr/>
        <a:lstStyle/>
        <a:p>
          <a:endParaRPr lang="ru-RU"/>
        </a:p>
      </dgm:t>
    </dgm:pt>
    <dgm:pt modelId="{886E19F2-7FE2-423D-BB17-C6F015A9E6D4}" type="pres">
      <dgm:prSet presAssocID="{04FF8E36-54C3-400F-A3F2-F89638B9DA0B}" presName="composite" presStyleCnt="0"/>
      <dgm:spPr/>
    </dgm:pt>
    <dgm:pt modelId="{D9B9CB40-DA29-48E5-912A-60AD5B093F04}" type="pres">
      <dgm:prSet presAssocID="{04FF8E36-54C3-400F-A3F2-F89638B9DA0B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0E573-239D-4931-8833-E93C34F5D794}" type="pres">
      <dgm:prSet presAssocID="{04FF8E36-54C3-400F-A3F2-F89638B9DA0B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D12AB-DC70-4EA0-9410-FEEB329298B2}" type="pres">
      <dgm:prSet presAssocID="{E7D3C6D3-7784-41CC-BECC-261A490D0209}" presName="sp" presStyleCnt="0"/>
      <dgm:spPr/>
    </dgm:pt>
    <dgm:pt modelId="{5F751CA6-1B6E-47F5-9F58-55699DF8CE29}" type="pres">
      <dgm:prSet presAssocID="{8F37B6CD-08CC-46D2-85E3-FFA446711339}" presName="composite" presStyleCnt="0"/>
      <dgm:spPr/>
      <dgm:t>
        <a:bodyPr/>
        <a:lstStyle/>
        <a:p>
          <a:endParaRPr lang="ru-RU"/>
        </a:p>
      </dgm:t>
    </dgm:pt>
    <dgm:pt modelId="{1FBB7EB4-714A-455E-B8BF-8A5C55A21FEF}" type="pres">
      <dgm:prSet presAssocID="{8F37B6CD-08CC-46D2-85E3-FFA446711339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12D76-A333-489C-8AC6-53B61DF7D56A}" type="pres">
      <dgm:prSet presAssocID="{8F37B6CD-08CC-46D2-85E3-FFA446711339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C37CC-FEA6-4F5E-8BF0-CE20A2F0D357}" type="pres">
      <dgm:prSet presAssocID="{A40B71F6-234F-4FB5-A47C-FAA01B5A4669}" presName="sp" presStyleCnt="0"/>
      <dgm:spPr/>
      <dgm:t>
        <a:bodyPr/>
        <a:lstStyle/>
        <a:p>
          <a:endParaRPr lang="ru-RU"/>
        </a:p>
      </dgm:t>
    </dgm:pt>
    <dgm:pt modelId="{DAC37494-AEEE-44E7-9DEC-845C984E5DF3}" type="pres">
      <dgm:prSet presAssocID="{AAA28F19-57CB-4FB1-88A9-9E3ECAE4B416}" presName="composite" presStyleCnt="0"/>
      <dgm:spPr/>
      <dgm:t>
        <a:bodyPr/>
        <a:lstStyle/>
        <a:p>
          <a:endParaRPr lang="ru-RU"/>
        </a:p>
      </dgm:t>
    </dgm:pt>
    <dgm:pt modelId="{CA9DF34A-0B5C-464C-8917-85E00D6EB668}" type="pres">
      <dgm:prSet presAssocID="{AAA28F19-57CB-4FB1-88A9-9E3ECAE4B416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B55D4-808B-414C-BA61-681859336787}" type="pres">
      <dgm:prSet presAssocID="{AAA28F19-57CB-4FB1-88A9-9E3ECAE4B416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77402-A4F2-4E82-8835-A0DE302092AC}" type="pres">
      <dgm:prSet presAssocID="{A6724E3A-D01F-4D95-8868-BD51331CD095}" presName="sp" presStyleCnt="0"/>
      <dgm:spPr/>
      <dgm:t>
        <a:bodyPr/>
        <a:lstStyle/>
        <a:p>
          <a:endParaRPr lang="ru-RU"/>
        </a:p>
      </dgm:t>
    </dgm:pt>
    <dgm:pt modelId="{0927926A-88E5-40CA-8945-0643097A5658}" type="pres">
      <dgm:prSet presAssocID="{06211FED-AB7D-430A-9232-2B90190D6F26}" presName="composite" presStyleCnt="0"/>
      <dgm:spPr/>
      <dgm:t>
        <a:bodyPr/>
        <a:lstStyle/>
        <a:p>
          <a:endParaRPr lang="ru-RU"/>
        </a:p>
      </dgm:t>
    </dgm:pt>
    <dgm:pt modelId="{A355B40F-716A-4C84-AD49-9A8A8A20199F}" type="pres">
      <dgm:prSet presAssocID="{06211FED-AB7D-430A-9232-2B90190D6F26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02844-79CF-4696-9C98-CD8DA0CD053C}" type="pres">
      <dgm:prSet presAssocID="{06211FED-AB7D-430A-9232-2B90190D6F26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F66D3-0217-444D-B621-791B1D6BC7BA}" type="pres">
      <dgm:prSet presAssocID="{BD15FD10-FAF7-44A6-8D1D-780C273229A1}" presName="sp" presStyleCnt="0"/>
      <dgm:spPr/>
      <dgm:t>
        <a:bodyPr/>
        <a:lstStyle/>
        <a:p>
          <a:endParaRPr lang="ru-RU"/>
        </a:p>
      </dgm:t>
    </dgm:pt>
    <dgm:pt modelId="{DD3BECFE-EECB-442D-92DE-0CAE25B14141}" type="pres">
      <dgm:prSet presAssocID="{6DA29D06-CCCA-4D2E-9B9B-7A87CC7C1BBF}" presName="composite" presStyleCnt="0"/>
      <dgm:spPr/>
      <dgm:t>
        <a:bodyPr/>
        <a:lstStyle/>
        <a:p>
          <a:endParaRPr lang="ru-RU"/>
        </a:p>
      </dgm:t>
    </dgm:pt>
    <dgm:pt modelId="{59EB831E-0763-4613-BD30-ED1858FBDF8E}" type="pres">
      <dgm:prSet presAssocID="{6DA29D06-CCCA-4D2E-9B9B-7A87CC7C1BBF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511E8-B7B7-4CCD-BDBA-E582D6CCAE7E}" type="pres">
      <dgm:prSet presAssocID="{6DA29D06-CCCA-4D2E-9B9B-7A87CC7C1BBF}" presName="descendantText" presStyleLbl="alignAcc1" presStyleIdx="5" presStyleCnt="7" custScaleX="98306" custScaleY="81801" custLinFactNeighborX="-818" custLinFactNeighborY="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B2C69-7615-4010-8B1A-662B0C68C41E}" type="pres">
      <dgm:prSet presAssocID="{42899D43-F670-42A6-B13F-D0AFC22E8335}" presName="sp" presStyleCnt="0"/>
      <dgm:spPr/>
      <dgm:t>
        <a:bodyPr/>
        <a:lstStyle/>
        <a:p>
          <a:endParaRPr lang="ru-RU"/>
        </a:p>
      </dgm:t>
    </dgm:pt>
    <dgm:pt modelId="{D9389C5E-24CE-4A6F-83F9-2030BC56FE85}" type="pres">
      <dgm:prSet presAssocID="{D80342D1-EF1D-426F-B8E2-7E2E25F0EAE2}" presName="composite" presStyleCnt="0"/>
      <dgm:spPr/>
      <dgm:t>
        <a:bodyPr/>
        <a:lstStyle/>
        <a:p>
          <a:endParaRPr lang="ru-RU"/>
        </a:p>
      </dgm:t>
    </dgm:pt>
    <dgm:pt modelId="{4ABCC6AC-B82B-4677-8613-0D3F9C4E669F}" type="pres">
      <dgm:prSet presAssocID="{D80342D1-EF1D-426F-B8E2-7E2E25F0EAE2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DC6F3-72F5-4556-AEC7-8FA2455F94EF}" type="pres">
      <dgm:prSet presAssocID="{D80342D1-EF1D-426F-B8E2-7E2E25F0EAE2}" presName="descendantText" presStyleLbl="alignAcc1" presStyleIdx="6" presStyleCnt="7" custLinFactNeighborX="1694" custLinFactNeighborY="-12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6C7C94-2B4A-44E8-9FEE-2545F537FFA4}" srcId="{D8465391-8A0C-4983-A5FE-F6902949A24D}" destId="{AAA28F19-57CB-4FB1-88A9-9E3ECAE4B416}" srcOrd="3" destOrd="0" parTransId="{9796BE23-EC88-4C48-9E3E-BB3F21273D59}" sibTransId="{A6724E3A-D01F-4D95-8868-BD51331CD095}"/>
    <dgm:cxn modelId="{624F9107-46ED-4978-97DC-2E3271D7AD39}" srcId="{D8465391-8A0C-4983-A5FE-F6902949A24D}" destId="{6DA29D06-CCCA-4D2E-9B9B-7A87CC7C1BBF}" srcOrd="5" destOrd="0" parTransId="{2A303DBF-138C-49D4-A775-FD4B5A82E4DF}" sibTransId="{42899D43-F670-42A6-B13F-D0AFC22E8335}"/>
    <dgm:cxn modelId="{13663584-A4F2-4CF4-80EF-501C516CF5D1}" srcId="{AAA28F19-57CB-4FB1-88A9-9E3ECAE4B416}" destId="{9BFDBB06-80D3-4769-A422-D26DE82AD892}" srcOrd="0" destOrd="0" parTransId="{44121F94-EBCF-4A40-8980-355304407D53}" sibTransId="{9FCE7E1E-3F32-420B-97C3-5F373665DBFE}"/>
    <dgm:cxn modelId="{6960B5CF-65C9-4473-931F-5FAB05AADB9C}" type="presOf" srcId="{46DC5E2F-5D81-409D-B07C-23014F688DB6}" destId="{41E511E8-B7B7-4CCD-BDBA-E582D6CCAE7E}" srcOrd="0" destOrd="0" presId="urn:microsoft.com/office/officeart/2005/8/layout/chevron2"/>
    <dgm:cxn modelId="{A20F857E-D0F6-4F9E-BB66-484F53775BF3}" srcId="{7EA9E56A-14E9-4C56-B5FF-C8304D6EC0CC}" destId="{AE5FB4B0-3BC6-43AE-9270-12AD8AB2D9B4}" srcOrd="0" destOrd="0" parTransId="{2FC82689-3EB6-4358-80CF-D2A6DC58C7E4}" sibTransId="{ABC7DD08-5641-40A0-A6B8-F932748C4849}"/>
    <dgm:cxn modelId="{E2102D4A-A745-46AF-ACA1-A699494D2F1F}" type="presOf" srcId="{D80342D1-EF1D-426F-B8E2-7E2E25F0EAE2}" destId="{4ABCC6AC-B82B-4677-8613-0D3F9C4E669F}" srcOrd="0" destOrd="0" presId="urn:microsoft.com/office/officeart/2005/8/layout/chevron2"/>
    <dgm:cxn modelId="{37FBAD44-75F7-44D0-A7C3-BFF932B8F13A}" type="presOf" srcId="{6B3262DD-2B35-405B-BAF5-750E5634C2E1}" destId="{7B502844-79CF-4696-9C98-CD8DA0CD053C}" srcOrd="0" destOrd="0" presId="urn:microsoft.com/office/officeart/2005/8/layout/chevron2"/>
    <dgm:cxn modelId="{0A4D7E90-82BA-4CE9-9B9B-EA220758281A}" srcId="{D80342D1-EF1D-426F-B8E2-7E2E25F0EAE2}" destId="{463FA20B-169E-467D-BA6B-038AB3EFF8FB}" srcOrd="0" destOrd="0" parTransId="{20C4BA63-A1BB-4984-B9AF-90201C814577}" sibTransId="{A6A62F7A-8514-473A-9A8D-230DC4874846}"/>
    <dgm:cxn modelId="{9A5A0CD1-D38A-40DE-A7B7-C98E0B05A4AD}" srcId="{6DA29D06-CCCA-4D2E-9B9B-7A87CC7C1BBF}" destId="{46DC5E2F-5D81-409D-B07C-23014F688DB6}" srcOrd="0" destOrd="0" parTransId="{2898601A-9147-41E7-916C-2CE74BB32A62}" sibTransId="{0E52174B-8C49-4D41-8C94-0A19E68E2E7C}"/>
    <dgm:cxn modelId="{9CD62216-18B8-4716-8FE7-23FEB0F1ACBA}" srcId="{D8465391-8A0C-4983-A5FE-F6902949A24D}" destId="{D80342D1-EF1D-426F-B8E2-7E2E25F0EAE2}" srcOrd="6" destOrd="0" parTransId="{38372880-1852-4A66-A952-B6DF7C0C5C5B}" sibTransId="{37502594-61DC-44CC-B078-B8F758B8D938}"/>
    <dgm:cxn modelId="{4448BB1B-2A5D-41EC-A3D7-CF679908B8C7}" srcId="{8F37B6CD-08CC-46D2-85E3-FFA446711339}" destId="{D70AC54F-5A02-4AB9-9989-E1EDE7EA692F}" srcOrd="0" destOrd="0" parTransId="{B7A79C69-323A-48FE-B647-43EE45405DA1}" sibTransId="{2798E9DF-6CB9-4670-84F7-40D3D8602EF8}"/>
    <dgm:cxn modelId="{0412E9AD-B455-4CED-B774-3D25FB49CB3C}" srcId="{D8465391-8A0C-4983-A5FE-F6902949A24D}" destId="{06211FED-AB7D-430A-9232-2B90190D6F26}" srcOrd="4" destOrd="0" parTransId="{F13640A5-A619-4D07-B9A5-B00F5285FEB9}" sibTransId="{BD15FD10-FAF7-44A6-8D1D-780C273229A1}"/>
    <dgm:cxn modelId="{AD8FA75F-EBA0-4033-8B96-AE8944370613}" type="presOf" srcId="{463FA20B-169E-467D-BA6B-038AB3EFF8FB}" destId="{2C8DC6F3-72F5-4556-AEC7-8FA2455F94EF}" srcOrd="0" destOrd="0" presId="urn:microsoft.com/office/officeart/2005/8/layout/chevron2"/>
    <dgm:cxn modelId="{A8E909EA-45E1-469B-BFF1-F60365FEDB6F}" type="presOf" srcId="{D8465391-8A0C-4983-A5FE-F6902949A24D}" destId="{F7DC8B77-D8BF-4F60-8758-0AA31A946FE5}" srcOrd="0" destOrd="0" presId="urn:microsoft.com/office/officeart/2005/8/layout/chevron2"/>
    <dgm:cxn modelId="{EDA0D392-6740-45A3-B20A-232DD19DEC72}" type="presOf" srcId="{D70AC54F-5A02-4AB9-9989-E1EDE7EA692F}" destId="{38312D76-A333-489C-8AC6-53B61DF7D56A}" srcOrd="0" destOrd="0" presId="urn:microsoft.com/office/officeart/2005/8/layout/chevron2"/>
    <dgm:cxn modelId="{85D46F99-BE05-4191-BD8E-9E0960D25666}" type="presOf" srcId="{06211FED-AB7D-430A-9232-2B90190D6F26}" destId="{A355B40F-716A-4C84-AD49-9A8A8A20199F}" srcOrd="0" destOrd="0" presId="urn:microsoft.com/office/officeart/2005/8/layout/chevron2"/>
    <dgm:cxn modelId="{B0162889-3311-4FEB-88CF-246FBEC19FA5}" type="presOf" srcId="{04FF8E36-54C3-400F-A3F2-F89638B9DA0B}" destId="{D9B9CB40-DA29-48E5-912A-60AD5B093F04}" srcOrd="0" destOrd="0" presId="urn:microsoft.com/office/officeart/2005/8/layout/chevron2"/>
    <dgm:cxn modelId="{22256B49-4D35-427E-B9F4-93000E0599EB}" type="presOf" srcId="{AE5FB4B0-3BC6-43AE-9270-12AD8AB2D9B4}" destId="{212A6A81-5611-4D56-9A21-D3FBC4527683}" srcOrd="0" destOrd="0" presId="urn:microsoft.com/office/officeart/2005/8/layout/chevron2"/>
    <dgm:cxn modelId="{C035657A-77A4-4209-9DA1-201066BBB4BD}" type="presOf" srcId="{8F37B6CD-08CC-46D2-85E3-FFA446711339}" destId="{1FBB7EB4-714A-455E-B8BF-8A5C55A21FEF}" srcOrd="0" destOrd="0" presId="urn:microsoft.com/office/officeart/2005/8/layout/chevron2"/>
    <dgm:cxn modelId="{2DB2169E-9CFA-44DE-AED4-A061E1635342}" type="presOf" srcId="{7EA9E56A-14E9-4C56-B5FF-C8304D6EC0CC}" destId="{4E0C001A-9289-4E30-9D32-100062A29ACB}" srcOrd="0" destOrd="0" presId="urn:microsoft.com/office/officeart/2005/8/layout/chevron2"/>
    <dgm:cxn modelId="{F8AA2644-6C97-485A-B41B-5EFB1D3D74C1}" srcId="{04FF8E36-54C3-400F-A3F2-F89638B9DA0B}" destId="{BD0548AE-4620-4676-A027-1C8FEB989362}" srcOrd="0" destOrd="0" parTransId="{5009C9E3-8CF9-4D84-9603-9ED2F5AF03C1}" sibTransId="{EBF05400-3AAD-4001-8885-8C7D7044D1AE}"/>
    <dgm:cxn modelId="{FFD4D324-48A8-4DE7-963C-5FA4B355FAD3}" srcId="{D8465391-8A0C-4983-A5FE-F6902949A24D}" destId="{04FF8E36-54C3-400F-A3F2-F89638B9DA0B}" srcOrd="1" destOrd="0" parTransId="{975CA69A-C280-4EE8-B5BF-1017B98ED0C5}" sibTransId="{E7D3C6D3-7784-41CC-BECC-261A490D0209}"/>
    <dgm:cxn modelId="{D0567AAE-1875-4352-88C8-BBF8565B4D73}" type="presOf" srcId="{BD0548AE-4620-4676-A027-1C8FEB989362}" destId="{C6F0E573-239D-4931-8833-E93C34F5D794}" srcOrd="0" destOrd="0" presId="urn:microsoft.com/office/officeart/2005/8/layout/chevron2"/>
    <dgm:cxn modelId="{ED694625-90C3-4341-A8E4-A4AE531941F5}" type="presOf" srcId="{AAA28F19-57CB-4FB1-88A9-9E3ECAE4B416}" destId="{CA9DF34A-0B5C-464C-8917-85E00D6EB668}" srcOrd="0" destOrd="0" presId="urn:microsoft.com/office/officeart/2005/8/layout/chevron2"/>
    <dgm:cxn modelId="{FB2DC6A3-AB18-4A2B-A415-40C8FD930C5E}" srcId="{06211FED-AB7D-430A-9232-2B90190D6F26}" destId="{6B3262DD-2B35-405B-BAF5-750E5634C2E1}" srcOrd="0" destOrd="0" parTransId="{41C025AD-A744-41FC-99C9-3B57CFA6E362}" sibTransId="{011779F0-5968-4BA8-BBEC-1746EA7388CA}"/>
    <dgm:cxn modelId="{ACA7E067-251E-46B2-8182-DEADD40B3B82}" srcId="{D8465391-8A0C-4983-A5FE-F6902949A24D}" destId="{8F37B6CD-08CC-46D2-85E3-FFA446711339}" srcOrd="2" destOrd="0" parTransId="{CA2D93EF-2FD7-44AC-A5DA-477120AF6B72}" sibTransId="{A40B71F6-234F-4FB5-A47C-FAA01B5A4669}"/>
    <dgm:cxn modelId="{A9E4921A-271E-4CF5-AC64-94FA0A6111C2}" type="presOf" srcId="{9BFDBB06-80D3-4769-A422-D26DE82AD892}" destId="{D45B55D4-808B-414C-BA61-681859336787}" srcOrd="0" destOrd="0" presId="urn:microsoft.com/office/officeart/2005/8/layout/chevron2"/>
    <dgm:cxn modelId="{5CE07540-D9B3-44C9-B3E4-1467EC3DC54F}" type="presOf" srcId="{6DA29D06-CCCA-4D2E-9B9B-7A87CC7C1BBF}" destId="{59EB831E-0763-4613-BD30-ED1858FBDF8E}" srcOrd="0" destOrd="0" presId="urn:microsoft.com/office/officeart/2005/8/layout/chevron2"/>
    <dgm:cxn modelId="{971572C8-1F25-4A42-99D0-D07D9565581B}" srcId="{D8465391-8A0C-4983-A5FE-F6902949A24D}" destId="{7EA9E56A-14E9-4C56-B5FF-C8304D6EC0CC}" srcOrd="0" destOrd="0" parTransId="{AF093E19-2F34-42A5-8E30-A09A774F7DFB}" sibTransId="{573FB4A6-142C-435B-AD49-851A59C45C7D}"/>
    <dgm:cxn modelId="{E85D6F45-52D3-40DF-AC20-C5B4646E5F63}" type="presParOf" srcId="{F7DC8B77-D8BF-4F60-8758-0AA31A946FE5}" destId="{A4769A3C-A351-47E5-AE12-1B8768263CC3}" srcOrd="0" destOrd="0" presId="urn:microsoft.com/office/officeart/2005/8/layout/chevron2"/>
    <dgm:cxn modelId="{239FE10A-DD84-4384-8E07-EC2F2B5A5A73}" type="presParOf" srcId="{A4769A3C-A351-47E5-AE12-1B8768263CC3}" destId="{4E0C001A-9289-4E30-9D32-100062A29ACB}" srcOrd="0" destOrd="0" presId="urn:microsoft.com/office/officeart/2005/8/layout/chevron2"/>
    <dgm:cxn modelId="{E2FD82ED-43AD-44AF-B257-30EC81996FB5}" type="presParOf" srcId="{A4769A3C-A351-47E5-AE12-1B8768263CC3}" destId="{212A6A81-5611-4D56-9A21-D3FBC4527683}" srcOrd="1" destOrd="0" presId="urn:microsoft.com/office/officeart/2005/8/layout/chevron2"/>
    <dgm:cxn modelId="{547B6CE4-F0D5-44DE-8A4B-D8136FFCC826}" type="presParOf" srcId="{F7DC8B77-D8BF-4F60-8758-0AA31A946FE5}" destId="{48F1DB48-EBEC-4D46-8FE9-F6FB54C3319C}" srcOrd="1" destOrd="0" presId="urn:microsoft.com/office/officeart/2005/8/layout/chevron2"/>
    <dgm:cxn modelId="{00E786F1-9A3D-4E45-ADCE-78FE1A6BAC2B}" type="presParOf" srcId="{F7DC8B77-D8BF-4F60-8758-0AA31A946FE5}" destId="{886E19F2-7FE2-423D-BB17-C6F015A9E6D4}" srcOrd="2" destOrd="0" presId="urn:microsoft.com/office/officeart/2005/8/layout/chevron2"/>
    <dgm:cxn modelId="{ED5ADEF9-9923-4519-9F83-F47ACAFBE31D}" type="presParOf" srcId="{886E19F2-7FE2-423D-BB17-C6F015A9E6D4}" destId="{D9B9CB40-DA29-48E5-912A-60AD5B093F04}" srcOrd="0" destOrd="0" presId="urn:microsoft.com/office/officeart/2005/8/layout/chevron2"/>
    <dgm:cxn modelId="{A3FC688A-38A7-4AA9-986E-CFAC831AC140}" type="presParOf" srcId="{886E19F2-7FE2-423D-BB17-C6F015A9E6D4}" destId="{C6F0E573-239D-4931-8833-E93C34F5D794}" srcOrd="1" destOrd="0" presId="urn:microsoft.com/office/officeart/2005/8/layout/chevron2"/>
    <dgm:cxn modelId="{E864D6E6-3DEB-4D93-854C-2DCC165FD329}" type="presParOf" srcId="{F7DC8B77-D8BF-4F60-8758-0AA31A946FE5}" destId="{0FBD12AB-DC70-4EA0-9410-FEEB329298B2}" srcOrd="3" destOrd="0" presId="urn:microsoft.com/office/officeart/2005/8/layout/chevron2"/>
    <dgm:cxn modelId="{3F0554BF-1030-4F7E-B1AA-59FE1362945C}" type="presParOf" srcId="{F7DC8B77-D8BF-4F60-8758-0AA31A946FE5}" destId="{5F751CA6-1B6E-47F5-9F58-55699DF8CE29}" srcOrd="4" destOrd="0" presId="urn:microsoft.com/office/officeart/2005/8/layout/chevron2"/>
    <dgm:cxn modelId="{4D7770A0-DA76-4E55-9B5F-54D5DC480FB6}" type="presParOf" srcId="{5F751CA6-1B6E-47F5-9F58-55699DF8CE29}" destId="{1FBB7EB4-714A-455E-B8BF-8A5C55A21FEF}" srcOrd="0" destOrd="0" presId="urn:microsoft.com/office/officeart/2005/8/layout/chevron2"/>
    <dgm:cxn modelId="{8059790F-ADCC-4333-8A96-19EB29173676}" type="presParOf" srcId="{5F751CA6-1B6E-47F5-9F58-55699DF8CE29}" destId="{38312D76-A333-489C-8AC6-53B61DF7D56A}" srcOrd="1" destOrd="0" presId="urn:microsoft.com/office/officeart/2005/8/layout/chevron2"/>
    <dgm:cxn modelId="{70140000-7EFF-4E6C-9918-5673AA2F6407}" type="presParOf" srcId="{F7DC8B77-D8BF-4F60-8758-0AA31A946FE5}" destId="{42DC37CC-FEA6-4F5E-8BF0-CE20A2F0D357}" srcOrd="5" destOrd="0" presId="urn:microsoft.com/office/officeart/2005/8/layout/chevron2"/>
    <dgm:cxn modelId="{E09AC347-237D-41A4-8309-BBD702C727B6}" type="presParOf" srcId="{F7DC8B77-D8BF-4F60-8758-0AA31A946FE5}" destId="{DAC37494-AEEE-44E7-9DEC-845C984E5DF3}" srcOrd="6" destOrd="0" presId="urn:microsoft.com/office/officeart/2005/8/layout/chevron2"/>
    <dgm:cxn modelId="{6ACA585E-F1EA-4643-890B-356EE972264F}" type="presParOf" srcId="{DAC37494-AEEE-44E7-9DEC-845C984E5DF3}" destId="{CA9DF34A-0B5C-464C-8917-85E00D6EB668}" srcOrd="0" destOrd="0" presId="urn:microsoft.com/office/officeart/2005/8/layout/chevron2"/>
    <dgm:cxn modelId="{2DBAE04A-5BDC-4466-9F54-AA1F4C323F1E}" type="presParOf" srcId="{DAC37494-AEEE-44E7-9DEC-845C984E5DF3}" destId="{D45B55D4-808B-414C-BA61-681859336787}" srcOrd="1" destOrd="0" presId="urn:microsoft.com/office/officeart/2005/8/layout/chevron2"/>
    <dgm:cxn modelId="{FF8FA4B5-BF35-4CF7-8F1A-942FD1D4B49E}" type="presParOf" srcId="{F7DC8B77-D8BF-4F60-8758-0AA31A946FE5}" destId="{C7F77402-A4F2-4E82-8835-A0DE302092AC}" srcOrd="7" destOrd="0" presId="urn:microsoft.com/office/officeart/2005/8/layout/chevron2"/>
    <dgm:cxn modelId="{2890E2CB-55E9-4FF7-B47A-EB948E4A4EDA}" type="presParOf" srcId="{F7DC8B77-D8BF-4F60-8758-0AA31A946FE5}" destId="{0927926A-88E5-40CA-8945-0643097A5658}" srcOrd="8" destOrd="0" presId="urn:microsoft.com/office/officeart/2005/8/layout/chevron2"/>
    <dgm:cxn modelId="{A1DF9BC3-7785-4EDC-ACB9-466E9CD34402}" type="presParOf" srcId="{0927926A-88E5-40CA-8945-0643097A5658}" destId="{A355B40F-716A-4C84-AD49-9A8A8A20199F}" srcOrd="0" destOrd="0" presId="urn:microsoft.com/office/officeart/2005/8/layout/chevron2"/>
    <dgm:cxn modelId="{E03B295B-0E90-4201-9167-9FCB45E36DFF}" type="presParOf" srcId="{0927926A-88E5-40CA-8945-0643097A5658}" destId="{7B502844-79CF-4696-9C98-CD8DA0CD053C}" srcOrd="1" destOrd="0" presId="urn:microsoft.com/office/officeart/2005/8/layout/chevron2"/>
    <dgm:cxn modelId="{7AD4FF1C-09F4-47B6-A5E8-5B8C4CE7FC3D}" type="presParOf" srcId="{F7DC8B77-D8BF-4F60-8758-0AA31A946FE5}" destId="{A58F66D3-0217-444D-B621-791B1D6BC7BA}" srcOrd="9" destOrd="0" presId="urn:microsoft.com/office/officeart/2005/8/layout/chevron2"/>
    <dgm:cxn modelId="{60660464-CEFC-462D-B796-C889D55FC6C9}" type="presParOf" srcId="{F7DC8B77-D8BF-4F60-8758-0AA31A946FE5}" destId="{DD3BECFE-EECB-442D-92DE-0CAE25B14141}" srcOrd="10" destOrd="0" presId="urn:microsoft.com/office/officeart/2005/8/layout/chevron2"/>
    <dgm:cxn modelId="{87F14E6A-9F29-48EE-85E3-0B7905877B2F}" type="presParOf" srcId="{DD3BECFE-EECB-442D-92DE-0CAE25B14141}" destId="{59EB831E-0763-4613-BD30-ED1858FBDF8E}" srcOrd="0" destOrd="0" presId="urn:microsoft.com/office/officeart/2005/8/layout/chevron2"/>
    <dgm:cxn modelId="{5666953B-36EB-4C47-B213-6DD0B5349D19}" type="presParOf" srcId="{DD3BECFE-EECB-442D-92DE-0CAE25B14141}" destId="{41E511E8-B7B7-4CCD-BDBA-E582D6CCAE7E}" srcOrd="1" destOrd="0" presId="urn:microsoft.com/office/officeart/2005/8/layout/chevron2"/>
    <dgm:cxn modelId="{DE25654C-DA84-48A6-834B-EBA54C99481B}" type="presParOf" srcId="{F7DC8B77-D8BF-4F60-8758-0AA31A946FE5}" destId="{3ADB2C69-7615-4010-8B1A-662B0C68C41E}" srcOrd="11" destOrd="0" presId="urn:microsoft.com/office/officeart/2005/8/layout/chevron2"/>
    <dgm:cxn modelId="{DD555480-F07A-4452-BBC4-1E4488E334FF}" type="presParOf" srcId="{F7DC8B77-D8BF-4F60-8758-0AA31A946FE5}" destId="{D9389C5E-24CE-4A6F-83F9-2030BC56FE85}" srcOrd="12" destOrd="0" presId="urn:microsoft.com/office/officeart/2005/8/layout/chevron2"/>
    <dgm:cxn modelId="{ED0B9742-365F-4A8E-ADE8-700927E30BD9}" type="presParOf" srcId="{D9389C5E-24CE-4A6F-83F9-2030BC56FE85}" destId="{4ABCC6AC-B82B-4677-8613-0D3F9C4E669F}" srcOrd="0" destOrd="0" presId="urn:microsoft.com/office/officeart/2005/8/layout/chevron2"/>
    <dgm:cxn modelId="{3A83F53A-A6FB-48DA-86F2-6EEFE8F9F95C}" type="presParOf" srcId="{D9389C5E-24CE-4A6F-83F9-2030BC56FE85}" destId="{2C8DC6F3-72F5-4556-AEC7-8FA2455F94E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5A137B-6C0D-4355-BBA8-01A660745643}" type="doc">
      <dgm:prSet loTypeId="urn:microsoft.com/office/officeart/2005/8/layout/vList6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7F94E59-2633-4800-96C6-08247861EC6F}">
      <dgm:prSet phldrT="[Текст]" custT="1"/>
      <dgm:spPr/>
      <dgm:t>
        <a:bodyPr/>
        <a:lstStyle/>
        <a:p>
          <a:r>
            <a:rPr lang="en-US" sz="28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 </a:t>
          </a:r>
          <a:endParaRPr lang="ru-RU" sz="28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2D602380-CBDA-48CE-8C13-4483DB71D94B}" type="parTrans" cxnId="{5543A950-9C97-4122-A621-D9D77133824B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05FC2055-E6A8-457C-80F1-F93959B3AD80}" type="sibTrans" cxnId="{5543A950-9C97-4122-A621-D9D77133824B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CBC76D43-7653-4CE5-BEE5-018649E110C0}">
      <dgm:prSet phldrT="[Текст]" custT="1"/>
      <dgm:spPr/>
      <dgm:t>
        <a:bodyPr/>
        <a:lstStyle/>
        <a:p>
          <a:pPr algn="ctr"/>
          <a:r>
            <a:rPr lang="ru-RU" sz="30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В экономике занято более 42 000 человек</a:t>
          </a:r>
          <a:endParaRPr lang="ru-RU" sz="30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98EA11CA-0067-4A90-B633-0A364D8DE324}" type="parTrans" cxnId="{83921134-5690-4433-AD14-D2DA42B41E0A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9E8C4DB4-58B6-47CF-8B47-20D49679D463}" type="sibTrans" cxnId="{83921134-5690-4433-AD14-D2DA42B41E0A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899B97B1-28DB-43AE-843B-DB64B1D326EB}">
      <dgm:prSet phldrT="[Текст]" custT="1"/>
      <dgm:spPr/>
      <dgm:t>
        <a:bodyPr/>
        <a:lstStyle/>
        <a:p>
          <a:r>
            <a:rPr lang="en-US" sz="28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  </a:t>
          </a:r>
          <a:endParaRPr lang="ru-RU" sz="28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1DEA2136-0144-4398-BBDD-1F2E7446F74F}" type="parTrans" cxnId="{3453DB57-8EED-4153-B8C7-B119156F28C4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E319ADCE-3707-4BAA-B205-7D9E9342C3FF}" type="sibTrans" cxnId="{3453DB57-8EED-4153-B8C7-B119156F28C4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C2FEE824-033E-4203-94AE-9C68183BC7F9}">
      <dgm:prSet phldrT="[Текст]" custT="1"/>
      <dgm:spPr/>
      <dgm:t>
        <a:bodyPr/>
        <a:lstStyle/>
        <a:p>
          <a:pPr algn="ctr"/>
          <a:r>
            <a:rPr lang="ru-RU" sz="3000" b="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rPr>
            <a:t>В бюджетной сфере района работают около </a:t>
          </a:r>
          <a:r>
            <a:rPr lang="ru-RU" sz="3000" b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rPr>
            <a:t>3,6 тыс.человек </a:t>
          </a:r>
          <a:endParaRPr lang="ru-RU" sz="3000" b="1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8628F0D5-82F8-48E0-BD16-DC883089BE31}" type="parTrans" cxnId="{D2A9AABA-E5FE-44D4-995A-2990087AFE47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699B72F2-0207-4AFA-B210-515ED6E5C9BF}" type="sibTrans" cxnId="{D2A9AABA-E5FE-44D4-995A-2990087AFE47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381B023E-A8E2-41B1-90B5-AE2DE7E2A25C}">
      <dgm:prSet phldrT="[Текст]" custT="1"/>
      <dgm:spPr/>
      <dgm:t>
        <a:bodyPr/>
        <a:lstStyle/>
        <a:p>
          <a:pPr algn="ctr"/>
          <a:endParaRPr lang="ru-RU" sz="18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gm:t>
    </dgm:pt>
    <dgm:pt modelId="{898C4667-BC32-4191-B92C-A11AD45E6E8A}" type="parTrans" cxnId="{B332246C-BC6A-41B3-A2C9-D77F6854F759}">
      <dgm:prSet/>
      <dgm:spPr/>
    </dgm:pt>
    <dgm:pt modelId="{760B8C1B-CB0E-4161-A1DD-B2DC937BE9C7}" type="sibTrans" cxnId="{B332246C-BC6A-41B3-A2C9-D77F6854F759}">
      <dgm:prSet/>
      <dgm:spPr/>
    </dgm:pt>
    <dgm:pt modelId="{FE7A202E-C767-4C17-8665-AA894A0BA904}" type="pres">
      <dgm:prSet presAssocID="{AF5A137B-6C0D-4355-BBA8-01A6607456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85DE635-B5DF-4F77-93FC-35BD8162B178}" type="pres">
      <dgm:prSet presAssocID="{97F94E59-2633-4800-96C6-08247861EC6F}" presName="linNode" presStyleCnt="0"/>
      <dgm:spPr/>
    </dgm:pt>
    <dgm:pt modelId="{B1F2C1A5-D272-41E8-A80E-CF5B016BF6B0}" type="pres">
      <dgm:prSet presAssocID="{97F94E59-2633-4800-96C6-08247861EC6F}" presName="parentShp" presStyleLbl="node1" presStyleIdx="0" presStyleCnt="2" custFlipHor="1" custScaleX="22880" custScaleY="64407" custLinFactNeighborX="-1864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3890E-1441-4683-9D01-154A9A242F0A}" type="pres">
      <dgm:prSet presAssocID="{97F94E59-2633-4800-96C6-08247861EC6F}" presName="childShp" presStyleLbl="bgAccFollowNode1" presStyleIdx="0" presStyleCnt="2" custLinFactNeighborX="-27543" custLinFactNeighborY="-44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14114-14E0-42BD-A035-14CBD54D2F0D}" type="pres">
      <dgm:prSet presAssocID="{05FC2055-E6A8-457C-80F1-F93959B3AD80}" presName="spacing" presStyleCnt="0"/>
      <dgm:spPr/>
    </dgm:pt>
    <dgm:pt modelId="{A303A03C-233C-4E36-9FF9-51F100AB0B1D}" type="pres">
      <dgm:prSet presAssocID="{899B97B1-28DB-43AE-843B-DB64B1D326EB}" presName="linNode" presStyleCnt="0"/>
      <dgm:spPr/>
    </dgm:pt>
    <dgm:pt modelId="{FD261996-CFDB-4EB4-8A28-3547AB4F8E1D}" type="pres">
      <dgm:prSet presAssocID="{899B97B1-28DB-43AE-843B-DB64B1D326EB}" presName="parentShp" presStyleLbl="node1" presStyleIdx="1" presStyleCnt="2" custFlipHor="0" custScaleX="22878" custScaleY="61628" custLinFactNeighborX="-18361" custLinFactNeighborY="-4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39FCCC-819C-4E56-8CB2-5DFEADCB15B9}" type="pres">
      <dgm:prSet presAssocID="{899B97B1-28DB-43AE-843B-DB64B1D326EB}" presName="childShp" presStyleLbl="bgAccFollowNode1" presStyleIdx="1" presStyleCnt="2" custLinFactNeighborX="-27541" custLinFactNeighborY="-30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E8A266-EDC6-4B6A-A777-977B54E21B68}" type="presOf" srcId="{AF5A137B-6C0D-4355-BBA8-01A660745643}" destId="{FE7A202E-C767-4C17-8665-AA894A0BA904}" srcOrd="0" destOrd="0" presId="urn:microsoft.com/office/officeart/2005/8/layout/vList6"/>
    <dgm:cxn modelId="{B332246C-BC6A-41B3-A2C9-D77F6854F759}" srcId="{97F94E59-2633-4800-96C6-08247861EC6F}" destId="{381B023E-A8E2-41B1-90B5-AE2DE7E2A25C}" srcOrd="0" destOrd="0" parTransId="{898C4667-BC32-4191-B92C-A11AD45E6E8A}" sibTransId="{760B8C1B-CB0E-4161-A1DD-B2DC937BE9C7}"/>
    <dgm:cxn modelId="{83921134-5690-4433-AD14-D2DA42B41E0A}" srcId="{97F94E59-2633-4800-96C6-08247861EC6F}" destId="{CBC76D43-7653-4CE5-BEE5-018649E110C0}" srcOrd="1" destOrd="0" parTransId="{98EA11CA-0067-4A90-B633-0A364D8DE324}" sibTransId="{9E8C4DB4-58B6-47CF-8B47-20D49679D463}"/>
    <dgm:cxn modelId="{0C5DA05E-BE83-4E6E-8044-CC399A2B6CBB}" type="presOf" srcId="{381B023E-A8E2-41B1-90B5-AE2DE7E2A25C}" destId="{2D33890E-1441-4683-9D01-154A9A242F0A}" srcOrd="0" destOrd="0" presId="urn:microsoft.com/office/officeart/2005/8/layout/vList6"/>
    <dgm:cxn modelId="{3B0F05C8-A1AD-4940-8F78-98519E1C800A}" type="presOf" srcId="{CBC76D43-7653-4CE5-BEE5-018649E110C0}" destId="{2D33890E-1441-4683-9D01-154A9A242F0A}" srcOrd="0" destOrd="1" presId="urn:microsoft.com/office/officeart/2005/8/layout/vList6"/>
    <dgm:cxn modelId="{5543A950-9C97-4122-A621-D9D77133824B}" srcId="{AF5A137B-6C0D-4355-BBA8-01A660745643}" destId="{97F94E59-2633-4800-96C6-08247861EC6F}" srcOrd="0" destOrd="0" parTransId="{2D602380-CBDA-48CE-8C13-4483DB71D94B}" sibTransId="{05FC2055-E6A8-457C-80F1-F93959B3AD80}"/>
    <dgm:cxn modelId="{A51265C7-B936-43FB-BC82-C1CEC9A385BF}" type="presOf" srcId="{97F94E59-2633-4800-96C6-08247861EC6F}" destId="{B1F2C1A5-D272-41E8-A80E-CF5B016BF6B0}" srcOrd="0" destOrd="0" presId="urn:microsoft.com/office/officeart/2005/8/layout/vList6"/>
    <dgm:cxn modelId="{4A20433C-71CB-49F9-B82C-B602519DA312}" type="presOf" srcId="{C2FEE824-033E-4203-94AE-9C68183BC7F9}" destId="{ED39FCCC-819C-4E56-8CB2-5DFEADCB15B9}" srcOrd="0" destOrd="0" presId="urn:microsoft.com/office/officeart/2005/8/layout/vList6"/>
    <dgm:cxn modelId="{0A2B4B21-20A4-4802-9B73-D91B825B0301}" type="presOf" srcId="{899B97B1-28DB-43AE-843B-DB64B1D326EB}" destId="{FD261996-CFDB-4EB4-8A28-3547AB4F8E1D}" srcOrd="0" destOrd="0" presId="urn:microsoft.com/office/officeart/2005/8/layout/vList6"/>
    <dgm:cxn modelId="{3453DB57-8EED-4153-B8C7-B119156F28C4}" srcId="{AF5A137B-6C0D-4355-BBA8-01A660745643}" destId="{899B97B1-28DB-43AE-843B-DB64B1D326EB}" srcOrd="1" destOrd="0" parTransId="{1DEA2136-0144-4398-BBDD-1F2E7446F74F}" sibTransId="{E319ADCE-3707-4BAA-B205-7D9E9342C3FF}"/>
    <dgm:cxn modelId="{D2A9AABA-E5FE-44D4-995A-2990087AFE47}" srcId="{899B97B1-28DB-43AE-843B-DB64B1D326EB}" destId="{C2FEE824-033E-4203-94AE-9C68183BC7F9}" srcOrd="0" destOrd="0" parTransId="{8628F0D5-82F8-48E0-BD16-DC883089BE31}" sibTransId="{699B72F2-0207-4AFA-B210-515ED6E5C9BF}"/>
    <dgm:cxn modelId="{70DCF77D-8108-4892-B122-74FA58CF26CE}" type="presParOf" srcId="{FE7A202E-C767-4C17-8665-AA894A0BA904}" destId="{985DE635-B5DF-4F77-93FC-35BD8162B178}" srcOrd="0" destOrd="0" presId="urn:microsoft.com/office/officeart/2005/8/layout/vList6"/>
    <dgm:cxn modelId="{17C3D0D1-0355-411B-B56D-8C3484781121}" type="presParOf" srcId="{985DE635-B5DF-4F77-93FC-35BD8162B178}" destId="{B1F2C1A5-D272-41E8-A80E-CF5B016BF6B0}" srcOrd="0" destOrd="0" presId="urn:microsoft.com/office/officeart/2005/8/layout/vList6"/>
    <dgm:cxn modelId="{72DCA94A-BB3F-456A-AC74-D5CBE6E493F5}" type="presParOf" srcId="{985DE635-B5DF-4F77-93FC-35BD8162B178}" destId="{2D33890E-1441-4683-9D01-154A9A242F0A}" srcOrd="1" destOrd="0" presId="urn:microsoft.com/office/officeart/2005/8/layout/vList6"/>
    <dgm:cxn modelId="{7C1DE5C3-082D-4BCC-B639-0CDD636E1606}" type="presParOf" srcId="{FE7A202E-C767-4C17-8665-AA894A0BA904}" destId="{7CF14114-14E0-42BD-A035-14CBD54D2F0D}" srcOrd="1" destOrd="0" presId="urn:microsoft.com/office/officeart/2005/8/layout/vList6"/>
    <dgm:cxn modelId="{0366E850-EBE0-448A-806D-AF8C9F292EB1}" type="presParOf" srcId="{FE7A202E-C767-4C17-8665-AA894A0BA904}" destId="{A303A03C-233C-4E36-9FF9-51F100AB0B1D}" srcOrd="2" destOrd="0" presId="urn:microsoft.com/office/officeart/2005/8/layout/vList6"/>
    <dgm:cxn modelId="{C0B59946-1296-463D-BA5C-78DB48E5F43C}" type="presParOf" srcId="{A303A03C-233C-4E36-9FF9-51F100AB0B1D}" destId="{FD261996-CFDB-4EB4-8A28-3547AB4F8E1D}" srcOrd="0" destOrd="0" presId="urn:microsoft.com/office/officeart/2005/8/layout/vList6"/>
    <dgm:cxn modelId="{AF48E519-2069-4956-81FD-F4CEBAB3F791}" type="presParOf" srcId="{A303A03C-233C-4E36-9FF9-51F100AB0B1D}" destId="{ED39FCCC-819C-4E56-8CB2-5DFEADCB15B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C2A82F-F959-4A65-8EEC-F244821D24D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E8ACB8-FEBF-4887-8488-63A9229DD958}">
      <dgm:prSet phldrT="[Текст]" custT="1"/>
      <dgm:spPr/>
      <dgm:t>
        <a:bodyPr/>
        <a:lstStyle/>
        <a:p>
          <a:r>
            <a:rPr lang="ru-RU" sz="4000" dirty="0" smtClean="0">
              <a:solidFill>
                <a:schemeClr val="tx1"/>
              </a:solidFill>
            </a:rPr>
            <a:t> </a:t>
          </a:r>
          <a:endParaRPr lang="ru-RU" sz="4000" dirty="0">
            <a:solidFill>
              <a:schemeClr val="tx1"/>
            </a:solidFill>
          </a:endParaRPr>
        </a:p>
      </dgm:t>
    </dgm:pt>
    <dgm:pt modelId="{8790880C-37B7-4601-89D8-C9DB34737F68}" type="parTrans" cxnId="{537F39EB-B04F-49F1-96DE-C314B35555F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23DEA5-7241-42C1-BBAB-15775B990B4E}" type="sibTrans" cxnId="{537F39EB-B04F-49F1-96DE-C314B35555F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47A710-E856-497A-81DF-4547C3D0590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Экономия бюджетных средств по итогам размещения муниципального заказа составила </a:t>
          </a:r>
          <a:r>
            <a:rPr lang="ru-RU" b="1" dirty="0" smtClean="0">
              <a:solidFill>
                <a:schemeClr val="tx1"/>
              </a:solidFill>
            </a:rPr>
            <a:t>234 млн. рублей</a:t>
          </a:r>
          <a:r>
            <a:rPr lang="ru-RU" dirty="0" smtClean="0">
              <a:solidFill>
                <a:schemeClr val="tx1"/>
              </a:solidFill>
            </a:rPr>
            <a:t>, что составляет 11 % от общей суммы закупок</a:t>
          </a:r>
          <a:endParaRPr lang="ru-RU" dirty="0">
            <a:solidFill>
              <a:schemeClr val="tx1"/>
            </a:solidFill>
          </a:endParaRPr>
        </a:p>
      </dgm:t>
    </dgm:pt>
    <dgm:pt modelId="{B58ED316-8BA8-420B-BCD7-9C826F1EDBD6}" type="parTrans" cxnId="{5FC1FB6F-5C24-458B-A468-9A50DCE789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1DD7FD3-FCF1-489E-810E-BC3A49D20E88}" type="sibTrans" cxnId="{5FC1FB6F-5C24-458B-A468-9A50DCE789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4F72088-0174-4815-B9D7-3AECA7D46E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 </a:t>
          </a:r>
          <a:endParaRPr lang="ru-RU" dirty="0">
            <a:solidFill>
              <a:schemeClr val="tx1"/>
            </a:solidFill>
          </a:endParaRPr>
        </a:p>
      </dgm:t>
    </dgm:pt>
    <dgm:pt modelId="{59BC95A2-6C33-40C3-9696-AE86FB2AF456}" type="parTrans" cxnId="{44AD3031-23AE-4861-98D7-31CE805342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EA439EC-6F8A-4065-95A6-FA9A0E509E7F}" type="sibTrans" cxnId="{44AD3031-23AE-4861-98D7-31CE805342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11BDD8-4EDB-4931-91C7-281FAAA1D3F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 2013 году для субъектов малого предпринимательства размещены заказы на сумму </a:t>
          </a:r>
          <a:r>
            <a:rPr lang="ru-RU" b="1" dirty="0" smtClean="0">
              <a:solidFill>
                <a:schemeClr val="tx1"/>
              </a:solidFill>
            </a:rPr>
            <a:t>341 млн. рублей</a:t>
          </a:r>
          <a:endParaRPr lang="ru-RU" dirty="0">
            <a:solidFill>
              <a:schemeClr val="tx1"/>
            </a:solidFill>
          </a:endParaRPr>
        </a:p>
      </dgm:t>
    </dgm:pt>
    <dgm:pt modelId="{E3B63FE6-7C74-4931-930B-A04368D9F802}" type="parTrans" cxnId="{6C5A5C3A-F759-44AD-A91B-3D78A54E4E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6AFC1F0-A02E-4D89-875A-9DCBCFC6799F}" type="sibTrans" cxnId="{6C5A5C3A-F759-44AD-A91B-3D78A54E4E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1CA10E3-4F7C-4588-AEED-94CD6CE32757}" type="pres">
      <dgm:prSet presAssocID="{FBC2A82F-F959-4A65-8EEC-F244821D24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B34AF9-126C-4467-BC42-2DE1FF869894}" type="pres">
      <dgm:prSet presAssocID="{10E8ACB8-FEBF-4887-8488-63A9229DD958}" presName="composite" presStyleCnt="0"/>
      <dgm:spPr/>
    </dgm:pt>
    <dgm:pt modelId="{67824DBF-33FE-4CD9-AFBA-DDB1426D9815}" type="pres">
      <dgm:prSet presAssocID="{10E8ACB8-FEBF-4887-8488-63A9229DD958}" presName="parentText" presStyleLbl="alignNode1" presStyleIdx="0" presStyleCnt="2" custLinFactNeighborX="0" custLinFactNeighborY="-187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4F7F7-1F13-41C6-B43B-ABFF221DBA7A}" type="pres">
      <dgm:prSet presAssocID="{10E8ACB8-FEBF-4887-8488-63A9229DD958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93F7D-0025-4335-BD5D-4B89ED3B4C97}" type="pres">
      <dgm:prSet presAssocID="{BC23DEA5-7241-42C1-BBAB-15775B990B4E}" presName="sp" presStyleCnt="0"/>
      <dgm:spPr/>
    </dgm:pt>
    <dgm:pt modelId="{E2358ED5-83AC-4831-8347-36EEB9BA0767}" type="pres">
      <dgm:prSet presAssocID="{14F72088-0174-4815-B9D7-3AECA7D46EBF}" presName="composite" presStyleCnt="0"/>
      <dgm:spPr/>
    </dgm:pt>
    <dgm:pt modelId="{63954709-ECE9-49E6-8E8B-0461EE0E5977}" type="pres">
      <dgm:prSet presAssocID="{14F72088-0174-4815-B9D7-3AECA7D46EB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D06BFD-CDAC-4F60-9869-203561FFA310}" type="pres">
      <dgm:prSet presAssocID="{14F72088-0174-4815-B9D7-3AECA7D46EBF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01A11F-CE49-4FCA-96B6-6D82BCA1E99A}" type="presOf" srcId="{0211BDD8-4EDB-4931-91C7-281FAAA1D3F4}" destId="{1BD06BFD-CDAC-4F60-9869-203561FFA310}" srcOrd="0" destOrd="0" presId="urn:microsoft.com/office/officeart/2005/8/layout/chevron2"/>
    <dgm:cxn modelId="{D519629B-0E26-4AD2-8AF7-8FAF1E3486AE}" type="presOf" srcId="{FBC2A82F-F959-4A65-8EEC-F244821D24D3}" destId="{11CA10E3-4F7C-4588-AEED-94CD6CE32757}" srcOrd="0" destOrd="0" presId="urn:microsoft.com/office/officeart/2005/8/layout/chevron2"/>
    <dgm:cxn modelId="{6C5A5C3A-F759-44AD-A91B-3D78A54E4EEB}" srcId="{14F72088-0174-4815-B9D7-3AECA7D46EBF}" destId="{0211BDD8-4EDB-4931-91C7-281FAAA1D3F4}" srcOrd="0" destOrd="0" parTransId="{E3B63FE6-7C74-4931-930B-A04368D9F802}" sibTransId="{66AFC1F0-A02E-4D89-875A-9DCBCFC6799F}"/>
    <dgm:cxn modelId="{4CC40A64-0E27-41D8-A7FF-7AB7AA5DEFF8}" type="presOf" srcId="{10E8ACB8-FEBF-4887-8488-63A9229DD958}" destId="{67824DBF-33FE-4CD9-AFBA-DDB1426D9815}" srcOrd="0" destOrd="0" presId="urn:microsoft.com/office/officeart/2005/8/layout/chevron2"/>
    <dgm:cxn modelId="{5FC1FB6F-5C24-458B-A468-9A50DCE789FF}" srcId="{10E8ACB8-FEBF-4887-8488-63A9229DD958}" destId="{7A47A710-E856-497A-81DF-4547C3D05905}" srcOrd="0" destOrd="0" parTransId="{B58ED316-8BA8-420B-BCD7-9C826F1EDBD6}" sibTransId="{11DD7FD3-FCF1-489E-810E-BC3A49D20E88}"/>
    <dgm:cxn modelId="{A408251B-D30A-4030-8A8F-CED8C6418EC2}" type="presOf" srcId="{7A47A710-E856-497A-81DF-4547C3D05905}" destId="{3534F7F7-1F13-41C6-B43B-ABFF221DBA7A}" srcOrd="0" destOrd="0" presId="urn:microsoft.com/office/officeart/2005/8/layout/chevron2"/>
    <dgm:cxn modelId="{E16A5757-F72B-4F2A-A142-5C2A1F381EB1}" type="presOf" srcId="{14F72088-0174-4815-B9D7-3AECA7D46EBF}" destId="{63954709-ECE9-49E6-8E8B-0461EE0E5977}" srcOrd="0" destOrd="0" presId="urn:microsoft.com/office/officeart/2005/8/layout/chevron2"/>
    <dgm:cxn modelId="{537F39EB-B04F-49F1-96DE-C314B35555F0}" srcId="{FBC2A82F-F959-4A65-8EEC-F244821D24D3}" destId="{10E8ACB8-FEBF-4887-8488-63A9229DD958}" srcOrd="0" destOrd="0" parTransId="{8790880C-37B7-4601-89D8-C9DB34737F68}" sibTransId="{BC23DEA5-7241-42C1-BBAB-15775B990B4E}"/>
    <dgm:cxn modelId="{44AD3031-23AE-4861-98D7-31CE8053424B}" srcId="{FBC2A82F-F959-4A65-8EEC-F244821D24D3}" destId="{14F72088-0174-4815-B9D7-3AECA7D46EBF}" srcOrd="1" destOrd="0" parTransId="{59BC95A2-6C33-40C3-9696-AE86FB2AF456}" sibTransId="{1EA439EC-6F8A-4065-95A6-FA9A0E509E7F}"/>
    <dgm:cxn modelId="{342C5FDC-6EA8-49A5-948B-75E1F53968BC}" type="presParOf" srcId="{11CA10E3-4F7C-4588-AEED-94CD6CE32757}" destId="{8AB34AF9-126C-4467-BC42-2DE1FF869894}" srcOrd="0" destOrd="0" presId="urn:microsoft.com/office/officeart/2005/8/layout/chevron2"/>
    <dgm:cxn modelId="{6F36216F-7601-4E8A-B9D3-F50E478EA666}" type="presParOf" srcId="{8AB34AF9-126C-4467-BC42-2DE1FF869894}" destId="{67824DBF-33FE-4CD9-AFBA-DDB1426D9815}" srcOrd="0" destOrd="0" presId="urn:microsoft.com/office/officeart/2005/8/layout/chevron2"/>
    <dgm:cxn modelId="{D5A1AF25-BCE2-4DC5-9AB9-7A6FB26FB6CC}" type="presParOf" srcId="{8AB34AF9-126C-4467-BC42-2DE1FF869894}" destId="{3534F7F7-1F13-41C6-B43B-ABFF221DBA7A}" srcOrd="1" destOrd="0" presId="urn:microsoft.com/office/officeart/2005/8/layout/chevron2"/>
    <dgm:cxn modelId="{C5BBED19-0E17-490B-AD89-7B9976E9DFDA}" type="presParOf" srcId="{11CA10E3-4F7C-4588-AEED-94CD6CE32757}" destId="{DCF93F7D-0025-4335-BD5D-4B89ED3B4C97}" srcOrd="1" destOrd="0" presId="urn:microsoft.com/office/officeart/2005/8/layout/chevron2"/>
    <dgm:cxn modelId="{40142F5A-4822-4FB8-AE34-A38B7D04D6A3}" type="presParOf" srcId="{11CA10E3-4F7C-4588-AEED-94CD6CE32757}" destId="{E2358ED5-83AC-4831-8347-36EEB9BA0767}" srcOrd="2" destOrd="0" presId="urn:microsoft.com/office/officeart/2005/8/layout/chevron2"/>
    <dgm:cxn modelId="{9CD2D248-7262-4944-AA9A-1B59E4DF1E1C}" type="presParOf" srcId="{E2358ED5-83AC-4831-8347-36EEB9BA0767}" destId="{63954709-ECE9-49E6-8E8B-0461EE0E5977}" srcOrd="0" destOrd="0" presId="urn:microsoft.com/office/officeart/2005/8/layout/chevron2"/>
    <dgm:cxn modelId="{D625B4E0-534F-4A3F-9C95-27A5BAC10DFB}" type="presParOf" srcId="{E2358ED5-83AC-4831-8347-36EEB9BA0767}" destId="{1BD06BFD-CDAC-4F60-9869-203561FFA31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465391-8A0C-4983-A5FE-F6902949A24D}" type="doc">
      <dgm:prSet loTypeId="urn:microsoft.com/office/officeart/2005/8/layout/chevron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EA9E56A-14E9-4C56-B5FF-C8304D6EC0CC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effectLst/>
              <a:latin typeface="Cambria Math" pitchFamily="18" charset="0"/>
            </a:rPr>
            <a:t>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AF093E19-2F34-42A5-8E30-A09A774F7DFB}" type="parTrans" cxnId="{971572C8-1F25-4A42-99D0-D07D9565581B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573FB4A6-142C-435B-AD49-851A59C45C7D}" type="sibTrans" cxnId="{971572C8-1F25-4A42-99D0-D07D9565581B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AE5FB4B0-3BC6-43AE-9270-12AD8AB2D9B4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строительство храма-часовни в п.Зайцева Речка;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2FC82689-3EB6-4358-80CF-D2A6DC58C7E4}" type="parTrans" cxnId="{A20F857E-D0F6-4F9E-BB66-484F53775BF3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ABC7DD08-5641-40A0-A6B8-F932748C4849}" type="sibTrans" cxnId="{A20F857E-D0F6-4F9E-BB66-484F53775BF3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7D9CFB35-E6B9-49FD-A250-06D805573AAF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effectLst/>
              <a:latin typeface="Cambria Math" pitchFamily="18" charset="0"/>
            </a:rPr>
            <a:t>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412B7808-E1A4-478B-99C6-30127353CA53}" type="parTrans" cxnId="{9761370A-4983-4566-B78C-966FA68DAC34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862D961B-AC3B-42F1-990B-608DF86F1EFC}" type="sibTrans" cxnId="{9761370A-4983-4566-B78C-966FA68DAC34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D70AC54F-5A02-4AB9-9989-E1EDE7EA692F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реализацию целевых программ социальной направленности;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B7A79C69-323A-48FE-B647-43EE45405DA1}" type="parTrans" cxnId="{4448BB1B-2A5D-41EC-A3D7-CF679908B8C7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2798E9DF-6CB9-4670-84F7-40D3D8602EF8}" type="sibTrans" cxnId="{4448BB1B-2A5D-41EC-A3D7-CF679908B8C7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AAA28F19-57CB-4FB1-88A9-9E3ECAE4B416}">
      <dgm:prSet phldrT="[Текст]" custT="1"/>
      <dgm:spPr/>
      <dgm:t>
        <a:bodyPr/>
        <a:lstStyle/>
        <a:p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9796BE23-EC88-4C48-9E3E-BB3F21273D59}" type="parTrans" cxnId="{336C7C94-2B4A-44E8-9FEE-2545F537FFA4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A6724E3A-D01F-4D95-8868-BD51331CD095}" type="sibTrans" cxnId="{336C7C94-2B4A-44E8-9FEE-2545F537FFA4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06211FED-AB7D-430A-9232-2B90190D6F26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effectLst/>
              <a:latin typeface="Cambria Math" pitchFamily="18" charset="0"/>
            </a:rPr>
            <a:t>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F13640A5-A619-4D07-B9A5-B00F5285FEB9}" type="parTrans" cxnId="{0412E9AD-B455-4CED-B774-3D25FB49CB3C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BD15FD10-FAF7-44A6-8D1D-780C273229A1}" type="sibTrans" cxnId="{0412E9AD-B455-4CED-B774-3D25FB49CB3C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9BFDBB06-80D3-4769-A422-D26DE82AD892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реализацию мероприятий в сфере занятости населения;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44121F94-EBCF-4A40-8980-355304407D53}" type="parTrans" cxnId="{13663584-A4F2-4CF4-80EF-501C516CF5D1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9FCE7E1E-3F32-420B-97C3-5F373665DBFE}" type="sibTrans" cxnId="{13663584-A4F2-4CF4-80EF-501C516CF5D1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E5B3FB66-4C85-40A7-A26F-5C5766877EEF}">
      <dgm:prSet phldrT="[Текст]" custT="1"/>
      <dgm:spPr/>
      <dgm:t>
        <a:bodyPr/>
        <a:lstStyle/>
        <a:p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CB13C0FF-EF2F-40CB-AA44-7A754D9CF718}" type="parTrans" cxnId="{DE0F5B28-D783-46E6-AEA2-081EE3974F50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75064BED-A68A-4DF7-B34E-A6153A99165E}" type="sibTrans" cxnId="{DE0F5B28-D783-46E6-AEA2-081EE3974F50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BA0D402A-6D38-44A1-AE03-93EA8B221226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улучшение материально – технической базы учреждений образования, культуры и спорта;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A29D4E4B-C45B-4C6D-8849-D941390FC647}" type="parTrans" cxnId="{3E1DFD0B-E843-463A-B032-273D12A72A66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8ED54808-477B-46BF-A693-6084112F99A2}" type="sibTrans" cxnId="{3E1DFD0B-E843-463A-B032-273D12A72A66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6B3262DD-2B35-405B-BAF5-750E5634C2E1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организацию культурно-массовой и спортивной работы; 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011779F0-5968-4BA8-BBEC-1746EA7388CA}" type="sibTrans" cxnId="{FB2DC6A3-AB18-4A2B-A415-40C8FD930C5E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41C025AD-A744-41FC-99C9-3B57CFA6E362}" type="parTrans" cxnId="{FB2DC6A3-AB18-4A2B-A415-40C8FD930C5E}">
      <dgm:prSet/>
      <dgm:spPr/>
      <dgm:t>
        <a:bodyPr/>
        <a:lstStyle/>
        <a:p>
          <a:endParaRPr lang="ru-RU" sz="2800" b="0">
            <a:solidFill>
              <a:schemeClr val="tx1"/>
            </a:solidFill>
            <a:effectLst/>
            <a:latin typeface="+mn-lt"/>
          </a:endParaRPr>
        </a:p>
      </dgm:t>
    </dgm:pt>
    <dgm:pt modelId="{D5346BDA-3EE9-42E6-8F45-427858F04F23}">
      <dgm:prSet phldrT="[Текст]" custT="1"/>
      <dgm:spPr/>
      <dgm:t>
        <a:bodyPr/>
        <a:lstStyle/>
        <a:p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2AA5763A-53F2-4487-A7EB-A3DB2E3896B8}" type="parTrans" cxnId="{A2DDDB81-37F6-4F59-A6DD-1A82626B3DBE}">
      <dgm:prSet/>
      <dgm:spPr/>
      <dgm:t>
        <a:bodyPr/>
        <a:lstStyle/>
        <a:p>
          <a:endParaRPr lang="ru-RU">
            <a:solidFill>
              <a:schemeClr val="tx1"/>
            </a:solidFill>
            <a:effectLst/>
          </a:endParaRPr>
        </a:p>
      </dgm:t>
    </dgm:pt>
    <dgm:pt modelId="{1C79325D-9942-46EF-ABAB-7DB1A9F90F8B}" type="sibTrans" cxnId="{A2DDDB81-37F6-4F59-A6DD-1A82626B3DBE}">
      <dgm:prSet/>
      <dgm:spPr/>
      <dgm:t>
        <a:bodyPr/>
        <a:lstStyle/>
        <a:p>
          <a:endParaRPr lang="ru-RU">
            <a:solidFill>
              <a:schemeClr val="tx1"/>
            </a:solidFill>
            <a:effectLst/>
          </a:endParaRPr>
        </a:p>
      </dgm:t>
    </dgm:pt>
    <dgm:pt modelId="{70E34690-A983-46EC-93C2-64C28E63030D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капитальный ремонт жилья и объектов социальной сферы.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961A175E-861E-42A7-8E6D-1435E8491FD1}" type="parTrans" cxnId="{403D1346-ECB3-4F68-9B5F-214A4B13E923}">
      <dgm:prSet/>
      <dgm:spPr/>
      <dgm:t>
        <a:bodyPr/>
        <a:lstStyle/>
        <a:p>
          <a:endParaRPr lang="ru-RU">
            <a:solidFill>
              <a:schemeClr val="tx1"/>
            </a:solidFill>
            <a:effectLst/>
          </a:endParaRPr>
        </a:p>
      </dgm:t>
    </dgm:pt>
    <dgm:pt modelId="{4E4475C7-A400-4A34-9BEC-0BB23ED6C94A}" type="sibTrans" cxnId="{403D1346-ECB3-4F68-9B5F-214A4B13E923}">
      <dgm:prSet/>
      <dgm:spPr/>
      <dgm:t>
        <a:bodyPr/>
        <a:lstStyle/>
        <a:p>
          <a:endParaRPr lang="ru-RU">
            <a:solidFill>
              <a:schemeClr val="tx1"/>
            </a:solidFill>
            <a:effectLst/>
          </a:endParaRPr>
        </a:p>
      </dgm:t>
    </dgm:pt>
    <dgm:pt modelId="{6ED1AA41-74B6-4B3B-BCE4-56839220C3A5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 </a:t>
          </a:r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89A57EDA-A33B-429C-A526-E86D2B20EC54}" type="parTrans" cxnId="{CF3ECD8E-E138-441F-9BEF-B8E6E6E3186E}">
      <dgm:prSet/>
      <dgm:spPr/>
      <dgm:t>
        <a:bodyPr/>
        <a:lstStyle/>
        <a:p>
          <a:endParaRPr lang="ru-RU"/>
        </a:p>
      </dgm:t>
    </dgm:pt>
    <dgm:pt modelId="{88A9072B-1639-4A24-8718-D5B761E7BA23}" type="sibTrans" cxnId="{CF3ECD8E-E138-441F-9BEF-B8E6E6E3186E}">
      <dgm:prSet/>
      <dgm:spPr/>
      <dgm:t>
        <a:bodyPr/>
        <a:lstStyle/>
        <a:p>
          <a:endParaRPr lang="ru-RU"/>
        </a:p>
      </dgm:t>
    </dgm:pt>
    <dgm:pt modelId="{F2B22B84-4840-46D6-91DF-660086C854E6}">
      <dgm:prSet custT="1"/>
      <dgm:spPr/>
      <dgm:t>
        <a:bodyPr/>
        <a:lstStyle/>
        <a:p>
          <a:r>
            <a:rPr lang="ru-RU" sz="1800" dirty="0" smtClean="0">
              <a:latin typeface="Bookman Old Style" pitchFamily="18" charset="0"/>
            </a:rPr>
            <a:t>мероприятия в рамках празднования 85-летия  района; </a:t>
          </a:r>
          <a:endParaRPr lang="ru-RU" sz="1800" dirty="0">
            <a:latin typeface="Bookman Old Style" pitchFamily="18" charset="0"/>
          </a:endParaRPr>
        </a:p>
      </dgm:t>
    </dgm:pt>
    <dgm:pt modelId="{A7E549BB-2F7A-4DB8-87B4-30AC0D618E38}" type="parTrans" cxnId="{0819B7EB-9BFE-41A1-A7F1-3E20596BD7FC}">
      <dgm:prSet/>
      <dgm:spPr/>
      <dgm:t>
        <a:bodyPr/>
        <a:lstStyle/>
        <a:p>
          <a:endParaRPr lang="ru-RU"/>
        </a:p>
      </dgm:t>
    </dgm:pt>
    <dgm:pt modelId="{A27EE16D-475C-4BDB-B143-AF07E22CC2B3}" type="sibTrans" cxnId="{0819B7EB-9BFE-41A1-A7F1-3E20596BD7FC}">
      <dgm:prSet/>
      <dgm:spPr/>
      <dgm:t>
        <a:bodyPr/>
        <a:lstStyle/>
        <a:p>
          <a:endParaRPr lang="ru-RU"/>
        </a:p>
      </dgm:t>
    </dgm:pt>
    <dgm:pt modelId="{B71AD466-878C-4D16-9F2D-1ACC9F53F4AF}">
      <dgm:prSet phldrT="[Текст]" custT="1"/>
      <dgm:spPr/>
      <dgm:t>
        <a:bodyPr/>
        <a:lstStyle/>
        <a:p>
          <a:endParaRPr lang="ru-RU" sz="1800" b="0" dirty="0">
            <a:solidFill>
              <a:schemeClr val="tx1"/>
            </a:solidFill>
            <a:effectLst/>
            <a:latin typeface="Cambria Math" pitchFamily="18" charset="0"/>
          </a:endParaRPr>
        </a:p>
      </dgm:t>
    </dgm:pt>
    <dgm:pt modelId="{E1FA76A2-BBBD-4D69-8B0B-2F161DD80CC0}" type="parTrans" cxnId="{69347713-571F-4AF0-BE8A-1E1CE20FB56E}">
      <dgm:prSet/>
      <dgm:spPr/>
      <dgm:t>
        <a:bodyPr/>
        <a:lstStyle/>
        <a:p>
          <a:endParaRPr lang="ru-RU"/>
        </a:p>
      </dgm:t>
    </dgm:pt>
    <dgm:pt modelId="{AE59B417-2CE7-4C4F-B762-8C1218BE99DC}" type="sibTrans" cxnId="{69347713-571F-4AF0-BE8A-1E1CE20FB56E}">
      <dgm:prSet/>
      <dgm:spPr/>
      <dgm:t>
        <a:bodyPr/>
        <a:lstStyle/>
        <a:p>
          <a:endParaRPr lang="ru-RU"/>
        </a:p>
      </dgm:t>
    </dgm:pt>
    <dgm:pt modelId="{134C9944-53EC-4AC5-8653-1F83C6D951B7}">
      <dgm:prSet custT="1"/>
      <dgm:spPr/>
      <dgm:t>
        <a:bodyPr/>
        <a:lstStyle/>
        <a:p>
          <a:r>
            <a:rPr lang="ru-RU" sz="1800" dirty="0" smtClean="0">
              <a:latin typeface="Bookman Old Style" pitchFamily="18" charset="0"/>
            </a:rPr>
            <a:t>приобретение и установку уличного оборудования для детских площадок в населенных пунктах п.Зайцева Речка, с.Корлики, </a:t>
          </a:r>
          <a:r>
            <a:rPr lang="ru-RU" sz="1800" dirty="0" smtClean="0">
              <a:solidFill>
                <a:schemeClr val="tx1"/>
              </a:solidFill>
              <a:latin typeface="Bookman Old Style" pitchFamily="18" charset="0"/>
            </a:rPr>
            <a:t>д.Сосновый бор</a:t>
          </a:r>
          <a:r>
            <a:rPr lang="ru-RU" sz="1800" dirty="0" smtClean="0">
              <a:latin typeface="Bookman Old Style" pitchFamily="18" charset="0"/>
            </a:rPr>
            <a:t>, д.Чехломей, п.Ваховск, пгт.Новоаганск, пгт.Излучинск;</a:t>
          </a:r>
          <a:endParaRPr lang="ru-RU" sz="1800" dirty="0">
            <a:latin typeface="Bookman Old Style" pitchFamily="18" charset="0"/>
          </a:endParaRPr>
        </a:p>
      </dgm:t>
    </dgm:pt>
    <dgm:pt modelId="{D45D4ED1-65E7-4B86-A9BA-307F945E8D17}" type="parTrans" cxnId="{D9DE7300-666F-483D-9098-8DA7F77F909F}">
      <dgm:prSet/>
      <dgm:spPr/>
      <dgm:t>
        <a:bodyPr/>
        <a:lstStyle/>
        <a:p>
          <a:endParaRPr lang="ru-RU"/>
        </a:p>
      </dgm:t>
    </dgm:pt>
    <dgm:pt modelId="{8BF0D17D-D584-4FED-8C79-B76B55FBAEFB}" type="sibTrans" cxnId="{D9DE7300-666F-483D-9098-8DA7F77F909F}">
      <dgm:prSet/>
      <dgm:spPr/>
      <dgm:t>
        <a:bodyPr/>
        <a:lstStyle/>
        <a:p>
          <a:endParaRPr lang="ru-RU"/>
        </a:p>
      </dgm:t>
    </dgm:pt>
    <dgm:pt modelId="{F7DC8B77-D8BF-4F60-8758-0AA31A946FE5}" type="pres">
      <dgm:prSet presAssocID="{D8465391-8A0C-4983-A5FE-F6902949A2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769A3C-A351-47E5-AE12-1B8768263CC3}" type="pres">
      <dgm:prSet presAssocID="{7EA9E56A-14E9-4C56-B5FF-C8304D6EC0CC}" presName="composite" presStyleCnt="0"/>
      <dgm:spPr/>
      <dgm:t>
        <a:bodyPr/>
        <a:lstStyle/>
        <a:p>
          <a:endParaRPr lang="ru-RU"/>
        </a:p>
      </dgm:t>
    </dgm:pt>
    <dgm:pt modelId="{4E0C001A-9289-4E30-9D32-100062A29ACB}" type="pres">
      <dgm:prSet presAssocID="{7EA9E56A-14E9-4C56-B5FF-C8304D6EC0CC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2A6A81-5611-4D56-9A21-D3FBC4527683}" type="pres">
      <dgm:prSet presAssocID="{7EA9E56A-14E9-4C56-B5FF-C8304D6EC0CC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DB48-EBEC-4D46-8FE9-F6FB54C3319C}" type="pres">
      <dgm:prSet presAssocID="{573FB4A6-142C-435B-AD49-851A59C45C7D}" presName="sp" presStyleCnt="0"/>
      <dgm:spPr/>
      <dgm:t>
        <a:bodyPr/>
        <a:lstStyle/>
        <a:p>
          <a:endParaRPr lang="ru-RU"/>
        </a:p>
      </dgm:t>
    </dgm:pt>
    <dgm:pt modelId="{04F72AB9-5C49-4687-AC1F-309B28E04368}" type="pres">
      <dgm:prSet presAssocID="{B71AD466-878C-4D16-9F2D-1ACC9F53F4AF}" presName="composite" presStyleCnt="0"/>
      <dgm:spPr/>
    </dgm:pt>
    <dgm:pt modelId="{EAC06F83-4371-4B3E-AC1E-C14149B90D42}" type="pres">
      <dgm:prSet presAssocID="{B71AD466-878C-4D16-9F2D-1ACC9F53F4AF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CBFB3-2992-4889-9884-3814A7E06894}" type="pres">
      <dgm:prSet presAssocID="{B71AD466-878C-4D16-9F2D-1ACC9F53F4AF}" presName="descendantText" presStyleLbl="alignAcc1" presStyleIdx="1" presStyleCnt="8" custScaleY="288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9490-A1E3-46BC-8715-BD1D77CC9810}" type="pres">
      <dgm:prSet presAssocID="{AE59B417-2CE7-4C4F-B762-8C1218BE99DC}" presName="sp" presStyleCnt="0"/>
      <dgm:spPr/>
    </dgm:pt>
    <dgm:pt modelId="{EEF55427-D54F-43B3-83F7-F8748FE06FD0}" type="pres">
      <dgm:prSet presAssocID="{7D9CFB35-E6B9-49FD-A250-06D805573AAF}" presName="composite" presStyleCnt="0"/>
      <dgm:spPr/>
      <dgm:t>
        <a:bodyPr/>
        <a:lstStyle/>
        <a:p>
          <a:endParaRPr lang="ru-RU"/>
        </a:p>
      </dgm:t>
    </dgm:pt>
    <dgm:pt modelId="{F3EC301F-B47B-42CB-B0BB-4614C6C59FBC}" type="pres">
      <dgm:prSet presAssocID="{7D9CFB35-E6B9-49FD-A250-06D805573AAF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A67AB-6204-446E-A2ED-0F7FEEDF11F4}" type="pres">
      <dgm:prSet presAssocID="{7D9CFB35-E6B9-49FD-A250-06D805573AAF}" presName="descendantText" presStyleLbl="alignAcc1" presStyleIdx="2" presStyleCnt="8" custScaleY="114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8CA4E-ACD9-4618-BEA7-9F69C868ACA4}" type="pres">
      <dgm:prSet presAssocID="{862D961B-AC3B-42F1-990B-608DF86F1EFC}" presName="sp" presStyleCnt="0"/>
      <dgm:spPr/>
      <dgm:t>
        <a:bodyPr/>
        <a:lstStyle/>
        <a:p>
          <a:endParaRPr lang="ru-RU"/>
        </a:p>
      </dgm:t>
    </dgm:pt>
    <dgm:pt modelId="{D29CA5EF-939A-4A78-9878-0047A119FA17}" type="pres">
      <dgm:prSet presAssocID="{6ED1AA41-74B6-4B3B-BCE4-56839220C3A5}" presName="composite" presStyleCnt="0"/>
      <dgm:spPr/>
    </dgm:pt>
    <dgm:pt modelId="{36EF820A-CEE8-4E35-A69B-029404E7A917}" type="pres">
      <dgm:prSet presAssocID="{6ED1AA41-74B6-4B3B-BCE4-56839220C3A5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D1491-C06E-4547-93C5-EFB549F705AF}" type="pres">
      <dgm:prSet presAssocID="{6ED1AA41-74B6-4B3B-BCE4-56839220C3A5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C73DA-E014-45B6-A4D9-9B545B146FD9}" type="pres">
      <dgm:prSet presAssocID="{88A9072B-1639-4A24-8718-D5B761E7BA23}" presName="sp" presStyleCnt="0"/>
      <dgm:spPr/>
    </dgm:pt>
    <dgm:pt modelId="{DAC37494-AEEE-44E7-9DEC-845C984E5DF3}" type="pres">
      <dgm:prSet presAssocID="{AAA28F19-57CB-4FB1-88A9-9E3ECAE4B416}" presName="composite" presStyleCnt="0"/>
      <dgm:spPr/>
      <dgm:t>
        <a:bodyPr/>
        <a:lstStyle/>
        <a:p>
          <a:endParaRPr lang="ru-RU"/>
        </a:p>
      </dgm:t>
    </dgm:pt>
    <dgm:pt modelId="{CA9DF34A-0B5C-464C-8917-85E00D6EB668}" type="pres">
      <dgm:prSet presAssocID="{AAA28F19-57CB-4FB1-88A9-9E3ECAE4B416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B55D4-808B-414C-BA61-681859336787}" type="pres">
      <dgm:prSet presAssocID="{AAA28F19-57CB-4FB1-88A9-9E3ECAE4B416}" presName="descendantText" presStyleLbl="alignAcc1" presStyleIdx="4" presStyleCnt="8" custScaleY="123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77402-A4F2-4E82-8835-A0DE302092AC}" type="pres">
      <dgm:prSet presAssocID="{A6724E3A-D01F-4D95-8868-BD51331CD095}" presName="sp" presStyleCnt="0"/>
      <dgm:spPr/>
      <dgm:t>
        <a:bodyPr/>
        <a:lstStyle/>
        <a:p>
          <a:endParaRPr lang="ru-RU"/>
        </a:p>
      </dgm:t>
    </dgm:pt>
    <dgm:pt modelId="{0927926A-88E5-40CA-8945-0643097A5658}" type="pres">
      <dgm:prSet presAssocID="{06211FED-AB7D-430A-9232-2B90190D6F26}" presName="composite" presStyleCnt="0"/>
      <dgm:spPr/>
      <dgm:t>
        <a:bodyPr/>
        <a:lstStyle/>
        <a:p>
          <a:endParaRPr lang="ru-RU"/>
        </a:p>
      </dgm:t>
    </dgm:pt>
    <dgm:pt modelId="{A355B40F-716A-4C84-AD49-9A8A8A20199F}" type="pres">
      <dgm:prSet presAssocID="{06211FED-AB7D-430A-9232-2B90190D6F26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02844-79CF-4696-9C98-CD8DA0CD053C}" type="pres">
      <dgm:prSet presAssocID="{06211FED-AB7D-430A-9232-2B90190D6F26}" presName="descendantText" presStyleLbl="alignAcc1" presStyleIdx="5" presStyleCnt="8" custScaleY="91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F66D3-0217-444D-B621-791B1D6BC7BA}" type="pres">
      <dgm:prSet presAssocID="{BD15FD10-FAF7-44A6-8D1D-780C273229A1}" presName="sp" presStyleCnt="0"/>
      <dgm:spPr/>
      <dgm:t>
        <a:bodyPr/>
        <a:lstStyle/>
        <a:p>
          <a:endParaRPr lang="ru-RU"/>
        </a:p>
      </dgm:t>
    </dgm:pt>
    <dgm:pt modelId="{2BCDD703-19AA-4817-B7AA-986ABCE46DFD}" type="pres">
      <dgm:prSet presAssocID="{E5B3FB66-4C85-40A7-A26F-5C5766877EEF}" presName="composite" presStyleCnt="0"/>
      <dgm:spPr/>
      <dgm:t>
        <a:bodyPr/>
        <a:lstStyle/>
        <a:p>
          <a:endParaRPr lang="ru-RU"/>
        </a:p>
      </dgm:t>
    </dgm:pt>
    <dgm:pt modelId="{A0B3DA47-C898-4760-A46B-AFA281CBE575}" type="pres">
      <dgm:prSet presAssocID="{E5B3FB66-4C85-40A7-A26F-5C5766877EEF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BD591-1B99-4618-B9E5-6A55E1896E02}" type="pres">
      <dgm:prSet presAssocID="{E5B3FB66-4C85-40A7-A26F-5C5766877EEF}" presName="descendantText" presStyleLbl="alignAcc1" presStyleIdx="6" presStyleCnt="8" custScaleY="1210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8C00C-EA4A-421C-B7AA-CA5B9FBC5155}" type="pres">
      <dgm:prSet presAssocID="{75064BED-A68A-4DF7-B34E-A6153A99165E}" presName="sp" presStyleCnt="0"/>
      <dgm:spPr/>
      <dgm:t>
        <a:bodyPr/>
        <a:lstStyle/>
        <a:p>
          <a:endParaRPr lang="ru-RU"/>
        </a:p>
      </dgm:t>
    </dgm:pt>
    <dgm:pt modelId="{61A62A4C-918D-41A8-AC27-13047ED0000F}" type="pres">
      <dgm:prSet presAssocID="{D5346BDA-3EE9-42E6-8F45-427858F04F23}" presName="composite" presStyleCnt="0"/>
      <dgm:spPr/>
      <dgm:t>
        <a:bodyPr/>
        <a:lstStyle/>
        <a:p>
          <a:endParaRPr lang="ru-RU"/>
        </a:p>
      </dgm:t>
    </dgm:pt>
    <dgm:pt modelId="{778B80A1-69C3-419A-ADAD-BB1881C30F0C}" type="pres">
      <dgm:prSet presAssocID="{D5346BDA-3EE9-42E6-8F45-427858F04F23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B1A337-2A64-4636-B6ED-1FE5DB774538}" type="pres">
      <dgm:prSet presAssocID="{D5346BDA-3EE9-42E6-8F45-427858F04F23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6C7C94-2B4A-44E8-9FEE-2545F537FFA4}" srcId="{D8465391-8A0C-4983-A5FE-F6902949A24D}" destId="{AAA28F19-57CB-4FB1-88A9-9E3ECAE4B416}" srcOrd="4" destOrd="0" parTransId="{9796BE23-EC88-4C48-9E3E-BB3F21273D59}" sibTransId="{A6724E3A-D01F-4D95-8868-BD51331CD095}"/>
    <dgm:cxn modelId="{25FA96C2-5B15-4FCC-901F-14669B3BC468}" type="presOf" srcId="{D8465391-8A0C-4983-A5FE-F6902949A24D}" destId="{F7DC8B77-D8BF-4F60-8758-0AA31A946FE5}" srcOrd="0" destOrd="0" presId="urn:microsoft.com/office/officeart/2005/8/layout/chevron2"/>
    <dgm:cxn modelId="{13663584-A4F2-4CF4-80EF-501C516CF5D1}" srcId="{AAA28F19-57CB-4FB1-88A9-9E3ECAE4B416}" destId="{9BFDBB06-80D3-4769-A422-D26DE82AD892}" srcOrd="0" destOrd="0" parTransId="{44121F94-EBCF-4A40-8980-355304407D53}" sibTransId="{9FCE7E1E-3F32-420B-97C3-5F373665DBFE}"/>
    <dgm:cxn modelId="{9761370A-4983-4566-B78C-966FA68DAC34}" srcId="{D8465391-8A0C-4983-A5FE-F6902949A24D}" destId="{7D9CFB35-E6B9-49FD-A250-06D805573AAF}" srcOrd="2" destOrd="0" parTransId="{412B7808-E1A4-478B-99C6-30127353CA53}" sibTransId="{862D961B-AC3B-42F1-990B-608DF86F1EFC}"/>
    <dgm:cxn modelId="{A20F857E-D0F6-4F9E-BB66-484F53775BF3}" srcId="{7EA9E56A-14E9-4C56-B5FF-C8304D6EC0CC}" destId="{AE5FB4B0-3BC6-43AE-9270-12AD8AB2D9B4}" srcOrd="0" destOrd="0" parTransId="{2FC82689-3EB6-4358-80CF-D2A6DC58C7E4}" sibTransId="{ABC7DD08-5641-40A0-A6B8-F932748C4849}"/>
    <dgm:cxn modelId="{CF3ECD8E-E138-441F-9BEF-B8E6E6E3186E}" srcId="{D8465391-8A0C-4983-A5FE-F6902949A24D}" destId="{6ED1AA41-74B6-4B3B-BCE4-56839220C3A5}" srcOrd="3" destOrd="0" parTransId="{89A57EDA-A33B-429C-A526-E86D2B20EC54}" sibTransId="{88A9072B-1639-4A24-8718-D5B761E7BA23}"/>
    <dgm:cxn modelId="{DCE4949B-04B2-4298-911B-545F9BA2F30B}" type="presOf" srcId="{7EA9E56A-14E9-4C56-B5FF-C8304D6EC0CC}" destId="{4E0C001A-9289-4E30-9D32-100062A29ACB}" srcOrd="0" destOrd="0" presId="urn:microsoft.com/office/officeart/2005/8/layout/chevron2"/>
    <dgm:cxn modelId="{C1005231-B0F2-4DD0-99EF-945A691B5CD8}" type="presOf" srcId="{6B3262DD-2B35-405B-BAF5-750E5634C2E1}" destId="{7B502844-79CF-4696-9C98-CD8DA0CD053C}" srcOrd="0" destOrd="0" presId="urn:microsoft.com/office/officeart/2005/8/layout/chevron2"/>
    <dgm:cxn modelId="{403D1346-ECB3-4F68-9B5F-214A4B13E923}" srcId="{D5346BDA-3EE9-42E6-8F45-427858F04F23}" destId="{70E34690-A983-46EC-93C2-64C28E63030D}" srcOrd="0" destOrd="0" parTransId="{961A175E-861E-42A7-8E6D-1435E8491FD1}" sibTransId="{4E4475C7-A400-4A34-9BEC-0BB23ED6C94A}"/>
    <dgm:cxn modelId="{69153CBC-5E02-4BB9-97EA-29C0E7CB2E41}" type="presOf" srcId="{D70AC54F-5A02-4AB9-9989-E1EDE7EA692F}" destId="{876A67AB-6204-446E-A2ED-0F7FEEDF11F4}" srcOrd="0" destOrd="0" presId="urn:microsoft.com/office/officeart/2005/8/layout/chevron2"/>
    <dgm:cxn modelId="{10D7E257-7C88-49A1-AD4A-A62126CF54AD}" type="presOf" srcId="{70E34690-A983-46EC-93C2-64C28E63030D}" destId="{5AB1A337-2A64-4636-B6ED-1FE5DB774538}" srcOrd="0" destOrd="0" presId="urn:microsoft.com/office/officeart/2005/8/layout/chevron2"/>
    <dgm:cxn modelId="{0819B7EB-9BFE-41A1-A7F1-3E20596BD7FC}" srcId="{6ED1AA41-74B6-4B3B-BCE4-56839220C3A5}" destId="{F2B22B84-4840-46D6-91DF-660086C854E6}" srcOrd="0" destOrd="0" parTransId="{A7E549BB-2F7A-4DB8-87B4-30AC0D618E38}" sibTransId="{A27EE16D-475C-4BDB-B143-AF07E22CC2B3}"/>
    <dgm:cxn modelId="{22AAED84-96A4-4746-8E05-7645C2EFED68}" type="presOf" srcId="{B71AD466-878C-4D16-9F2D-1ACC9F53F4AF}" destId="{EAC06F83-4371-4B3E-AC1E-C14149B90D42}" srcOrd="0" destOrd="0" presId="urn:microsoft.com/office/officeart/2005/8/layout/chevron2"/>
    <dgm:cxn modelId="{4448BB1B-2A5D-41EC-A3D7-CF679908B8C7}" srcId="{7D9CFB35-E6B9-49FD-A250-06D805573AAF}" destId="{D70AC54F-5A02-4AB9-9989-E1EDE7EA692F}" srcOrd="0" destOrd="0" parTransId="{B7A79C69-323A-48FE-B647-43EE45405DA1}" sibTransId="{2798E9DF-6CB9-4670-84F7-40D3D8602EF8}"/>
    <dgm:cxn modelId="{879929EF-453F-4698-9DCE-0F619216CD90}" type="presOf" srcId="{AE5FB4B0-3BC6-43AE-9270-12AD8AB2D9B4}" destId="{212A6A81-5611-4D56-9A21-D3FBC4527683}" srcOrd="0" destOrd="0" presId="urn:microsoft.com/office/officeart/2005/8/layout/chevron2"/>
    <dgm:cxn modelId="{0412E9AD-B455-4CED-B774-3D25FB49CB3C}" srcId="{D8465391-8A0C-4983-A5FE-F6902949A24D}" destId="{06211FED-AB7D-430A-9232-2B90190D6F26}" srcOrd="5" destOrd="0" parTransId="{F13640A5-A619-4D07-B9A5-B00F5285FEB9}" sibTransId="{BD15FD10-FAF7-44A6-8D1D-780C273229A1}"/>
    <dgm:cxn modelId="{3E1DFD0B-E843-463A-B032-273D12A72A66}" srcId="{E5B3FB66-4C85-40A7-A26F-5C5766877EEF}" destId="{BA0D402A-6D38-44A1-AE03-93EA8B221226}" srcOrd="0" destOrd="0" parTransId="{A29D4E4B-C45B-4C6D-8849-D941390FC647}" sibTransId="{8ED54808-477B-46BF-A693-6084112F99A2}"/>
    <dgm:cxn modelId="{3B6FA2E7-B365-4AE7-AA7D-691C124DE00F}" type="presOf" srcId="{9BFDBB06-80D3-4769-A422-D26DE82AD892}" destId="{D45B55D4-808B-414C-BA61-681859336787}" srcOrd="0" destOrd="0" presId="urn:microsoft.com/office/officeart/2005/8/layout/chevron2"/>
    <dgm:cxn modelId="{260C8E51-DDAF-4249-850A-0FFDED44CD9C}" type="presOf" srcId="{E5B3FB66-4C85-40A7-A26F-5C5766877EEF}" destId="{A0B3DA47-C898-4760-A46B-AFA281CBE575}" srcOrd="0" destOrd="0" presId="urn:microsoft.com/office/officeart/2005/8/layout/chevron2"/>
    <dgm:cxn modelId="{E734BAE0-AD83-4A6B-BE3E-20E991423493}" type="presOf" srcId="{6ED1AA41-74B6-4B3B-BCE4-56839220C3A5}" destId="{36EF820A-CEE8-4E35-A69B-029404E7A917}" srcOrd="0" destOrd="0" presId="urn:microsoft.com/office/officeart/2005/8/layout/chevron2"/>
    <dgm:cxn modelId="{69347713-571F-4AF0-BE8A-1E1CE20FB56E}" srcId="{D8465391-8A0C-4983-A5FE-F6902949A24D}" destId="{B71AD466-878C-4D16-9F2D-1ACC9F53F4AF}" srcOrd="1" destOrd="0" parTransId="{E1FA76A2-BBBD-4D69-8B0B-2F161DD80CC0}" sibTransId="{AE59B417-2CE7-4C4F-B762-8C1218BE99DC}"/>
    <dgm:cxn modelId="{4EF660AD-2BF8-4052-9313-23CE800A712C}" type="presOf" srcId="{BA0D402A-6D38-44A1-AE03-93EA8B221226}" destId="{8FABD591-1B99-4618-B9E5-6A55E1896E02}" srcOrd="0" destOrd="0" presId="urn:microsoft.com/office/officeart/2005/8/layout/chevron2"/>
    <dgm:cxn modelId="{EADEA5DB-E5B0-40DC-9F38-C438C144A64D}" type="presOf" srcId="{D5346BDA-3EE9-42E6-8F45-427858F04F23}" destId="{778B80A1-69C3-419A-ADAD-BB1881C30F0C}" srcOrd="0" destOrd="0" presId="urn:microsoft.com/office/officeart/2005/8/layout/chevron2"/>
    <dgm:cxn modelId="{6C308D15-BFF1-465E-B026-EE8E1CA1E525}" type="presOf" srcId="{7D9CFB35-E6B9-49FD-A250-06D805573AAF}" destId="{F3EC301F-B47B-42CB-B0BB-4614C6C59FBC}" srcOrd="0" destOrd="0" presId="urn:microsoft.com/office/officeart/2005/8/layout/chevron2"/>
    <dgm:cxn modelId="{03413289-91EA-4C70-A7A9-E7801A5430BD}" type="presOf" srcId="{134C9944-53EC-4AC5-8653-1F83C6D951B7}" destId="{665CBFB3-2992-4889-9884-3814A7E06894}" srcOrd="0" destOrd="0" presId="urn:microsoft.com/office/officeart/2005/8/layout/chevron2"/>
    <dgm:cxn modelId="{40F2661F-62BE-438F-BBDE-5F9199E35456}" type="presOf" srcId="{AAA28F19-57CB-4FB1-88A9-9E3ECAE4B416}" destId="{CA9DF34A-0B5C-464C-8917-85E00D6EB668}" srcOrd="0" destOrd="0" presId="urn:microsoft.com/office/officeart/2005/8/layout/chevron2"/>
    <dgm:cxn modelId="{9B1A65FE-EEA4-4306-BA24-9ECC039577AC}" type="presOf" srcId="{F2B22B84-4840-46D6-91DF-660086C854E6}" destId="{5BBD1491-C06E-4547-93C5-EFB549F705AF}" srcOrd="0" destOrd="0" presId="urn:microsoft.com/office/officeart/2005/8/layout/chevron2"/>
    <dgm:cxn modelId="{B63E40A4-4706-4EB0-A1A3-CC836CF752BC}" type="presOf" srcId="{06211FED-AB7D-430A-9232-2B90190D6F26}" destId="{A355B40F-716A-4C84-AD49-9A8A8A20199F}" srcOrd="0" destOrd="0" presId="urn:microsoft.com/office/officeart/2005/8/layout/chevron2"/>
    <dgm:cxn modelId="{D9DE7300-666F-483D-9098-8DA7F77F909F}" srcId="{B71AD466-878C-4D16-9F2D-1ACC9F53F4AF}" destId="{134C9944-53EC-4AC5-8653-1F83C6D951B7}" srcOrd="0" destOrd="0" parTransId="{D45D4ED1-65E7-4B86-A9BA-307F945E8D17}" sibTransId="{8BF0D17D-D584-4FED-8C79-B76B55FBAEFB}"/>
    <dgm:cxn modelId="{A2DDDB81-37F6-4F59-A6DD-1A82626B3DBE}" srcId="{D8465391-8A0C-4983-A5FE-F6902949A24D}" destId="{D5346BDA-3EE9-42E6-8F45-427858F04F23}" srcOrd="7" destOrd="0" parTransId="{2AA5763A-53F2-4487-A7EB-A3DB2E3896B8}" sibTransId="{1C79325D-9942-46EF-ABAB-7DB1A9F90F8B}"/>
    <dgm:cxn modelId="{FB2DC6A3-AB18-4A2B-A415-40C8FD930C5E}" srcId="{06211FED-AB7D-430A-9232-2B90190D6F26}" destId="{6B3262DD-2B35-405B-BAF5-750E5634C2E1}" srcOrd="0" destOrd="0" parTransId="{41C025AD-A744-41FC-99C9-3B57CFA6E362}" sibTransId="{011779F0-5968-4BA8-BBEC-1746EA7388CA}"/>
    <dgm:cxn modelId="{DE0F5B28-D783-46E6-AEA2-081EE3974F50}" srcId="{D8465391-8A0C-4983-A5FE-F6902949A24D}" destId="{E5B3FB66-4C85-40A7-A26F-5C5766877EEF}" srcOrd="6" destOrd="0" parTransId="{CB13C0FF-EF2F-40CB-AA44-7A754D9CF718}" sibTransId="{75064BED-A68A-4DF7-B34E-A6153A99165E}"/>
    <dgm:cxn modelId="{971572C8-1F25-4A42-99D0-D07D9565581B}" srcId="{D8465391-8A0C-4983-A5FE-F6902949A24D}" destId="{7EA9E56A-14E9-4C56-B5FF-C8304D6EC0CC}" srcOrd="0" destOrd="0" parTransId="{AF093E19-2F34-42A5-8E30-A09A774F7DFB}" sibTransId="{573FB4A6-142C-435B-AD49-851A59C45C7D}"/>
    <dgm:cxn modelId="{BDAC8D09-9EAF-4785-B6F9-9B38404B5B86}" type="presParOf" srcId="{F7DC8B77-D8BF-4F60-8758-0AA31A946FE5}" destId="{A4769A3C-A351-47E5-AE12-1B8768263CC3}" srcOrd="0" destOrd="0" presId="urn:microsoft.com/office/officeart/2005/8/layout/chevron2"/>
    <dgm:cxn modelId="{6DFA47BE-2FE6-41AF-913C-C7CBCC3F1FB0}" type="presParOf" srcId="{A4769A3C-A351-47E5-AE12-1B8768263CC3}" destId="{4E0C001A-9289-4E30-9D32-100062A29ACB}" srcOrd="0" destOrd="0" presId="urn:microsoft.com/office/officeart/2005/8/layout/chevron2"/>
    <dgm:cxn modelId="{F33C1909-13BC-4E92-8672-5738F1FA2D40}" type="presParOf" srcId="{A4769A3C-A351-47E5-AE12-1B8768263CC3}" destId="{212A6A81-5611-4D56-9A21-D3FBC4527683}" srcOrd="1" destOrd="0" presId="urn:microsoft.com/office/officeart/2005/8/layout/chevron2"/>
    <dgm:cxn modelId="{68A1F93F-F095-4C20-858C-6EB9ADC0EF4D}" type="presParOf" srcId="{F7DC8B77-D8BF-4F60-8758-0AA31A946FE5}" destId="{48F1DB48-EBEC-4D46-8FE9-F6FB54C3319C}" srcOrd="1" destOrd="0" presId="urn:microsoft.com/office/officeart/2005/8/layout/chevron2"/>
    <dgm:cxn modelId="{4A9B3EE0-6386-4FEE-A6E5-E3FF438FDB49}" type="presParOf" srcId="{F7DC8B77-D8BF-4F60-8758-0AA31A946FE5}" destId="{04F72AB9-5C49-4687-AC1F-309B28E04368}" srcOrd="2" destOrd="0" presId="urn:microsoft.com/office/officeart/2005/8/layout/chevron2"/>
    <dgm:cxn modelId="{BECF4B49-B288-4E93-845F-B6B9465BFE32}" type="presParOf" srcId="{04F72AB9-5C49-4687-AC1F-309B28E04368}" destId="{EAC06F83-4371-4B3E-AC1E-C14149B90D42}" srcOrd="0" destOrd="0" presId="urn:microsoft.com/office/officeart/2005/8/layout/chevron2"/>
    <dgm:cxn modelId="{B94F1DE1-3C90-47B2-AF6E-5E46E895B8A7}" type="presParOf" srcId="{04F72AB9-5C49-4687-AC1F-309B28E04368}" destId="{665CBFB3-2992-4889-9884-3814A7E06894}" srcOrd="1" destOrd="0" presId="urn:microsoft.com/office/officeart/2005/8/layout/chevron2"/>
    <dgm:cxn modelId="{83552F79-9286-43ED-8A80-72E6A167073B}" type="presParOf" srcId="{F7DC8B77-D8BF-4F60-8758-0AA31A946FE5}" destId="{6A429490-A1E3-46BC-8715-BD1D77CC9810}" srcOrd="3" destOrd="0" presId="urn:microsoft.com/office/officeart/2005/8/layout/chevron2"/>
    <dgm:cxn modelId="{2990C9D7-3924-49C2-9F71-379E916604FC}" type="presParOf" srcId="{F7DC8B77-D8BF-4F60-8758-0AA31A946FE5}" destId="{EEF55427-D54F-43B3-83F7-F8748FE06FD0}" srcOrd="4" destOrd="0" presId="urn:microsoft.com/office/officeart/2005/8/layout/chevron2"/>
    <dgm:cxn modelId="{BCE0CB76-5197-4FB7-A3ED-1DEE9FFE18A8}" type="presParOf" srcId="{EEF55427-D54F-43B3-83F7-F8748FE06FD0}" destId="{F3EC301F-B47B-42CB-B0BB-4614C6C59FBC}" srcOrd="0" destOrd="0" presId="urn:microsoft.com/office/officeart/2005/8/layout/chevron2"/>
    <dgm:cxn modelId="{40F62227-7F8B-499C-AF1C-25E0ACD2E3DD}" type="presParOf" srcId="{EEF55427-D54F-43B3-83F7-F8748FE06FD0}" destId="{876A67AB-6204-446E-A2ED-0F7FEEDF11F4}" srcOrd="1" destOrd="0" presId="urn:microsoft.com/office/officeart/2005/8/layout/chevron2"/>
    <dgm:cxn modelId="{59335102-5D00-4708-BFF2-777D42B771EA}" type="presParOf" srcId="{F7DC8B77-D8BF-4F60-8758-0AA31A946FE5}" destId="{F878CA4E-ACD9-4618-BEA7-9F69C868ACA4}" srcOrd="5" destOrd="0" presId="urn:microsoft.com/office/officeart/2005/8/layout/chevron2"/>
    <dgm:cxn modelId="{E0772543-EEDD-49CD-B926-C8444DDDA84C}" type="presParOf" srcId="{F7DC8B77-D8BF-4F60-8758-0AA31A946FE5}" destId="{D29CA5EF-939A-4A78-9878-0047A119FA17}" srcOrd="6" destOrd="0" presId="urn:microsoft.com/office/officeart/2005/8/layout/chevron2"/>
    <dgm:cxn modelId="{7FEA01D6-C49E-42E0-9E18-65654A536EC9}" type="presParOf" srcId="{D29CA5EF-939A-4A78-9878-0047A119FA17}" destId="{36EF820A-CEE8-4E35-A69B-029404E7A917}" srcOrd="0" destOrd="0" presId="urn:microsoft.com/office/officeart/2005/8/layout/chevron2"/>
    <dgm:cxn modelId="{7B7ED0CC-299D-4A7A-8584-AEF96D0055FF}" type="presParOf" srcId="{D29CA5EF-939A-4A78-9878-0047A119FA17}" destId="{5BBD1491-C06E-4547-93C5-EFB549F705AF}" srcOrd="1" destOrd="0" presId="urn:microsoft.com/office/officeart/2005/8/layout/chevron2"/>
    <dgm:cxn modelId="{F54542DE-7946-4638-BB3B-5559E32D1C20}" type="presParOf" srcId="{F7DC8B77-D8BF-4F60-8758-0AA31A946FE5}" destId="{57DC73DA-E014-45B6-A4D9-9B545B146FD9}" srcOrd="7" destOrd="0" presId="urn:microsoft.com/office/officeart/2005/8/layout/chevron2"/>
    <dgm:cxn modelId="{04FA5306-6FFC-4C4B-99A1-99655CCBD630}" type="presParOf" srcId="{F7DC8B77-D8BF-4F60-8758-0AA31A946FE5}" destId="{DAC37494-AEEE-44E7-9DEC-845C984E5DF3}" srcOrd="8" destOrd="0" presId="urn:microsoft.com/office/officeart/2005/8/layout/chevron2"/>
    <dgm:cxn modelId="{4F8FBADC-C8FD-412A-B637-09C186DF2A84}" type="presParOf" srcId="{DAC37494-AEEE-44E7-9DEC-845C984E5DF3}" destId="{CA9DF34A-0B5C-464C-8917-85E00D6EB668}" srcOrd="0" destOrd="0" presId="urn:microsoft.com/office/officeart/2005/8/layout/chevron2"/>
    <dgm:cxn modelId="{E6C3F38F-B985-4BB5-BF59-E7A58934146F}" type="presParOf" srcId="{DAC37494-AEEE-44E7-9DEC-845C984E5DF3}" destId="{D45B55D4-808B-414C-BA61-681859336787}" srcOrd="1" destOrd="0" presId="urn:microsoft.com/office/officeart/2005/8/layout/chevron2"/>
    <dgm:cxn modelId="{76885E28-6BFA-4F3C-A288-9C9B41F9D41C}" type="presParOf" srcId="{F7DC8B77-D8BF-4F60-8758-0AA31A946FE5}" destId="{C7F77402-A4F2-4E82-8835-A0DE302092AC}" srcOrd="9" destOrd="0" presId="urn:microsoft.com/office/officeart/2005/8/layout/chevron2"/>
    <dgm:cxn modelId="{D5A1DC9B-97BD-4662-9D30-F5D3F7B398D6}" type="presParOf" srcId="{F7DC8B77-D8BF-4F60-8758-0AA31A946FE5}" destId="{0927926A-88E5-40CA-8945-0643097A5658}" srcOrd="10" destOrd="0" presId="urn:microsoft.com/office/officeart/2005/8/layout/chevron2"/>
    <dgm:cxn modelId="{54FABE9D-0691-4139-8212-1EDEBF850F13}" type="presParOf" srcId="{0927926A-88E5-40CA-8945-0643097A5658}" destId="{A355B40F-716A-4C84-AD49-9A8A8A20199F}" srcOrd="0" destOrd="0" presId="urn:microsoft.com/office/officeart/2005/8/layout/chevron2"/>
    <dgm:cxn modelId="{0771DE44-5927-4A2B-AC54-C395C3409927}" type="presParOf" srcId="{0927926A-88E5-40CA-8945-0643097A5658}" destId="{7B502844-79CF-4696-9C98-CD8DA0CD053C}" srcOrd="1" destOrd="0" presId="urn:microsoft.com/office/officeart/2005/8/layout/chevron2"/>
    <dgm:cxn modelId="{713BB1E5-0A5F-40B5-950A-BA986BA76CF4}" type="presParOf" srcId="{F7DC8B77-D8BF-4F60-8758-0AA31A946FE5}" destId="{A58F66D3-0217-444D-B621-791B1D6BC7BA}" srcOrd="11" destOrd="0" presId="urn:microsoft.com/office/officeart/2005/8/layout/chevron2"/>
    <dgm:cxn modelId="{AB5B29F7-62FA-44C7-9359-CD61B5ACF255}" type="presParOf" srcId="{F7DC8B77-D8BF-4F60-8758-0AA31A946FE5}" destId="{2BCDD703-19AA-4817-B7AA-986ABCE46DFD}" srcOrd="12" destOrd="0" presId="urn:microsoft.com/office/officeart/2005/8/layout/chevron2"/>
    <dgm:cxn modelId="{8DACB041-801C-4D3B-8FA3-7D40876ED8E5}" type="presParOf" srcId="{2BCDD703-19AA-4817-B7AA-986ABCE46DFD}" destId="{A0B3DA47-C898-4760-A46B-AFA281CBE575}" srcOrd="0" destOrd="0" presId="urn:microsoft.com/office/officeart/2005/8/layout/chevron2"/>
    <dgm:cxn modelId="{E9B44FF1-3706-4FA9-BB1B-786673DC0C40}" type="presParOf" srcId="{2BCDD703-19AA-4817-B7AA-986ABCE46DFD}" destId="{8FABD591-1B99-4618-B9E5-6A55E1896E02}" srcOrd="1" destOrd="0" presId="urn:microsoft.com/office/officeart/2005/8/layout/chevron2"/>
    <dgm:cxn modelId="{464DCC51-7838-46A0-ADFB-394D30991BB9}" type="presParOf" srcId="{F7DC8B77-D8BF-4F60-8758-0AA31A946FE5}" destId="{F5A8C00C-EA4A-421C-B7AA-CA5B9FBC5155}" srcOrd="13" destOrd="0" presId="urn:microsoft.com/office/officeart/2005/8/layout/chevron2"/>
    <dgm:cxn modelId="{3314536B-70A0-48E0-96D7-4F1469B65E34}" type="presParOf" srcId="{F7DC8B77-D8BF-4F60-8758-0AA31A946FE5}" destId="{61A62A4C-918D-41A8-AC27-13047ED0000F}" srcOrd="14" destOrd="0" presId="urn:microsoft.com/office/officeart/2005/8/layout/chevron2"/>
    <dgm:cxn modelId="{8CCEB92D-47C7-4FCE-8781-1B69835225BC}" type="presParOf" srcId="{61A62A4C-918D-41A8-AC27-13047ED0000F}" destId="{778B80A1-69C3-419A-ADAD-BB1881C30F0C}" srcOrd="0" destOrd="0" presId="urn:microsoft.com/office/officeart/2005/8/layout/chevron2"/>
    <dgm:cxn modelId="{77D892AB-3A9D-4A00-B794-A2A2FDC7D303}" type="presParOf" srcId="{61A62A4C-918D-41A8-AC27-13047ED0000F}" destId="{5AB1A337-2A64-4636-B6ED-1FE5DB7745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E35F67-7148-44F2-888B-731C8AF581E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C31C48-A9E8-4BBB-840B-883172C6C5FA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AA86EC6-7AF3-41EB-AF42-60C6D74B3EF9}" type="parTrans" cxnId="{4AE99E96-9250-4224-B19D-4E92130E05A1}">
      <dgm:prSet/>
      <dgm:spPr/>
      <dgm:t>
        <a:bodyPr/>
        <a:lstStyle/>
        <a:p>
          <a:endParaRPr lang="ru-RU"/>
        </a:p>
      </dgm:t>
    </dgm:pt>
    <dgm:pt modelId="{9FEC2D2A-6C93-43EB-8C4D-FC0665DE4620}" type="sibTrans" cxnId="{4AE99E96-9250-4224-B19D-4E92130E05A1}">
      <dgm:prSet/>
      <dgm:spPr/>
      <dgm:t>
        <a:bodyPr/>
        <a:lstStyle/>
        <a:p>
          <a:endParaRPr lang="ru-RU"/>
        </a:p>
      </dgm:t>
    </dgm:pt>
    <dgm:pt modelId="{E7C08027-F13E-4228-8BE4-1588A0F8EEFE}">
      <dgm:prSet phldrT="[Текст]"/>
      <dgm:spPr/>
      <dgm:t>
        <a:bodyPr/>
        <a:lstStyle/>
        <a:p>
          <a:pPr rtl="0"/>
          <a:r>
            <a: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На территории района сформированы 37 земельных участков для размещения объектов</a:t>
          </a:r>
          <a:r>
            <a:rPr kumimoji="0" lang="ru-RU" b="0" i="0" u="none" strike="noStrike" cap="none" normalizeH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жилищного строительства</a:t>
          </a:r>
          <a:endParaRPr lang="ru-RU" dirty="0"/>
        </a:p>
      </dgm:t>
    </dgm:pt>
    <dgm:pt modelId="{94B8D40A-441F-495C-8E34-D8B851F77F3E}" type="parTrans" cxnId="{824DEB30-09B8-4EBE-8BC1-28BE54321F15}">
      <dgm:prSet/>
      <dgm:spPr/>
      <dgm:t>
        <a:bodyPr/>
        <a:lstStyle/>
        <a:p>
          <a:endParaRPr lang="ru-RU"/>
        </a:p>
      </dgm:t>
    </dgm:pt>
    <dgm:pt modelId="{9E230ACD-D3C7-49F8-8FBC-03AE98CC6E3C}" type="sibTrans" cxnId="{824DEB30-09B8-4EBE-8BC1-28BE54321F15}">
      <dgm:prSet/>
      <dgm:spPr/>
      <dgm:t>
        <a:bodyPr/>
        <a:lstStyle/>
        <a:p>
          <a:endParaRPr lang="ru-RU"/>
        </a:p>
      </dgm:t>
    </dgm:pt>
    <dgm:pt modelId="{01EB5415-5B34-4181-A892-47981F1C126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F988CD9-46CF-44F4-882C-8030F3C1C3F6}" type="parTrans" cxnId="{ABDF781B-61C3-48DF-874B-7952F8FC106F}">
      <dgm:prSet/>
      <dgm:spPr/>
      <dgm:t>
        <a:bodyPr/>
        <a:lstStyle/>
        <a:p>
          <a:endParaRPr lang="ru-RU"/>
        </a:p>
      </dgm:t>
    </dgm:pt>
    <dgm:pt modelId="{D6ADD071-F1D0-48A3-AFDC-ADC40E251B29}" type="sibTrans" cxnId="{ABDF781B-61C3-48DF-874B-7952F8FC106F}">
      <dgm:prSet/>
      <dgm:spPr/>
      <dgm:t>
        <a:bodyPr/>
        <a:lstStyle/>
        <a:p>
          <a:endParaRPr lang="ru-RU"/>
        </a:p>
      </dgm:t>
    </dgm:pt>
    <dgm:pt modelId="{96B72441-58E9-4897-8DB7-E61A95673111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Организованы 19 аукционов по продаже прав на заключение договоров аренды земельных участков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073DEEC-F5EE-4DE0-BE59-25B12CB81A07}" type="parTrans" cxnId="{9A8E72CE-6240-47E3-A7AB-54848AF5485E}">
      <dgm:prSet/>
      <dgm:spPr/>
      <dgm:t>
        <a:bodyPr/>
        <a:lstStyle/>
        <a:p>
          <a:endParaRPr lang="ru-RU"/>
        </a:p>
      </dgm:t>
    </dgm:pt>
    <dgm:pt modelId="{8DDC56F0-A33C-489E-AE41-D3A8735437F8}" type="sibTrans" cxnId="{9A8E72CE-6240-47E3-A7AB-54848AF5485E}">
      <dgm:prSet/>
      <dgm:spPr/>
      <dgm:t>
        <a:bodyPr/>
        <a:lstStyle/>
        <a:p>
          <a:endParaRPr lang="ru-RU"/>
        </a:p>
      </dgm:t>
    </dgm:pt>
    <dgm:pt modelId="{2607BB11-6C38-43B1-9ABE-A120F16C91BA}">
      <dgm:prSet phldrT="[Текст]"/>
      <dgm:spPr/>
      <dgm:t>
        <a:bodyPr/>
        <a:lstStyle/>
        <a:p>
          <a:endParaRPr lang="ru-RU" dirty="0"/>
        </a:p>
      </dgm:t>
    </dgm:pt>
    <dgm:pt modelId="{C40F88B7-288B-4819-902F-26430714DF09}" type="parTrans" cxnId="{C0FBB381-35F4-40A0-B005-901CDF88715D}">
      <dgm:prSet/>
      <dgm:spPr/>
    </dgm:pt>
    <dgm:pt modelId="{7FF7C99A-95B6-4E26-8436-3B5ED536B3DD}" type="sibTrans" cxnId="{C0FBB381-35F4-40A0-B005-901CDF88715D}">
      <dgm:prSet/>
      <dgm:spPr/>
    </dgm:pt>
    <dgm:pt modelId="{C1B431D9-BDF4-4A18-BE4A-AC510D6056D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6 земельных участков предоставлены для строительства жилых домов многодетным семьям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44B504E-7D04-41E3-A4F7-E713904BE791}" type="parTrans" cxnId="{36092731-DFAB-4203-8ED1-FFCF8FE2B0F1}">
      <dgm:prSet/>
      <dgm:spPr/>
    </dgm:pt>
    <dgm:pt modelId="{18A2210C-920D-4F06-804C-ACBAA78E516D}" type="sibTrans" cxnId="{36092731-DFAB-4203-8ED1-FFCF8FE2B0F1}">
      <dgm:prSet/>
      <dgm:spPr/>
    </dgm:pt>
    <dgm:pt modelId="{BB472E9A-768D-4AAD-8F12-72222014DF05}" type="pres">
      <dgm:prSet presAssocID="{83E35F67-7148-44F2-888B-731C8AF581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D08830-77AC-417D-9A31-FA1A7FB4E4CA}" type="pres">
      <dgm:prSet presAssocID="{CCC31C48-A9E8-4BBB-840B-883172C6C5FA}" presName="composite" presStyleCnt="0"/>
      <dgm:spPr/>
    </dgm:pt>
    <dgm:pt modelId="{68A837A7-6782-4681-B2B4-993B1E62E1DE}" type="pres">
      <dgm:prSet presAssocID="{CCC31C48-A9E8-4BBB-840B-883172C6C5F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9929BF-C5F0-4C2A-AE67-442A95EC8C4C}" type="pres">
      <dgm:prSet presAssocID="{CCC31C48-A9E8-4BBB-840B-883172C6C5F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44DBA7-60BA-489E-A8E5-DA8736139E6A}" type="pres">
      <dgm:prSet presAssocID="{9FEC2D2A-6C93-43EB-8C4D-FC0665DE4620}" presName="sp" presStyleCnt="0"/>
      <dgm:spPr/>
    </dgm:pt>
    <dgm:pt modelId="{A76554AD-4A1B-4E61-83B0-AD65932F08C4}" type="pres">
      <dgm:prSet presAssocID="{01EB5415-5B34-4181-A892-47981F1C1264}" presName="composite" presStyleCnt="0"/>
      <dgm:spPr/>
    </dgm:pt>
    <dgm:pt modelId="{C72B54EF-EFD9-41B6-B7D8-36FD2C6785A7}" type="pres">
      <dgm:prSet presAssocID="{01EB5415-5B34-4181-A892-47981F1C126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710DEB-2677-4F6E-B38D-7E1B0D139AF7}" type="pres">
      <dgm:prSet presAssocID="{01EB5415-5B34-4181-A892-47981F1C126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C6715-36C2-4BD4-86C0-F6873F652978}" type="pres">
      <dgm:prSet presAssocID="{D6ADD071-F1D0-48A3-AFDC-ADC40E251B29}" presName="sp" presStyleCnt="0"/>
      <dgm:spPr/>
    </dgm:pt>
    <dgm:pt modelId="{46ADB9A0-3AA3-4C9C-98B9-0A8B6E3F9EA7}" type="pres">
      <dgm:prSet presAssocID="{2607BB11-6C38-43B1-9ABE-A120F16C91BA}" presName="composite" presStyleCnt="0"/>
      <dgm:spPr/>
    </dgm:pt>
    <dgm:pt modelId="{D93362C6-1651-447E-AA66-696D909EEC4F}" type="pres">
      <dgm:prSet presAssocID="{2607BB11-6C38-43B1-9ABE-A120F16C91B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E65444-4118-4F19-8670-5303787629C8}" type="pres">
      <dgm:prSet presAssocID="{2607BB11-6C38-43B1-9ABE-A120F16C91B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DA55DB-2EB9-4676-BE08-4FFBE4D26E97}" type="presOf" srcId="{2607BB11-6C38-43B1-9ABE-A120F16C91BA}" destId="{D93362C6-1651-447E-AA66-696D909EEC4F}" srcOrd="0" destOrd="0" presId="urn:microsoft.com/office/officeart/2005/8/layout/chevron2"/>
    <dgm:cxn modelId="{36092731-DFAB-4203-8ED1-FFCF8FE2B0F1}" srcId="{2607BB11-6C38-43B1-9ABE-A120F16C91BA}" destId="{C1B431D9-BDF4-4A18-BE4A-AC510D6056DB}" srcOrd="0" destOrd="0" parTransId="{A44B504E-7D04-41E3-A4F7-E713904BE791}" sibTransId="{18A2210C-920D-4F06-804C-ACBAA78E516D}"/>
    <dgm:cxn modelId="{9A8E72CE-6240-47E3-A7AB-54848AF5485E}" srcId="{01EB5415-5B34-4181-A892-47981F1C1264}" destId="{96B72441-58E9-4897-8DB7-E61A95673111}" srcOrd="0" destOrd="0" parTransId="{7073DEEC-F5EE-4DE0-BE59-25B12CB81A07}" sibTransId="{8DDC56F0-A33C-489E-AE41-D3A8735437F8}"/>
    <dgm:cxn modelId="{4AE99E96-9250-4224-B19D-4E92130E05A1}" srcId="{83E35F67-7148-44F2-888B-731C8AF581E0}" destId="{CCC31C48-A9E8-4BBB-840B-883172C6C5FA}" srcOrd="0" destOrd="0" parTransId="{0AA86EC6-7AF3-41EB-AF42-60C6D74B3EF9}" sibTransId="{9FEC2D2A-6C93-43EB-8C4D-FC0665DE4620}"/>
    <dgm:cxn modelId="{46F129EF-0B51-4CD0-BB45-D5EAC6DCD7DC}" type="presOf" srcId="{83E35F67-7148-44F2-888B-731C8AF581E0}" destId="{BB472E9A-768D-4AAD-8F12-72222014DF05}" srcOrd="0" destOrd="0" presId="urn:microsoft.com/office/officeart/2005/8/layout/chevron2"/>
    <dgm:cxn modelId="{824DEB30-09B8-4EBE-8BC1-28BE54321F15}" srcId="{CCC31C48-A9E8-4BBB-840B-883172C6C5FA}" destId="{E7C08027-F13E-4228-8BE4-1588A0F8EEFE}" srcOrd="0" destOrd="0" parTransId="{94B8D40A-441F-495C-8E34-D8B851F77F3E}" sibTransId="{9E230ACD-D3C7-49F8-8FBC-03AE98CC6E3C}"/>
    <dgm:cxn modelId="{C0FBB381-35F4-40A0-B005-901CDF88715D}" srcId="{83E35F67-7148-44F2-888B-731C8AF581E0}" destId="{2607BB11-6C38-43B1-9ABE-A120F16C91BA}" srcOrd="2" destOrd="0" parTransId="{C40F88B7-288B-4819-902F-26430714DF09}" sibTransId="{7FF7C99A-95B6-4E26-8436-3B5ED536B3DD}"/>
    <dgm:cxn modelId="{0DEF06BA-C0AD-4308-B170-2620ECEB14D0}" type="presOf" srcId="{CCC31C48-A9E8-4BBB-840B-883172C6C5FA}" destId="{68A837A7-6782-4681-B2B4-993B1E62E1DE}" srcOrd="0" destOrd="0" presId="urn:microsoft.com/office/officeart/2005/8/layout/chevron2"/>
    <dgm:cxn modelId="{B8571CFE-67F7-4D89-9F90-02945888C7E8}" type="presOf" srcId="{E7C08027-F13E-4228-8BE4-1588A0F8EEFE}" destId="{DD9929BF-C5F0-4C2A-AE67-442A95EC8C4C}" srcOrd="0" destOrd="0" presId="urn:microsoft.com/office/officeart/2005/8/layout/chevron2"/>
    <dgm:cxn modelId="{8B8957F4-1BC5-4C4D-B438-1009490F8932}" type="presOf" srcId="{C1B431D9-BDF4-4A18-BE4A-AC510D6056DB}" destId="{FBE65444-4118-4F19-8670-5303787629C8}" srcOrd="0" destOrd="0" presId="urn:microsoft.com/office/officeart/2005/8/layout/chevron2"/>
    <dgm:cxn modelId="{8FC54489-C289-4EFB-ACE1-394CCB9663DD}" type="presOf" srcId="{96B72441-58E9-4897-8DB7-E61A95673111}" destId="{25710DEB-2677-4F6E-B38D-7E1B0D139AF7}" srcOrd="0" destOrd="0" presId="urn:microsoft.com/office/officeart/2005/8/layout/chevron2"/>
    <dgm:cxn modelId="{ABDF781B-61C3-48DF-874B-7952F8FC106F}" srcId="{83E35F67-7148-44F2-888B-731C8AF581E0}" destId="{01EB5415-5B34-4181-A892-47981F1C1264}" srcOrd="1" destOrd="0" parTransId="{EF988CD9-46CF-44F4-882C-8030F3C1C3F6}" sibTransId="{D6ADD071-F1D0-48A3-AFDC-ADC40E251B29}"/>
    <dgm:cxn modelId="{3DDDA19C-734A-4186-A5BB-678B3F08AEC1}" type="presOf" srcId="{01EB5415-5B34-4181-A892-47981F1C1264}" destId="{C72B54EF-EFD9-41B6-B7D8-36FD2C6785A7}" srcOrd="0" destOrd="0" presId="urn:microsoft.com/office/officeart/2005/8/layout/chevron2"/>
    <dgm:cxn modelId="{B78BC36F-8A53-4814-8262-4C5112B7DDEA}" type="presParOf" srcId="{BB472E9A-768D-4AAD-8F12-72222014DF05}" destId="{BBD08830-77AC-417D-9A31-FA1A7FB4E4CA}" srcOrd="0" destOrd="0" presId="urn:microsoft.com/office/officeart/2005/8/layout/chevron2"/>
    <dgm:cxn modelId="{690E8454-335D-4FDB-876C-C61E2330E83B}" type="presParOf" srcId="{BBD08830-77AC-417D-9A31-FA1A7FB4E4CA}" destId="{68A837A7-6782-4681-B2B4-993B1E62E1DE}" srcOrd="0" destOrd="0" presId="urn:microsoft.com/office/officeart/2005/8/layout/chevron2"/>
    <dgm:cxn modelId="{4DAC7F25-0FCB-4A23-A90D-3A8AAA346B47}" type="presParOf" srcId="{BBD08830-77AC-417D-9A31-FA1A7FB4E4CA}" destId="{DD9929BF-C5F0-4C2A-AE67-442A95EC8C4C}" srcOrd="1" destOrd="0" presId="urn:microsoft.com/office/officeart/2005/8/layout/chevron2"/>
    <dgm:cxn modelId="{BDB54A05-270B-4C0B-AC05-8B28F92D05C7}" type="presParOf" srcId="{BB472E9A-768D-4AAD-8F12-72222014DF05}" destId="{5C44DBA7-60BA-489E-A8E5-DA8736139E6A}" srcOrd="1" destOrd="0" presId="urn:microsoft.com/office/officeart/2005/8/layout/chevron2"/>
    <dgm:cxn modelId="{C524936D-64C1-4600-959A-99C839BE6801}" type="presParOf" srcId="{BB472E9A-768D-4AAD-8F12-72222014DF05}" destId="{A76554AD-4A1B-4E61-83B0-AD65932F08C4}" srcOrd="2" destOrd="0" presId="urn:microsoft.com/office/officeart/2005/8/layout/chevron2"/>
    <dgm:cxn modelId="{DA02F5A2-7585-4CD6-8896-A238B496E3B5}" type="presParOf" srcId="{A76554AD-4A1B-4E61-83B0-AD65932F08C4}" destId="{C72B54EF-EFD9-41B6-B7D8-36FD2C6785A7}" srcOrd="0" destOrd="0" presId="urn:microsoft.com/office/officeart/2005/8/layout/chevron2"/>
    <dgm:cxn modelId="{FEB1757B-4A5C-4F09-A41D-FF98A358E9FC}" type="presParOf" srcId="{A76554AD-4A1B-4E61-83B0-AD65932F08C4}" destId="{25710DEB-2677-4F6E-B38D-7E1B0D139AF7}" srcOrd="1" destOrd="0" presId="urn:microsoft.com/office/officeart/2005/8/layout/chevron2"/>
    <dgm:cxn modelId="{884F999A-EAAF-46FA-A50F-3F8E679F8DC4}" type="presParOf" srcId="{BB472E9A-768D-4AAD-8F12-72222014DF05}" destId="{049C6715-36C2-4BD4-86C0-F6873F652978}" srcOrd="3" destOrd="0" presId="urn:microsoft.com/office/officeart/2005/8/layout/chevron2"/>
    <dgm:cxn modelId="{A52FE80C-2F36-489A-961E-4213BABF3CEE}" type="presParOf" srcId="{BB472E9A-768D-4AAD-8F12-72222014DF05}" destId="{46ADB9A0-3AA3-4C9C-98B9-0A8B6E3F9EA7}" srcOrd="4" destOrd="0" presId="urn:microsoft.com/office/officeart/2005/8/layout/chevron2"/>
    <dgm:cxn modelId="{1A2F7919-8E99-4CA8-AAB9-1A777E018C89}" type="presParOf" srcId="{46ADB9A0-3AA3-4C9C-98B9-0A8B6E3F9EA7}" destId="{D93362C6-1651-447E-AA66-696D909EEC4F}" srcOrd="0" destOrd="0" presId="urn:microsoft.com/office/officeart/2005/8/layout/chevron2"/>
    <dgm:cxn modelId="{27F01CEE-9BB8-434C-B982-748E70007831}" type="presParOf" srcId="{46ADB9A0-3AA3-4C9C-98B9-0A8B6E3F9EA7}" destId="{FBE65444-4118-4F19-8670-5303787629C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3CF8F0-4195-49E9-A61C-FF779D3A9C6D}">
      <dsp:nvSpPr>
        <dsp:cNvPr id="0" name=""/>
        <dsp:cNvSpPr/>
      </dsp:nvSpPr>
      <dsp:spPr>
        <a:xfrm rot="5400000">
          <a:off x="-78606" y="107693"/>
          <a:ext cx="524045" cy="36683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107693"/>
        <a:ext cx="524045" cy="366831"/>
      </dsp:txXfrm>
    </dsp:sp>
    <dsp:sp modelId="{1ED22E44-9917-48BA-A9D6-8E428E5BAE80}">
      <dsp:nvSpPr>
        <dsp:cNvPr id="0" name=""/>
        <dsp:cNvSpPr/>
      </dsp:nvSpPr>
      <dsp:spPr>
        <a:xfrm rot="5400000">
          <a:off x="4370819" y="-4003987"/>
          <a:ext cx="340629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повышение качества жизни населения;</a:t>
          </a:r>
          <a:endParaRPr lang="ru-RU" sz="2000" b="0" kern="1200" dirty="0">
            <a:effectLst/>
            <a:latin typeface="+mj-lt"/>
          </a:endParaRPr>
        </a:p>
      </dsp:txBody>
      <dsp:txXfrm rot="5400000">
        <a:off x="4370819" y="-4003987"/>
        <a:ext cx="340629" cy="8348604"/>
      </dsp:txXfrm>
    </dsp:sp>
    <dsp:sp modelId="{6714A353-30BE-4A0C-8524-32163669B6D5}">
      <dsp:nvSpPr>
        <dsp:cNvPr id="0" name=""/>
        <dsp:cNvSpPr/>
      </dsp:nvSpPr>
      <dsp:spPr>
        <a:xfrm rot="5400000">
          <a:off x="-78606" y="676021"/>
          <a:ext cx="524045" cy="366831"/>
        </a:xfrm>
        <a:prstGeom prst="chevron">
          <a:avLst/>
        </a:prstGeom>
        <a:solidFill>
          <a:schemeClr val="accent5">
            <a:hueOff val="671855"/>
            <a:satOff val="948"/>
            <a:lumOff val="-11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-78606" y="676021"/>
        <a:ext cx="524045" cy="366831"/>
      </dsp:txXfrm>
    </dsp:sp>
    <dsp:sp modelId="{921FC4FD-0D91-47FC-A136-21C438BA911E}">
      <dsp:nvSpPr>
        <dsp:cNvPr id="0" name=""/>
        <dsp:cNvSpPr/>
      </dsp:nvSpPr>
      <dsp:spPr>
        <a:xfrm rot="5400000">
          <a:off x="4278195" y="-3406572"/>
          <a:ext cx="525877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kumimoji="0" lang="ru-RU" sz="18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увеличение доходной базы бюджета района и повышение эффективности расходования бюджетных средств; 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278195" y="-3406572"/>
        <a:ext cx="525877" cy="8348604"/>
      </dsp:txXfrm>
    </dsp:sp>
    <dsp:sp modelId="{39C89763-2968-4FBB-A5B6-B1020878FDF6}">
      <dsp:nvSpPr>
        <dsp:cNvPr id="0" name=""/>
        <dsp:cNvSpPr/>
      </dsp:nvSpPr>
      <dsp:spPr>
        <a:xfrm rot="5400000">
          <a:off x="-78606" y="1229741"/>
          <a:ext cx="524045" cy="366831"/>
        </a:xfrm>
        <a:prstGeom prst="chevron">
          <a:avLst/>
        </a:prstGeom>
        <a:solidFill>
          <a:schemeClr val="accent5">
            <a:hueOff val="1343711"/>
            <a:satOff val="1896"/>
            <a:lumOff val="-235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1229741"/>
        <a:ext cx="524045" cy="366831"/>
      </dsp:txXfrm>
    </dsp:sp>
    <dsp:sp modelId="{9A5426AD-58E4-43B1-8F89-768EFB3579BB}">
      <dsp:nvSpPr>
        <dsp:cNvPr id="0" name=""/>
        <dsp:cNvSpPr/>
      </dsp:nvSpPr>
      <dsp:spPr>
        <a:xfrm rot="5400000">
          <a:off x="4292803" y="-2852852"/>
          <a:ext cx="496661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effectLst/>
              <a:latin typeface="Times New Roman" pitchFamily="18" charset="0"/>
              <a:cs typeface="Times New Roman" pitchFamily="18" charset="0"/>
            </a:rPr>
            <a:t>адресное решение социальных проблем льготных категорий граждан, людей старшего поколения, коренных жителей района;</a:t>
          </a:r>
          <a:r>
            <a:rPr lang="ru-RU" sz="1800" b="0" kern="1200" dirty="0" smtClean="0">
              <a:effectLst/>
              <a:latin typeface="+mj-lt"/>
            </a:rPr>
            <a:t>  </a:t>
          </a:r>
          <a:endParaRPr lang="ru-RU" sz="1800" b="0" kern="1200" dirty="0">
            <a:effectLst/>
            <a:latin typeface="+mj-lt"/>
          </a:endParaRPr>
        </a:p>
      </dsp:txBody>
      <dsp:txXfrm rot="5400000">
        <a:off x="4292803" y="-2852852"/>
        <a:ext cx="496661" cy="8348604"/>
      </dsp:txXfrm>
    </dsp:sp>
    <dsp:sp modelId="{B63693BE-75F8-413E-9286-25DD97EBFD5C}">
      <dsp:nvSpPr>
        <dsp:cNvPr id="0" name=""/>
        <dsp:cNvSpPr/>
      </dsp:nvSpPr>
      <dsp:spPr>
        <a:xfrm rot="5400000">
          <a:off x="-78606" y="1810009"/>
          <a:ext cx="524045" cy="366831"/>
        </a:xfrm>
        <a:prstGeom prst="chevron">
          <a:avLst/>
        </a:prstGeom>
        <a:solidFill>
          <a:schemeClr val="accent5">
            <a:hueOff val="2015566"/>
            <a:satOff val="2844"/>
            <a:lumOff val="-353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effectLst/>
            <a:latin typeface="+mj-lt"/>
          </a:endParaRPr>
        </a:p>
      </dsp:txBody>
      <dsp:txXfrm rot="5400000">
        <a:off x="-78606" y="1810009"/>
        <a:ext cx="524045" cy="366831"/>
      </dsp:txXfrm>
    </dsp:sp>
    <dsp:sp modelId="{90C3000D-E969-4625-A2D5-F7009E76454A}">
      <dsp:nvSpPr>
        <dsp:cNvPr id="0" name=""/>
        <dsp:cNvSpPr/>
      </dsp:nvSpPr>
      <dsp:spPr>
        <a:xfrm rot="5400000">
          <a:off x="4266254" y="-2272584"/>
          <a:ext cx="549759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effectLst/>
              <a:latin typeface="Times New Roman" pitchFamily="18" charset="0"/>
              <a:cs typeface="Times New Roman" pitchFamily="18" charset="0"/>
            </a:rPr>
            <a:t>реализацию поставленных в Указах Президента Российской Федерации задач по повышению заработной платы работников социальной сферы;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266254" y="-2272584"/>
        <a:ext cx="549759" cy="8348604"/>
      </dsp:txXfrm>
    </dsp:sp>
    <dsp:sp modelId="{AAB53791-F05D-43AC-8CC2-E47247242705}">
      <dsp:nvSpPr>
        <dsp:cNvPr id="0" name=""/>
        <dsp:cNvSpPr/>
      </dsp:nvSpPr>
      <dsp:spPr>
        <a:xfrm rot="5400000">
          <a:off x="-78606" y="2319764"/>
          <a:ext cx="524045" cy="366831"/>
        </a:xfrm>
        <a:prstGeom prst="chevron">
          <a:avLst/>
        </a:prstGeom>
        <a:solidFill>
          <a:schemeClr val="accent5">
            <a:hueOff val="2687421"/>
            <a:satOff val="3792"/>
            <a:lumOff val="-47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2319764"/>
        <a:ext cx="524045" cy="366831"/>
      </dsp:txXfrm>
    </dsp:sp>
    <dsp:sp modelId="{7BE24B0A-C42B-4E2F-BB21-CA4F9B6A0884}">
      <dsp:nvSpPr>
        <dsp:cNvPr id="0" name=""/>
        <dsp:cNvSpPr/>
      </dsp:nvSpPr>
      <dsp:spPr>
        <a:xfrm rot="5400000">
          <a:off x="4336768" y="-1762829"/>
          <a:ext cx="408731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8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привлечение инвестиций, продолжение  и завершение строительства объектов жилого фонда и объектов социально-культурного назначения; 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336768" y="-1762829"/>
        <a:ext cx="408731" cy="8348604"/>
      </dsp:txXfrm>
    </dsp:sp>
    <dsp:sp modelId="{A2A93277-DA8E-43E7-B1D9-844E6ECF77AB}">
      <dsp:nvSpPr>
        <dsp:cNvPr id="0" name=""/>
        <dsp:cNvSpPr/>
      </dsp:nvSpPr>
      <dsp:spPr>
        <a:xfrm rot="5400000">
          <a:off x="-78606" y="2795468"/>
          <a:ext cx="524045" cy="366831"/>
        </a:xfrm>
        <a:prstGeom prst="chevron">
          <a:avLst/>
        </a:prstGeom>
        <a:solidFill>
          <a:schemeClr val="accent5">
            <a:hueOff val="3359277"/>
            <a:satOff val="4740"/>
            <a:lumOff val="-58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2795468"/>
        <a:ext cx="524045" cy="366831"/>
      </dsp:txXfrm>
    </dsp:sp>
    <dsp:sp modelId="{1A871FCF-C6E5-44A9-A994-44E99F0A8DC2}">
      <dsp:nvSpPr>
        <dsp:cNvPr id="0" name=""/>
        <dsp:cNvSpPr/>
      </dsp:nvSpPr>
      <dsp:spPr>
        <a:xfrm rot="5400000">
          <a:off x="4370819" y="-1287125"/>
          <a:ext cx="340629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модернизация и реконструкция объектов жилищно-коммунального комплекса</a:t>
          </a:r>
          <a:r>
            <a:rPr lang="ru-RU" sz="1800" b="0" kern="1200" dirty="0" smtClean="0">
              <a:effectLst/>
              <a:latin typeface="Times New Roman" pitchFamily="18" charset="0"/>
              <a:cs typeface="Times New Roman" pitchFamily="18" charset="0"/>
            </a:rPr>
            <a:t>;</a:t>
          </a:r>
          <a:endParaRPr lang="ru-RU" sz="1800" b="0" kern="1200" dirty="0">
            <a:effectLst/>
            <a:latin typeface="+mj-lt"/>
          </a:endParaRPr>
        </a:p>
      </dsp:txBody>
      <dsp:txXfrm rot="5400000">
        <a:off x="4370819" y="-1287125"/>
        <a:ext cx="340629" cy="8348604"/>
      </dsp:txXfrm>
    </dsp:sp>
    <dsp:sp modelId="{07ACA65E-5BA3-4A57-9DF4-3640B7A40AD9}">
      <dsp:nvSpPr>
        <dsp:cNvPr id="0" name=""/>
        <dsp:cNvSpPr/>
      </dsp:nvSpPr>
      <dsp:spPr>
        <a:xfrm rot="5400000">
          <a:off x="-78606" y="3271172"/>
          <a:ext cx="524045" cy="366831"/>
        </a:xfrm>
        <a:prstGeom prst="chevron">
          <a:avLst/>
        </a:prstGeom>
        <a:solidFill>
          <a:schemeClr val="accent5">
            <a:hueOff val="4031132"/>
            <a:satOff val="5687"/>
            <a:lumOff val="-70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3271172"/>
        <a:ext cx="524045" cy="366831"/>
      </dsp:txXfrm>
    </dsp:sp>
    <dsp:sp modelId="{F0E93293-5313-424B-A92F-EA981526A470}">
      <dsp:nvSpPr>
        <dsp:cNvPr id="0" name=""/>
        <dsp:cNvSpPr/>
      </dsp:nvSpPr>
      <dsp:spPr>
        <a:xfrm rot="5400000">
          <a:off x="4370819" y="-811421"/>
          <a:ext cx="340629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поддержка малого и среднего предпринимательства;</a:t>
          </a:r>
          <a:endParaRPr lang="ru-RU" sz="2000" b="0" kern="1200" dirty="0">
            <a:effectLst/>
            <a:latin typeface="+mj-lt"/>
          </a:endParaRPr>
        </a:p>
      </dsp:txBody>
      <dsp:txXfrm rot="5400000">
        <a:off x="4370819" y="-811421"/>
        <a:ext cx="340629" cy="8348604"/>
      </dsp:txXfrm>
    </dsp:sp>
    <dsp:sp modelId="{0F7BADFF-1F35-4DE9-934F-ED2F3ABBEF79}">
      <dsp:nvSpPr>
        <dsp:cNvPr id="0" name=""/>
        <dsp:cNvSpPr/>
      </dsp:nvSpPr>
      <dsp:spPr>
        <a:xfrm rot="5400000">
          <a:off x="-78606" y="3747954"/>
          <a:ext cx="524045" cy="366831"/>
        </a:xfrm>
        <a:prstGeom prst="chevron">
          <a:avLst/>
        </a:prstGeom>
        <a:solidFill>
          <a:schemeClr val="accent5">
            <a:hueOff val="4702988"/>
            <a:satOff val="6635"/>
            <a:lumOff val="-823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3747954"/>
        <a:ext cx="524045" cy="366831"/>
      </dsp:txXfrm>
    </dsp:sp>
    <dsp:sp modelId="{C2F7ECEE-BE30-46B2-A97A-5887338C0E1B}">
      <dsp:nvSpPr>
        <dsp:cNvPr id="0" name=""/>
        <dsp:cNvSpPr/>
      </dsp:nvSpPr>
      <dsp:spPr>
        <a:xfrm rot="5400000">
          <a:off x="4369741" y="-334639"/>
          <a:ext cx="342785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сохранение стабильности на рынке труда района;</a:t>
          </a:r>
          <a:endParaRPr lang="ru-RU" sz="2000" b="0" kern="1200" dirty="0">
            <a:effectLst/>
            <a:latin typeface="+mj-lt"/>
          </a:endParaRPr>
        </a:p>
      </dsp:txBody>
      <dsp:txXfrm rot="5400000">
        <a:off x="4369741" y="-334639"/>
        <a:ext cx="342785" cy="8348604"/>
      </dsp:txXfrm>
    </dsp:sp>
    <dsp:sp modelId="{5C92DDD8-0745-451A-80F1-7117A36B9675}">
      <dsp:nvSpPr>
        <dsp:cNvPr id="0" name=""/>
        <dsp:cNvSpPr/>
      </dsp:nvSpPr>
      <dsp:spPr>
        <a:xfrm rot="5400000">
          <a:off x="-78606" y="4223658"/>
          <a:ext cx="524045" cy="366831"/>
        </a:xfrm>
        <a:prstGeom prst="chevron">
          <a:avLst/>
        </a:prstGeom>
        <a:solidFill>
          <a:schemeClr val="accent5">
            <a:hueOff val="5374843"/>
            <a:satOff val="7583"/>
            <a:lumOff val="-941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78606" y="4223658"/>
        <a:ext cx="524045" cy="366831"/>
      </dsp:txXfrm>
    </dsp:sp>
    <dsp:sp modelId="{6801E43D-FAE0-40DB-A094-A438E4FE00B9}">
      <dsp:nvSpPr>
        <dsp:cNvPr id="0" name=""/>
        <dsp:cNvSpPr/>
      </dsp:nvSpPr>
      <dsp:spPr>
        <a:xfrm rot="5400000">
          <a:off x="4370819" y="141064"/>
          <a:ext cx="340629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обеспечение экологической безопасности территории района;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370819" y="141064"/>
        <a:ext cx="340629" cy="8348604"/>
      </dsp:txXfrm>
    </dsp:sp>
    <dsp:sp modelId="{2DFECF90-5BF2-4AB5-9975-94BBA89AA468}">
      <dsp:nvSpPr>
        <dsp:cNvPr id="0" name=""/>
        <dsp:cNvSpPr/>
      </dsp:nvSpPr>
      <dsp:spPr>
        <a:xfrm rot="5400000">
          <a:off x="-78606" y="4699362"/>
          <a:ext cx="524045" cy="366831"/>
        </a:xfrm>
        <a:prstGeom prst="chevron">
          <a:avLst/>
        </a:prstGeom>
        <a:solidFill>
          <a:schemeClr val="accent5">
            <a:hueOff val="6046698"/>
            <a:satOff val="8531"/>
            <a:lumOff val="-105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78606" y="4699362"/>
        <a:ext cx="524045" cy="366831"/>
      </dsp:txXfrm>
    </dsp:sp>
    <dsp:sp modelId="{3A372FDF-3C09-4859-AE7D-FAAA7CEFC605}">
      <dsp:nvSpPr>
        <dsp:cNvPr id="0" name=""/>
        <dsp:cNvSpPr/>
      </dsp:nvSpPr>
      <dsp:spPr>
        <a:xfrm rot="5400000">
          <a:off x="4370819" y="616768"/>
          <a:ext cx="340629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spc="0" normalizeH="0" baseline="0" noProof="0" dirty="0" smtClean="0">
              <a:ln/>
              <a:effectLst/>
              <a:uLnTx/>
              <a:uFillTx/>
              <a:latin typeface="Times New Roman" pitchFamily="18" charset="0"/>
              <a:ea typeface="+mn-ea"/>
              <a:cs typeface="+mn-cs"/>
            </a:rPr>
            <a:t>повышение качества предоставления муниципальных услуг;</a:t>
          </a:r>
          <a:endParaRPr lang="ru-RU" sz="2000" b="0" kern="1200" dirty="0">
            <a:effectLst/>
            <a:latin typeface="+mj-lt"/>
          </a:endParaRPr>
        </a:p>
      </dsp:txBody>
      <dsp:txXfrm rot="5400000">
        <a:off x="4370819" y="616768"/>
        <a:ext cx="340629" cy="8348604"/>
      </dsp:txXfrm>
    </dsp:sp>
    <dsp:sp modelId="{53F628C5-7BDB-495A-BBB4-E5A3B6FEB175}">
      <dsp:nvSpPr>
        <dsp:cNvPr id="0" name=""/>
        <dsp:cNvSpPr/>
      </dsp:nvSpPr>
      <dsp:spPr>
        <a:xfrm rot="5400000">
          <a:off x="-78606" y="5332472"/>
          <a:ext cx="524045" cy="366831"/>
        </a:xfrm>
        <a:prstGeom prst="chevron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0" kern="1200" dirty="0">
            <a:effectLst/>
            <a:latin typeface="+mj-lt"/>
          </a:endParaRPr>
        </a:p>
      </dsp:txBody>
      <dsp:txXfrm rot="5400000">
        <a:off x="-78606" y="5332472"/>
        <a:ext cx="524045" cy="366831"/>
      </dsp:txXfrm>
    </dsp:sp>
    <dsp:sp modelId="{3CDA6883-D846-43E9-A7FF-D7F7501F2567}">
      <dsp:nvSpPr>
        <dsp:cNvPr id="0" name=""/>
        <dsp:cNvSpPr/>
      </dsp:nvSpPr>
      <dsp:spPr>
        <a:xfrm rot="5400000">
          <a:off x="4213412" y="1249878"/>
          <a:ext cx="655443" cy="8348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реализация мер, направленных на повышение эффективности деятельности органов местного самоуправления района,  в том числе их информационной открытости.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213412" y="1249878"/>
        <a:ext cx="655443" cy="83486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0C001A-9289-4E30-9D32-100062A29ACB}">
      <dsp:nvSpPr>
        <dsp:cNvPr id="0" name=""/>
        <dsp:cNvSpPr/>
      </dsp:nvSpPr>
      <dsp:spPr>
        <a:xfrm rot="5400000">
          <a:off x="-119317" y="123313"/>
          <a:ext cx="795452" cy="55681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/>
              <a:latin typeface="+mj-lt"/>
            </a:rPr>
            <a:t> </a:t>
          </a:r>
          <a:endParaRPr lang="ru-RU" sz="1800" b="0" kern="1200" dirty="0">
            <a:effectLst/>
            <a:latin typeface="+mj-lt"/>
          </a:endParaRPr>
        </a:p>
      </dsp:txBody>
      <dsp:txXfrm rot="5400000">
        <a:off x="-119317" y="123313"/>
        <a:ext cx="795452" cy="556816"/>
      </dsp:txXfrm>
    </dsp:sp>
    <dsp:sp modelId="{212A6A81-5611-4D56-9A21-D3FBC4527683}">
      <dsp:nvSpPr>
        <dsp:cNvPr id="0" name=""/>
        <dsp:cNvSpPr/>
      </dsp:nvSpPr>
      <dsp:spPr>
        <a:xfrm rot="5400000">
          <a:off x="4448906" y="-3888094"/>
          <a:ext cx="517316" cy="83014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effectLst/>
              <a:latin typeface="Times New Roman" pitchFamily="18" charset="0"/>
              <a:cs typeface="Times New Roman" pitchFamily="18" charset="0"/>
            </a:rPr>
            <a:t>Введено жилья на 8 % больше, чем в 2012 году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448906" y="-3888094"/>
        <a:ext cx="517316" cy="8301495"/>
      </dsp:txXfrm>
    </dsp:sp>
    <dsp:sp modelId="{D9B9CB40-DA29-48E5-912A-60AD5B093F04}">
      <dsp:nvSpPr>
        <dsp:cNvPr id="0" name=""/>
        <dsp:cNvSpPr/>
      </dsp:nvSpPr>
      <dsp:spPr>
        <a:xfrm rot="5400000">
          <a:off x="-119317" y="834755"/>
          <a:ext cx="795452" cy="556816"/>
        </a:xfrm>
        <a:prstGeom prst="chevron">
          <a:avLst/>
        </a:prstGeom>
        <a:solidFill>
          <a:schemeClr val="accent5">
            <a:hueOff val="1119759"/>
            <a:satOff val="1580"/>
            <a:lumOff val="-19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effectLst/>
            <a:latin typeface="+mj-lt"/>
          </a:endParaRPr>
        </a:p>
      </dsp:txBody>
      <dsp:txXfrm rot="5400000">
        <a:off x="-119317" y="834755"/>
        <a:ext cx="795452" cy="556816"/>
      </dsp:txXfrm>
    </dsp:sp>
    <dsp:sp modelId="{C6F0E573-239D-4931-8833-E93C34F5D794}">
      <dsp:nvSpPr>
        <dsp:cNvPr id="0" name=""/>
        <dsp:cNvSpPr/>
      </dsp:nvSpPr>
      <dsp:spPr>
        <a:xfrm rot="5400000">
          <a:off x="4449042" y="-3176787"/>
          <a:ext cx="517044" cy="83014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Увеличение производства  электроэнергии на 7 %;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449042" y="-3176787"/>
        <a:ext cx="517044" cy="8301495"/>
      </dsp:txXfrm>
    </dsp:sp>
    <dsp:sp modelId="{1FBB7EB4-714A-455E-B8BF-8A5C55A21FEF}">
      <dsp:nvSpPr>
        <dsp:cNvPr id="0" name=""/>
        <dsp:cNvSpPr/>
      </dsp:nvSpPr>
      <dsp:spPr>
        <a:xfrm rot="5400000">
          <a:off x="-119317" y="1546198"/>
          <a:ext cx="795452" cy="556816"/>
        </a:xfrm>
        <a:prstGeom prst="chevron">
          <a:avLst/>
        </a:prstGeom>
        <a:solidFill>
          <a:schemeClr val="accent5">
            <a:hueOff val="2239518"/>
            <a:satOff val="3160"/>
            <a:lumOff val="-392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/>
              <a:latin typeface="+mj-lt"/>
            </a:rPr>
            <a:t> </a:t>
          </a:r>
          <a:endParaRPr lang="ru-RU" sz="1800" b="0" kern="1200" dirty="0">
            <a:effectLst/>
            <a:latin typeface="+mj-lt"/>
          </a:endParaRPr>
        </a:p>
      </dsp:txBody>
      <dsp:txXfrm rot="5400000">
        <a:off x="-119317" y="1546198"/>
        <a:ext cx="795452" cy="556816"/>
      </dsp:txXfrm>
    </dsp:sp>
    <dsp:sp modelId="{38312D76-A333-489C-8AC6-53B61DF7D56A}">
      <dsp:nvSpPr>
        <dsp:cNvPr id="0" name=""/>
        <dsp:cNvSpPr/>
      </dsp:nvSpPr>
      <dsp:spPr>
        <a:xfrm rot="5400000">
          <a:off x="4449042" y="-2465345"/>
          <a:ext cx="517044" cy="83014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Увеличен объем инвестиций в основной капитал на 31 % 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449042" y="-2465345"/>
        <a:ext cx="517044" cy="8301495"/>
      </dsp:txXfrm>
    </dsp:sp>
    <dsp:sp modelId="{CA9DF34A-0B5C-464C-8917-85E00D6EB668}">
      <dsp:nvSpPr>
        <dsp:cNvPr id="0" name=""/>
        <dsp:cNvSpPr/>
      </dsp:nvSpPr>
      <dsp:spPr>
        <a:xfrm rot="5400000">
          <a:off x="-119317" y="2257640"/>
          <a:ext cx="795452" cy="556816"/>
        </a:xfrm>
        <a:prstGeom prst="chevron">
          <a:avLst/>
        </a:prstGeom>
        <a:solidFill>
          <a:schemeClr val="accent5">
            <a:hueOff val="3359277"/>
            <a:satOff val="4740"/>
            <a:lumOff val="-58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119317" y="2257640"/>
        <a:ext cx="795452" cy="556816"/>
      </dsp:txXfrm>
    </dsp:sp>
    <dsp:sp modelId="{D45B55D4-808B-414C-BA61-681859336787}">
      <dsp:nvSpPr>
        <dsp:cNvPr id="0" name=""/>
        <dsp:cNvSpPr/>
      </dsp:nvSpPr>
      <dsp:spPr>
        <a:xfrm rot="5400000">
          <a:off x="4449042" y="-1753902"/>
          <a:ext cx="517044" cy="83014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Увеличена средняя заработная плата по полному кругу предприятий на 7 %;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449042" y="-1753902"/>
        <a:ext cx="517044" cy="8301495"/>
      </dsp:txXfrm>
    </dsp:sp>
    <dsp:sp modelId="{A355B40F-716A-4C84-AD49-9A8A8A20199F}">
      <dsp:nvSpPr>
        <dsp:cNvPr id="0" name=""/>
        <dsp:cNvSpPr/>
      </dsp:nvSpPr>
      <dsp:spPr>
        <a:xfrm rot="5400000">
          <a:off x="-119317" y="2969083"/>
          <a:ext cx="795452" cy="556816"/>
        </a:xfrm>
        <a:prstGeom prst="chevron">
          <a:avLst/>
        </a:prstGeom>
        <a:solidFill>
          <a:schemeClr val="accent5">
            <a:hueOff val="4479036"/>
            <a:satOff val="6319"/>
            <a:lumOff val="-784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/>
              <a:latin typeface="+mj-lt"/>
            </a:rPr>
            <a:t> </a:t>
          </a:r>
          <a:endParaRPr lang="ru-RU" sz="1800" b="0" kern="1200" dirty="0">
            <a:effectLst/>
            <a:latin typeface="+mj-lt"/>
          </a:endParaRPr>
        </a:p>
      </dsp:txBody>
      <dsp:txXfrm rot="5400000">
        <a:off x="-119317" y="2969083"/>
        <a:ext cx="795452" cy="556816"/>
      </dsp:txXfrm>
    </dsp:sp>
    <dsp:sp modelId="{7B502844-79CF-4696-9C98-CD8DA0CD053C}">
      <dsp:nvSpPr>
        <dsp:cNvPr id="0" name=""/>
        <dsp:cNvSpPr/>
      </dsp:nvSpPr>
      <dsp:spPr>
        <a:xfrm rot="5400000">
          <a:off x="4449042" y="-1042460"/>
          <a:ext cx="517044" cy="83014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>
              <a:effectLst/>
              <a:latin typeface="Times New Roman" pitchFamily="18" charset="0"/>
              <a:cs typeface="Times New Roman" pitchFamily="18" charset="0"/>
            </a:rPr>
            <a:t>Увеличение среднемесячных денежных доходов на душу населения на 6,6 %</a:t>
          </a:r>
          <a:r>
            <a:rPr lang="ru-RU" sz="1800" b="0" kern="1200" dirty="0" smtClean="0">
              <a:ln w="1905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доходов пенсионеров на 9,7 %;</a:t>
          </a:r>
          <a:endParaRPr lang="ru-RU" sz="1800" b="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449042" y="-1042460"/>
        <a:ext cx="517044" cy="8301495"/>
      </dsp:txXfrm>
    </dsp:sp>
    <dsp:sp modelId="{59EB831E-0763-4613-BD30-ED1858FBDF8E}">
      <dsp:nvSpPr>
        <dsp:cNvPr id="0" name=""/>
        <dsp:cNvSpPr/>
      </dsp:nvSpPr>
      <dsp:spPr>
        <a:xfrm rot="5400000">
          <a:off x="-119317" y="3680525"/>
          <a:ext cx="795452" cy="556816"/>
        </a:xfrm>
        <a:prstGeom prst="chevron">
          <a:avLst/>
        </a:prstGeom>
        <a:solidFill>
          <a:schemeClr val="accent5">
            <a:hueOff val="5598794"/>
            <a:satOff val="7899"/>
            <a:lumOff val="-98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119317" y="3680525"/>
        <a:ext cx="795452" cy="556816"/>
      </dsp:txXfrm>
    </dsp:sp>
    <dsp:sp modelId="{41E511E8-B7B7-4CCD-BDBA-E582D6CCAE7E}">
      <dsp:nvSpPr>
        <dsp:cNvPr id="0" name=""/>
        <dsp:cNvSpPr/>
      </dsp:nvSpPr>
      <dsp:spPr>
        <a:xfrm rot="5400000">
          <a:off x="4428184" y="-260445"/>
          <a:ext cx="422947" cy="81608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kern="120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kern="120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Превышена рождаемость над смертностью в 2,6 раза;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428184" y="-260445"/>
        <a:ext cx="422947" cy="8160867"/>
      </dsp:txXfrm>
    </dsp:sp>
    <dsp:sp modelId="{4ABCC6AC-B82B-4677-8613-0D3F9C4E669F}">
      <dsp:nvSpPr>
        <dsp:cNvPr id="0" name=""/>
        <dsp:cNvSpPr/>
      </dsp:nvSpPr>
      <dsp:spPr>
        <a:xfrm rot="5400000">
          <a:off x="-119317" y="4391967"/>
          <a:ext cx="795452" cy="556816"/>
        </a:xfrm>
        <a:prstGeom prst="chevron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2">
                <a:lumMod val="50000"/>
              </a:schemeClr>
            </a:solidFill>
            <a:effectLst/>
            <a:latin typeface="+mj-lt"/>
          </a:endParaRPr>
        </a:p>
      </dsp:txBody>
      <dsp:txXfrm rot="5400000">
        <a:off x="-119317" y="4391967"/>
        <a:ext cx="795452" cy="556816"/>
      </dsp:txXfrm>
    </dsp:sp>
    <dsp:sp modelId="{2C8DC6F3-72F5-4556-AEC7-8FA2455F94EF}">
      <dsp:nvSpPr>
        <dsp:cNvPr id="0" name=""/>
        <dsp:cNvSpPr/>
      </dsp:nvSpPr>
      <dsp:spPr>
        <a:xfrm rot="5400000">
          <a:off x="4449042" y="315023"/>
          <a:ext cx="517044" cy="83014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kern="1200" dirty="0" smtClean="0">
              <a:ln w="1905"/>
              <a:effectLst/>
              <a:latin typeface="+mj-lt"/>
              <a:cs typeface="Times New Roman" pitchFamily="18" charset="0"/>
            </a:rPr>
            <a:t> </a:t>
          </a:r>
          <a:r>
            <a:rPr lang="ru-RU" sz="1800" b="0" kern="1200" dirty="0" smtClean="0">
              <a:ln w="1905"/>
              <a:effectLst/>
              <a:latin typeface="Times New Roman" pitchFamily="18" charset="0"/>
              <a:cs typeface="Times New Roman" pitchFamily="18" charset="0"/>
            </a:rPr>
            <a:t>Снижена численность безработных на 4,2%</a:t>
          </a:r>
          <a:endParaRPr lang="ru-RU" sz="1800" b="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5400000">
        <a:off x="4449042" y="315023"/>
        <a:ext cx="517044" cy="83014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33890E-1441-4683-9D01-154A9A242F0A}">
      <dsp:nvSpPr>
        <dsp:cNvPr id="0" name=""/>
        <dsp:cNvSpPr/>
      </dsp:nvSpPr>
      <dsp:spPr>
        <a:xfrm>
          <a:off x="1248432" y="0"/>
          <a:ext cx="5524527" cy="22492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  <a:p>
          <a:pPr marL="285750" lvl="1" indent="-285750" algn="ctr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В экономике занято более 42 000 человек</a:t>
          </a:r>
          <a:endParaRPr lang="ru-RU" sz="3000" kern="12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sp:txBody>
      <dsp:txXfrm>
        <a:off x="1248432" y="0"/>
        <a:ext cx="5524527" cy="2249259"/>
      </dsp:txXfrm>
    </dsp:sp>
    <dsp:sp modelId="{B1F2C1A5-D272-41E8-A80E-CF5B016BF6B0}">
      <dsp:nvSpPr>
        <dsp:cNvPr id="0" name=""/>
        <dsp:cNvSpPr/>
      </dsp:nvSpPr>
      <dsp:spPr>
        <a:xfrm flipH="1">
          <a:off x="390123" y="400866"/>
          <a:ext cx="842674" cy="14486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 </a:t>
          </a:r>
          <a:endParaRPr lang="ru-RU" sz="2800" kern="12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sp:txBody>
      <dsp:txXfrm flipH="1">
        <a:off x="390123" y="400866"/>
        <a:ext cx="842674" cy="1448680"/>
      </dsp:txXfrm>
    </dsp:sp>
    <dsp:sp modelId="{ED39FCCC-819C-4E56-8CB2-5DFEADCB15B9}">
      <dsp:nvSpPr>
        <dsp:cNvPr id="0" name=""/>
        <dsp:cNvSpPr/>
      </dsp:nvSpPr>
      <dsp:spPr>
        <a:xfrm>
          <a:off x="1248469" y="2405214"/>
          <a:ext cx="5524527" cy="22492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6879340"/>
            <a:satOff val="2278"/>
            <a:lumOff val="-1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285750" lvl="1" indent="-285750" algn="ctr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b="0" kern="12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rPr>
            <a:t>В бюджетной сфере района работают около </a:t>
          </a:r>
          <a:r>
            <a:rPr lang="ru-RU" sz="3000" b="0" kern="120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rPr>
            <a:t>3,6 тыс.человек </a:t>
          </a:r>
          <a:endParaRPr lang="ru-RU" sz="3000" b="1" kern="12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sp:txBody>
      <dsp:txXfrm>
        <a:off x="1248469" y="2405214"/>
        <a:ext cx="5524527" cy="2249259"/>
      </dsp:txXfrm>
    </dsp:sp>
    <dsp:sp modelId="{FD261996-CFDB-4EB4-8A28-3547AB4F8E1D}">
      <dsp:nvSpPr>
        <dsp:cNvPr id="0" name=""/>
        <dsp:cNvSpPr/>
      </dsp:nvSpPr>
      <dsp:spPr>
        <a:xfrm>
          <a:off x="405850" y="2806077"/>
          <a:ext cx="842600" cy="1386173"/>
        </a:xfrm>
        <a:prstGeom prst="roundRect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  </a:t>
          </a:r>
          <a:endParaRPr lang="ru-RU" sz="2800" kern="1200" dirty="0">
            <a:solidFill>
              <a:schemeClr val="tx1"/>
            </a:solidFill>
            <a:latin typeface="Cambria Math" pitchFamily="18" charset="0"/>
            <a:ea typeface="Cambria Math" pitchFamily="18" charset="0"/>
          </a:endParaRPr>
        </a:p>
      </dsp:txBody>
      <dsp:txXfrm>
        <a:off x="405850" y="2806077"/>
        <a:ext cx="842600" cy="138617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824DBF-33FE-4CD9-AFBA-DDB1426D9815}">
      <dsp:nvSpPr>
        <dsp:cNvPr id="0" name=""/>
        <dsp:cNvSpPr/>
      </dsp:nvSpPr>
      <dsp:spPr>
        <a:xfrm rot="5400000">
          <a:off x="-137537" y="137537"/>
          <a:ext cx="916914" cy="6418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</a:rPr>
            <a:t> </a:t>
          </a:r>
          <a:endParaRPr lang="ru-RU" sz="4000" kern="1200" dirty="0">
            <a:solidFill>
              <a:schemeClr val="tx1"/>
            </a:solidFill>
          </a:endParaRPr>
        </a:p>
      </dsp:txBody>
      <dsp:txXfrm rot="5400000">
        <a:off x="-137537" y="137537"/>
        <a:ext cx="916914" cy="641840"/>
      </dsp:txXfrm>
    </dsp:sp>
    <dsp:sp modelId="{3534F7F7-1F13-41C6-B43B-ABFF221DBA7A}">
      <dsp:nvSpPr>
        <dsp:cNvPr id="0" name=""/>
        <dsp:cNvSpPr/>
      </dsp:nvSpPr>
      <dsp:spPr>
        <a:xfrm rot="5400000">
          <a:off x="4380484" y="-3737745"/>
          <a:ext cx="596307" cy="80735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Экономия бюджетных средств по итогам размещения муниципального заказа составила </a:t>
          </a:r>
          <a:r>
            <a:rPr lang="ru-RU" sz="1600" b="1" kern="1200" dirty="0" smtClean="0">
              <a:solidFill>
                <a:schemeClr val="tx1"/>
              </a:solidFill>
            </a:rPr>
            <a:t>234 млн. рублей</a:t>
          </a:r>
          <a:r>
            <a:rPr lang="ru-RU" sz="1600" kern="1200" dirty="0" smtClean="0">
              <a:solidFill>
                <a:schemeClr val="tx1"/>
              </a:solidFill>
            </a:rPr>
            <a:t>, что составляет 11 % от общей суммы закупок</a:t>
          </a:r>
          <a:endParaRPr lang="ru-RU" sz="1600" kern="1200" dirty="0">
            <a:solidFill>
              <a:schemeClr val="tx1"/>
            </a:solidFill>
          </a:endParaRPr>
        </a:p>
      </dsp:txBody>
      <dsp:txXfrm rot="5400000">
        <a:off x="4380484" y="-3737745"/>
        <a:ext cx="596307" cy="8073595"/>
      </dsp:txXfrm>
    </dsp:sp>
    <dsp:sp modelId="{63954709-ECE9-49E6-8E8B-0461EE0E5977}">
      <dsp:nvSpPr>
        <dsp:cNvPr id="0" name=""/>
        <dsp:cNvSpPr/>
      </dsp:nvSpPr>
      <dsp:spPr>
        <a:xfrm rot="5400000">
          <a:off x="-137537" y="862798"/>
          <a:ext cx="916914" cy="6418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</a:rPr>
            <a:t> </a:t>
          </a:r>
          <a:endParaRPr lang="ru-RU" sz="1900" kern="1200" dirty="0">
            <a:solidFill>
              <a:schemeClr val="tx1"/>
            </a:solidFill>
          </a:endParaRPr>
        </a:p>
      </dsp:txBody>
      <dsp:txXfrm rot="5400000">
        <a:off x="-137537" y="862798"/>
        <a:ext cx="916914" cy="641840"/>
      </dsp:txXfrm>
    </dsp:sp>
    <dsp:sp modelId="{1BD06BFD-CDAC-4F60-9869-203561FFA310}">
      <dsp:nvSpPr>
        <dsp:cNvPr id="0" name=""/>
        <dsp:cNvSpPr/>
      </dsp:nvSpPr>
      <dsp:spPr>
        <a:xfrm rot="5400000">
          <a:off x="4380640" y="-3013539"/>
          <a:ext cx="595994" cy="80735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В 2013 году для субъектов малого предпринимательства размещены заказы на сумму </a:t>
          </a:r>
          <a:r>
            <a:rPr lang="ru-RU" sz="1600" b="1" kern="1200" dirty="0" smtClean="0">
              <a:solidFill>
                <a:schemeClr val="tx1"/>
              </a:solidFill>
            </a:rPr>
            <a:t>341 млн. рублей</a:t>
          </a:r>
          <a:endParaRPr lang="ru-RU" sz="1600" kern="1200" dirty="0">
            <a:solidFill>
              <a:schemeClr val="tx1"/>
            </a:solidFill>
          </a:endParaRPr>
        </a:p>
      </dsp:txBody>
      <dsp:txXfrm rot="5400000">
        <a:off x="4380640" y="-3013539"/>
        <a:ext cx="595994" cy="80735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0C001A-9289-4E30-9D32-100062A29ACB}">
      <dsp:nvSpPr>
        <dsp:cNvPr id="0" name=""/>
        <dsp:cNvSpPr/>
      </dsp:nvSpPr>
      <dsp:spPr>
        <a:xfrm rot="5400000">
          <a:off x="-94647" y="120928"/>
          <a:ext cx="630982" cy="44168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effectLst/>
              <a:latin typeface="Cambria Math" pitchFamily="18" charset="0"/>
            </a:rPr>
            <a:t>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120928"/>
        <a:ext cx="630982" cy="441687"/>
      </dsp:txXfrm>
    </dsp:sp>
    <dsp:sp modelId="{212A6A81-5611-4D56-9A21-D3FBC4527683}">
      <dsp:nvSpPr>
        <dsp:cNvPr id="0" name=""/>
        <dsp:cNvSpPr/>
      </dsp:nvSpPr>
      <dsp:spPr>
        <a:xfrm rot="5400000">
          <a:off x="4373384" y="-3905415"/>
          <a:ext cx="410354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строительство храма-часовни в п.Зайцева Речка;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4373384" y="-3905415"/>
        <a:ext cx="410354" cy="8273748"/>
      </dsp:txXfrm>
    </dsp:sp>
    <dsp:sp modelId="{EAC06F83-4371-4B3E-AC1E-C14149B90D42}">
      <dsp:nvSpPr>
        <dsp:cNvPr id="0" name=""/>
        <dsp:cNvSpPr/>
      </dsp:nvSpPr>
      <dsp:spPr>
        <a:xfrm rot="5400000">
          <a:off x="-94647" y="1074733"/>
          <a:ext cx="630982" cy="441687"/>
        </a:xfrm>
        <a:prstGeom prst="chevron">
          <a:avLst/>
        </a:prstGeom>
        <a:solidFill>
          <a:schemeClr val="accent5">
            <a:hueOff val="959793"/>
            <a:satOff val="1354"/>
            <a:lumOff val="-16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1074733"/>
        <a:ext cx="630982" cy="441687"/>
      </dsp:txXfrm>
    </dsp:sp>
    <dsp:sp modelId="{665CBFB3-2992-4889-9884-3814A7E06894}">
      <dsp:nvSpPr>
        <dsp:cNvPr id="0" name=""/>
        <dsp:cNvSpPr/>
      </dsp:nvSpPr>
      <dsp:spPr>
        <a:xfrm rot="5400000">
          <a:off x="3987238" y="-2951718"/>
          <a:ext cx="1182647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Bookman Old Style" pitchFamily="18" charset="0"/>
            </a:rPr>
            <a:t>приобретение и установку уличного оборудования для детских площадок в населенных пунктах п.Зайцева Речка, с.Корлики, </a:t>
          </a:r>
          <a:r>
            <a:rPr lang="ru-RU" sz="1800" kern="1200" dirty="0" smtClean="0">
              <a:solidFill>
                <a:schemeClr val="tx1"/>
              </a:solidFill>
              <a:latin typeface="Bookman Old Style" pitchFamily="18" charset="0"/>
            </a:rPr>
            <a:t>д.Сосновый бор</a:t>
          </a:r>
          <a:r>
            <a:rPr lang="ru-RU" sz="1800" kern="1200" dirty="0" smtClean="0">
              <a:latin typeface="Bookman Old Style" pitchFamily="18" charset="0"/>
            </a:rPr>
            <a:t>, д.Чехломей, п.Ваховск, пгт.Новоаганск, пгт.Излучинск;</a:t>
          </a:r>
          <a:endParaRPr lang="ru-RU" sz="1800" kern="1200" dirty="0">
            <a:latin typeface="Bookman Old Style" pitchFamily="18" charset="0"/>
          </a:endParaRPr>
        </a:p>
      </dsp:txBody>
      <dsp:txXfrm rot="5400000">
        <a:off x="3987238" y="-2951718"/>
        <a:ext cx="1182647" cy="8273748"/>
      </dsp:txXfrm>
    </dsp:sp>
    <dsp:sp modelId="{F3EC301F-B47B-42CB-B0BB-4614C6C59FBC}">
      <dsp:nvSpPr>
        <dsp:cNvPr id="0" name=""/>
        <dsp:cNvSpPr/>
      </dsp:nvSpPr>
      <dsp:spPr>
        <a:xfrm rot="5400000">
          <a:off x="-94647" y="1836625"/>
          <a:ext cx="630982" cy="441687"/>
        </a:xfrm>
        <a:prstGeom prst="chevron">
          <a:avLst/>
        </a:prstGeom>
        <a:solidFill>
          <a:schemeClr val="accent5">
            <a:hueOff val="1919587"/>
            <a:satOff val="2708"/>
            <a:lumOff val="-33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effectLst/>
              <a:latin typeface="Cambria Math" pitchFamily="18" charset="0"/>
            </a:rPr>
            <a:t>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1836625"/>
        <a:ext cx="630982" cy="441687"/>
      </dsp:txXfrm>
    </dsp:sp>
    <dsp:sp modelId="{876A67AB-6204-446E-A2ED-0F7FEEDF11F4}">
      <dsp:nvSpPr>
        <dsp:cNvPr id="0" name=""/>
        <dsp:cNvSpPr/>
      </dsp:nvSpPr>
      <dsp:spPr>
        <a:xfrm rot="5400000">
          <a:off x="4344561" y="-2189826"/>
          <a:ext cx="468001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реализацию целевых программ социальной направленности;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4344561" y="-2189826"/>
        <a:ext cx="468001" cy="8273748"/>
      </dsp:txXfrm>
    </dsp:sp>
    <dsp:sp modelId="{36EF820A-CEE8-4E35-A69B-029404E7A917}">
      <dsp:nvSpPr>
        <dsp:cNvPr id="0" name=""/>
        <dsp:cNvSpPr/>
      </dsp:nvSpPr>
      <dsp:spPr>
        <a:xfrm rot="5400000">
          <a:off x="-94647" y="2404175"/>
          <a:ext cx="630982" cy="441687"/>
        </a:xfrm>
        <a:prstGeom prst="chevron">
          <a:avLst/>
        </a:prstGeom>
        <a:solidFill>
          <a:schemeClr val="accent5">
            <a:hueOff val="2879380"/>
            <a:satOff val="4062"/>
            <a:lumOff val="-504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2404175"/>
        <a:ext cx="630982" cy="441687"/>
      </dsp:txXfrm>
    </dsp:sp>
    <dsp:sp modelId="{5BBD1491-C06E-4547-93C5-EFB549F705AF}">
      <dsp:nvSpPr>
        <dsp:cNvPr id="0" name=""/>
        <dsp:cNvSpPr/>
      </dsp:nvSpPr>
      <dsp:spPr>
        <a:xfrm rot="5400000">
          <a:off x="4373492" y="-1622276"/>
          <a:ext cx="410138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Bookman Old Style" pitchFamily="18" charset="0"/>
            </a:rPr>
            <a:t>мероприятия в рамках празднования 85-летия  района; </a:t>
          </a:r>
          <a:endParaRPr lang="ru-RU" sz="1800" kern="1200" dirty="0">
            <a:latin typeface="Bookman Old Style" pitchFamily="18" charset="0"/>
          </a:endParaRPr>
        </a:p>
      </dsp:txBody>
      <dsp:txXfrm rot="5400000">
        <a:off x="4373492" y="-1622276"/>
        <a:ext cx="410138" cy="8273748"/>
      </dsp:txXfrm>
    </dsp:sp>
    <dsp:sp modelId="{CA9DF34A-0B5C-464C-8917-85E00D6EB668}">
      <dsp:nvSpPr>
        <dsp:cNvPr id="0" name=""/>
        <dsp:cNvSpPr/>
      </dsp:nvSpPr>
      <dsp:spPr>
        <a:xfrm rot="5400000">
          <a:off x="-94647" y="3020218"/>
          <a:ext cx="630982" cy="441687"/>
        </a:xfrm>
        <a:prstGeom prst="chevron">
          <a:avLst/>
        </a:prstGeom>
        <a:solidFill>
          <a:schemeClr val="accent5">
            <a:hueOff val="3839174"/>
            <a:satOff val="5417"/>
            <a:lumOff val="-672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3020218"/>
        <a:ext cx="630982" cy="441687"/>
      </dsp:txXfrm>
    </dsp:sp>
    <dsp:sp modelId="{D45B55D4-808B-414C-BA61-681859336787}">
      <dsp:nvSpPr>
        <dsp:cNvPr id="0" name=""/>
        <dsp:cNvSpPr/>
      </dsp:nvSpPr>
      <dsp:spPr>
        <a:xfrm rot="5400000">
          <a:off x="4324999" y="-1006233"/>
          <a:ext cx="507124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реализацию мероприятий в сфере занятости населения;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4324999" y="-1006233"/>
        <a:ext cx="507124" cy="8273748"/>
      </dsp:txXfrm>
    </dsp:sp>
    <dsp:sp modelId="{A355B40F-716A-4C84-AD49-9A8A8A20199F}">
      <dsp:nvSpPr>
        <dsp:cNvPr id="0" name=""/>
        <dsp:cNvSpPr/>
      </dsp:nvSpPr>
      <dsp:spPr>
        <a:xfrm rot="5400000">
          <a:off x="-94647" y="3587769"/>
          <a:ext cx="630982" cy="441687"/>
        </a:xfrm>
        <a:prstGeom prst="chevron">
          <a:avLst/>
        </a:prstGeom>
        <a:solidFill>
          <a:schemeClr val="accent5">
            <a:hueOff val="4798967"/>
            <a:satOff val="6771"/>
            <a:lumOff val="-84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effectLst/>
              <a:latin typeface="Cambria Math" pitchFamily="18" charset="0"/>
            </a:rPr>
            <a:t>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3587769"/>
        <a:ext cx="630982" cy="441687"/>
      </dsp:txXfrm>
    </dsp:sp>
    <dsp:sp modelId="{7B502844-79CF-4696-9C98-CD8DA0CD053C}">
      <dsp:nvSpPr>
        <dsp:cNvPr id="0" name=""/>
        <dsp:cNvSpPr/>
      </dsp:nvSpPr>
      <dsp:spPr>
        <a:xfrm rot="5400000">
          <a:off x="4391214" y="-438682"/>
          <a:ext cx="374694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организацию культурно-массовой и спортивной работы; 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4391214" y="-438682"/>
        <a:ext cx="374694" cy="8273748"/>
      </dsp:txXfrm>
    </dsp:sp>
    <dsp:sp modelId="{A0B3DA47-C898-4760-A46B-AFA281CBE575}">
      <dsp:nvSpPr>
        <dsp:cNvPr id="0" name=""/>
        <dsp:cNvSpPr/>
      </dsp:nvSpPr>
      <dsp:spPr>
        <a:xfrm rot="5400000">
          <a:off x="-94647" y="4198425"/>
          <a:ext cx="630982" cy="441687"/>
        </a:xfrm>
        <a:prstGeom prst="chevron">
          <a:avLst/>
        </a:prstGeom>
        <a:solidFill>
          <a:schemeClr val="accent5">
            <a:hueOff val="5758760"/>
            <a:satOff val="8125"/>
            <a:lumOff val="-1008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4198425"/>
        <a:ext cx="630982" cy="441687"/>
      </dsp:txXfrm>
    </dsp:sp>
    <dsp:sp modelId="{8FABD591-1B99-4618-B9E5-6A55E1896E02}">
      <dsp:nvSpPr>
        <dsp:cNvPr id="0" name=""/>
        <dsp:cNvSpPr/>
      </dsp:nvSpPr>
      <dsp:spPr>
        <a:xfrm rot="5400000">
          <a:off x="4330386" y="171973"/>
          <a:ext cx="496349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улучшение материально – технической базы учреждений образования, культуры и спорта; 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4330386" y="171973"/>
        <a:ext cx="496349" cy="8273748"/>
      </dsp:txXfrm>
    </dsp:sp>
    <dsp:sp modelId="{778B80A1-69C3-419A-ADAD-BB1881C30F0C}">
      <dsp:nvSpPr>
        <dsp:cNvPr id="0" name=""/>
        <dsp:cNvSpPr/>
      </dsp:nvSpPr>
      <dsp:spPr>
        <a:xfrm rot="5400000">
          <a:off x="-94647" y="4765975"/>
          <a:ext cx="630982" cy="441687"/>
        </a:xfrm>
        <a:prstGeom prst="chevron">
          <a:avLst/>
        </a:prstGeom>
        <a:solidFill>
          <a:schemeClr val="accent5">
            <a:hueOff val="6718553"/>
            <a:satOff val="9479"/>
            <a:lumOff val="-1176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-94647" y="4765975"/>
        <a:ext cx="630982" cy="441687"/>
      </dsp:txXfrm>
    </dsp:sp>
    <dsp:sp modelId="{5AB1A337-2A64-4636-B6ED-1FE5DB774538}">
      <dsp:nvSpPr>
        <dsp:cNvPr id="0" name=""/>
        <dsp:cNvSpPr/>
      </dsp:nvSpPr>
      <dsp:spPr>
        <a:xfrm rot="5400000">
          <a:off x="4373492" y="739523"/>
          <a:ext cx="410138" cy="82737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rPr>
            <a:t>капитальный ремонт жилья и объектов социальной сферы.</a:t>
          </a:r>
          <a:endParaRPr lang="ru-RU" sz="1800" b="0" kern="1200" dirty="0">
            <a:solidFill>
              <a:schemeClr val="tx1"/>
            </a:solidFill>
            <a:effectLst/>
            <a:latin typeface="Cambria Math" pitchFamily="18" charset="0"/>
          </a:endParaRPr>
        </a:p>
      </dsp:txBody>
      <dsp:txXfrm rot="5400000">
        <a:off x="4373492" y="739523"/>
        <a:ext cx="410138" cy="827374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A837A7-6782-4681-B2B4-993B1E62E1DE}">
      <dsp:nvSpPr>
        <dsp:cNvPr id="0" name=""/>
        <dsp:cNvSpPr/>
      </dsp:nvSpPr>
      <dsp:spPr>
        <a:xfrm rot="5400000">
          <a:off x="-231819" y="232722"/>
          <a:ext cx="1545464" cy="10818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endParaRPr lang="ru-RU" sz="3200" kern="1200" dirty="0"/>
        </a:p>
      </dsp:txBody>
      <dsp:txXfrm rot="5400000">
        <a:off x="-231819" y="232722"/>
        <a:ext cx="1545464" cy="1081825"/>
      </dsp:txXfrm>
    </dsp:sp>
    <dsp:sp modelId="{DD9929BF-C5F0-4C2A-AE67-442A95EC8C4C}">
      <dsp:nvSpPr>
        <dsp:cNvPr id="0" name=""/>
        <dsp:cNvSpPr/>
      </dsp:nvSpPr>
      <dsp:spPr>
        <a:xfrm rot="5400000">
          <a:off x="3510841" y="-2428113"/>
          <a:ext cx="1004552" cy="58625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200" b="0" i="0" u="none" strike="noStrike" kern="1200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На территории района сформированы 37 земельных участков для размещения объектов</a:t>
          </a:r>
          <a:r>
            <a:rPr kumimoji="0" lang="ru-RU" sz="2200" b="0" i="0" u="none" strike="noStrike" kern="1200" cap="none" normalizeH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жилищного строительства</a:t>
          </a:r>
          <a:endParaRPr lang="ru-RU" sz="2200" kern="1200" dirty="0"/>
        </a:p>
      </dsp:txBody>
      <dsp:txXfrm rot="5400000">
        <a:off x="3510841" y="-2428113"/>
        <a:ext cx="1004552" cy="5862584"/>
      </dsp:txXfrm>
    </dsp:sp>
    <dsp:sp modelId="{C72B54EF-EFD9-41B6-B7D8-36FD2C6785A7}">
      <dsp:nvSpPr>
        <dsp:cNvPr id="0" name=""/>
        <dsp:cNvSpPr/>
      </dsp:nvSpPr>
      <dsp:spPr>
        <a:xfrm rot="5400000">
          <a:off x="-231819" y="1583323"/>
          <a:ext cx="1545464" cy="10818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endParaRPr lang="ru-RU" sz="3200" kern="1200" dirty="0"/>
        </a:p>
      </dsp:txBody>
      <dsp:txXfrm rot="5400000">
        <a:off x="-231819" y="1583323"/>
        <a:ext cx="1545464" cy="1081825"/>
      </dsp:txXfrm>
    </dsp:sp>
    <dsp:sp modelId="{25710DEB-2677-4F6E-B38D-7E1B0D139AF7}">
      <dsp:nvSpPr>
        <dsp:cNvPr id="0" name=""/>
        <dsp:cNvSpPr/>
      </dsp:nvSpPr>
      <dsp:spPr>
        <a:xfrm rot="5400000">
          <a:off x="3510841" y="-1077512"/>
          <a:ext cx="1004552" cy="58625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Организованы 19 аукционов по продаже прав на заключение договоров аренды земельных участков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510841" y="-1077512"/>
        <a:ext cx="1004552" cy="5862584"/>
      </dsp:txXfrm>
    </dsp:sp>
    <dsp:sp modelId="{D93362C6-1651-447E-AA66-696D909EEC4F}">
      <dsp:nvSpPr>
        <dsp:cNvPr id="0" name=""/>
        <dsp:cNvSpPr/>
      </dsp:nvSpPr>
      <dsp:spPr>
        <a:xfrm rot="5400000">
          <a:off x="-231819" y="2933923"/>
          <a:ext cx="1545464" cy="10818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 rot="5400000">
        <a:off x="-231819" y="2933923"/>
        <a:ext cx="1545464" cy="1081825"/>
      </dsp:txXfrm>
    </dsp:sp>
    <dsp:sp modelId="{FBE65444-4118-4F19-8670-5303787629C8}">
      <dsp:nvSpPr>
        <dsp:cNvPr id="0" name=""/>
        <dsp:cNvSpPr/>
      </dsp:nvSpPr>
      <dsp:spPr>
        <a:xfrm rot="5400000">
          <a:off x="3510841" y="273087"/>
          <a:ext cx="1004552" cy="58625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6 земельных участков предоставлены для строительства жилых домов многодетным семьям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510841" y="273087"/>
        <a:ext cx="1004552" cy="5862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0.1869</cdr:x>
      <cdr:y>0.09091</cdr:y>
    </cdr:from>
    <cdr:to>
      <cdr:x>0.46335</cdr:x>
      <cdr:y>0.38233</cdr:y>
    </cdr:to>
    <cdr:sp macro="" textlink="">
      <cdr:nvSpPr>
        <cdr:cNvPr id="2" name="TextBox 9"/>
        <cdr:cNvSpPr txBox="1"/>
      </cdr:nvSpPr>
      <cdr:spPr>
        <a:xfrm xmlns:a="http://schemas.openxmlformats.org/drawingml/2006/main">
          <a:off x="827584" y="288032"/>
          <a:ext cx="1224136" cy="923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9pPr>
        </a:lstStyle>
        <a:p xmlns:a="http://schemas.openxmlformats.org/drawingml/2006/main">
          <a:pPr algn="ctr"/>
          <a:r>
            <a:rPr lang="ru-RU" sz="1800" b="1" dirty="0" smtClean="0"/>
            <a:t>2 456</a:t>
          </a:r>
        </a:p>
        <a:p xmlns:a="http://schemas.openxmlformats.org/drawingml/2006/main">
          <a:pPr algn="ctr"/>
          <a:r>
            <a:rPr lang="ru-RU" sz="1800" b="1" dirty="0" smtClean="0"/>
            <a:t>человек</a:t>
          </a:r>
        </a:p>
        <a:p xmlns:a="http://schemas.openxmlformats.org/drawingml/2006/main">
          <a:pPr algn="ctr"/>
          <a:r>
            <a:rPr lang="ru-RU" sz="1800" b="1" dirty="0" smtClean="0"/>
            <a:t>КМНС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0.50054</cdr:x>
      <cdr:y>0.50017</cdr:y>
    </cdr:from>
    <cdr:to>
      <cdr:x>0.75427</cdr:x>
      <cdr:y>0.70417</cdr:y>
    </cdr:to>
    <cdr:sp macro="" textlink="">
      <cdr:nvSpPr>
        <cdr:cNvPr id="2" name="TextBox 9"/>
        <cdr:cNvSpPr txBox="1"/>
      </cdr:nvSpPr>
      <cdr:spPr>
        <a:xfrm xmlns:a="http://schemas.openxmlformats.org/drawingml/2006/main">
          <a:off x="2648906" y="1715652"/>
          <a:ext cx="1342760" cy="6997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9pPr>
        </a:lstStyle>
        <a:p xmlns:a="http://schemas.openxmlformats.org/drawingml/2006/main">
          <a:pPr algn="ctr"/>
          <a:r>
            <a:rPr lang="ru-RU" sz="1800" b="1" dirty="0" smtClean="0"/>
            <a:t>491</a:t>
          </a:r>
        </a:p>
        <a:p xmlns:a="http://schemas.openxmlformats.org/drawingml/2006/main">
          <a:pPr algn="ctr"/>
          <a:r>
            <a:rPr lang="ru-RU" sz="1800" b="1" dirty="0" smtClean="0"/>
            <a:t>ребенок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0.27106</cdr:x>
      <cdr:y>0.02116</cdr:y>
    </cdr:from>
    <cdr:to>
      <cdr:x>0.57472</cdr:x>
      <cdr:y>0.29034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1434460" y="72578"/>
          <a:ext cx="1606991" cy="923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9pPr>
        </a:lstStyle>
        <a:p xmlns:a="http://schemas.openxmlformats.org/drawingml/2006/main">
          <a:pPr algn="ctr"/>
          <a:r>
            <a:rPr lang="ru-RU" sz="1800" b="1" dirty="0" smtClean="0"/>
            <a:t>68</a:t>
          </a:r>
        </a:p>
        <a:p xmlns:a="http://schemas.openxmlformats.org/drawingml/2006/main">
          <a:pPr algn="ctr"/>
          <a:r>
            <a:rPr lang="ru-RU" sz="1800" b="1" dirty="0" smtClean="0"/>
            <a:t>детей</a:t>
          </a:r>
        </a:p>
        <a:p xmlns:a="http://schemas.openxmlformats.org/drawingml/2006/main">
          <a:pPr algn="ctr"/>
          <a:r>
            <a:rPr lang="ru-RU" sz="1800" b="1" dirty="0" smtClean="0"/>
            <a:t>КМНС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0.10317</cdr:x>
      <cdr:y>0.79061</cdr:y>
    </cdr:from>
    <cdr:to>
      <cdr:x>0.28565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4071966"/>
          <a:ext cx="1642531" cy="1062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dirty="0" err="1"/>
            <a:t>с</a:t>
          </a:r>
          <a:r>
            <a:rPr lang="ru-RU" sz="1400" dirty="0" err="1" smtClean="0"/>
            <a:t>редне-месячные</a:t>
          </a:r>
          <a:r>
            <a:rPr lang="ru-RU" sz="1400" dirty="0" smtClean="0"/>
            <a:t> денежные доходы на душу населения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0.26984</cdr:x>
      <cdr:y>0.77465</cdr:y>
    </cdr:from>
    <cdr:to>
      <cdr:x>0.45232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28892" y="3929090"/>
          <a:ext cx="1642531" cy="1143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ru-RU" sz="1400" dirty="0" err="1" smtClean="0"/>
            <a:t>средне-месячная</a:t>
          </a:r>
          <a:r>
            <a:rPr lang="ru-RU" sz="1400" dirty="0" smtClean="0"/>
            <a:t> заработная плата по полному кругу предприятий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0.45238</cdr:x>
      <cdr:y>0.78873</cdr:y>
    </cdr:from>
    <cdr:to>
      <cdr:x>0.63485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71966" y="4000528"/>
          <a:ext cx="1642441" cy="1071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ru-RU" sz="1400" dirty="0" smtClean="0"/>
            <a:t>средняя заработная плата работников социальной сферы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0.63492</cdr:x>
      <cdr:y>0.78873</cdr:y>
    </cdr:from>
    <cdr:to>
      <cdr:x>0.80002</cdr:x>
      <cdr:y>0.98404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715040" y="4000528"/>
          <a:ext cx="1486091" cy="990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ru-RU" sz="1400" dirty="0" smtClean="0"/>
            <a:t>средний размер дохода пенсионера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0.8254</cdr:x>
      <cdr:y>0.78873</cdr:y>
    </cdr:from>
    <cdr:to>
      <cdr:x>0.98181</cdr:x>
      <cdr:y>0.98592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429552" y="4000528"/>
          <a:ext cx="1407871" cy="1000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ru-RU" sz="1400" dirty="0" smtClean="0"/>
            <a:t>средний размер пенсии</a:t>
          </a:r>
          <a:endParaRPr lang="ru-RU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8" name="Прямая соединительная линия 7"/>
        <cdr:cNvSpPr/>
      </cdr:nvSpPr>
      <cdr:spPr>
        <a:xfrm xmlns:a="http://schemas.openxmlformats.org/drawingml/2006/main">
          <a:off x="-539552" y="-1628800"/>
          <a:ext cx="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0.29333</cdr:y>
    </cdr:from>
    <cdr:to>
      <cdr:x>0.04597</cdr:x>
      <cdr:y>0.6282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354772" y="2283466"/>
          <a:ext cx="1794141" cy="370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bg2">
                <a:lumMod val="95000"/>
                <a:lumOff val="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0.4752</cdr:x>
      <cdr:y>0.17149</cdr:y>
    </cdr:from>
    <cdr:to>
      <cdr:x>0.61391</cdr:x>
      <cdr:y>0.23594</cdr:y>
    </cdr:to>
    <cdr:sp macro="" textlink="">
      <cdr:nvSpPr>
        <cdr:cNvPr id="4" name="Прямая со стрелкой 3"/>
        <cdr:cNvSpPr/>
      </cdr:nvSpPr>
      <cdr:spPr bwMode="auto">
        <a:xfrm xmlns:a="http://schemas.openxmlformats.org/drawingml/2006/main" flipV="1">
          <a:off x="3816424" y="946364"/>
          <a:ext cx="1114017" cy="355661"/>
        </a:xfrm>
        <a:prstGeom xmlns:a="http://schemas.openxmlformats.org/drawingml/2006/main" prst="straightConnector1">
          <a:avLst/>
        </a:prstGeom>
        <a:blipFill xmlns:a="http://schemas.openxmlformats.org/drawingml/2006/main" dpi="0" rotWithShape="1">
          <a:blip xmlns:r="http://schemas.openxmlformats.org/officeDocument/2006/relationships" r:embed="rId1"/>
          <a:srcRect/>
          <a:stretch>
            <a:fillRect/>
          </a:stretch>
        </a:blipFill>
        <a:ln xmlns:a="http://schemas.openxmlformats.org/drawingml/2006/main" w="38100" cap="flat" cmpd="sng" algn="ctr">
          <a:solidFill>
            <a:srgbClr val="0070C0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0.40848</cdr:x>
      <cdr:y>0.0719</cdr:y>
    </cdr:from>
    <cdr:to>
      <cdr:x>0.68724</cdr:x>
      <cdr:y>0.26446</cdr:y>
    </cdr:to>
    <cdr:sp macro="" textlink="">
      <cdr:nvSpPr>
        <cdr:cNvPr id="5" name="TextBox 4"/>
        <cdr:cNvSpPr txBox="1"/>
      </cdr:nvSpPr>
      <cdr:spPr>
        <a:xfrm xmlns:a="http://schemas.openxmlformats.org/drawingml/2006/main" rot="20566474">
          <a:off x="3280611" y="396766"/>
          <a:ext cx="2238796" cy="1062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/>
            <a:t>Увеличение составило 11 %</a:t>
          </a:r>
          <a:endParaRPr lang="ru-RU" sz="16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0.6867</cdr:x>
      <cdr:y>0.34009</cdr:y>
    </cdr:from>
    <cdr:to>
      <cdr:x>0.86343</cdr:x>
      <cdr:y>0.53073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06430" y="1656754"/>
          <a:ext cx="157163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41</a:t>
          </a:r>
          <a:r>
            <a:rPr lang="en-US" sz="1800" dirty="0" smtClean="0"/>
            <a:t> </a:t>
          </a:r>
          <a:endParaRPr lang="ru-RU" sz="1800" dirty="0" smtClean="0"/>
        </a:p>
        <a:p xmlns:a="http://schemas.openxmlformats.org/drawingml/2006/main">
          <a:pPr algn="ctr"/>
          <a:r>
            <a:rPr lang="ru-RU" sz="1800" dirty="0" smtClean="0"/>
            <a:t>целевая программа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0.51563</cdr:x>
      <cdr:y>0.62932</cdr:y>
    </cdr:from>
    <cdr:to>
      <cdr:x>0.59375</cdr:x>
      <cdr:y>0.71829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14876" y="3032132"/>
          <a:ext cx="71438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0.43766</cdr:x>
      <cdr:y>0.47207</cdr:y>
    </cdr:from>
    <cdr:to>
      <cdr:x>0.62243</cdr:x>
      <cdr:y>0.66271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91852" y="2299696"/>
          <a:ext cx="1643074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41 </a:t>
          </a:r>
        </a:p>
        <a:p xmlns:a="http://schemas.openxmlformats.org/drawingml/2006/main">
          <a:pPr algn="ctr"/>
          <a:r>
            <a:rPr lang="ru-RU" sz="1800" dirty="0" smtClean="0"/>
            <a:t>целевая программа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0.26562</cdr:x>
      <cdr:y>0.6738</cdr:y>
    </cdr:from>
    <cdr:to>
      <cdr:x>0.35156</cdr:x>
      <cdr:y>0.74794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428860" y="3246446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0.18058</cdr:x>
      <cdr:y>0.57473</cdr:y>
    </cdr:from>
    <cdr:to>
      <cdr:x>0.37594</cdr:x>
      <cdr:y>0.7818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605836" y="2799762"/>
          <a:ext cx="1737194" cy="1008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33 </a:t>
          </a:r>
        </a:p>
        <a:p xmlns:a="http://schemas.openxmlformats.org/drawingml/2006/main">
          <a:pPr algn="ctr"/>
          <a:r>
            <a:rPr lang="ru-RU" sz="1800" dirty="0" smtClean="0"/>
            <a:t>целевые программы</a:t>
          </a:r>
          <a:endParaRPr lang="ru-RU" sz="18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0.464</cdr:x>
      <cdr:y>0.41213</cdr:y>
    </cdr:from>
    <cdr:to>
      <cdr:x>0.61106</cdr:x>
      <cdr:y>0.4937</cdr:y>
    </cdr:to>
    <cdr:sp macro="" textlink="">
      <cdr:nvSpPr>
        <cdr:cNvPr id="2" name="Прямая со стрелкой 1"/>
        <cdr:cNvSpPr/>
      </cdr:nvSpPr>
      <cdr:spPr bwMode="auto">
        <a:xfrm xmlns:a="http://schemas.openxmlformats.org/drawingml/2006/main" flipV="1">
          <a:off x="4143404" y="2103438"/>
          <a:ext cx="1313205" cy="416319"/>
        </a:xfrm>
        <a:prstGeom xmlns:a="http://schemas.openxmlformats.org/drawingml/2006/main" prst="straightConnector1">
          <a:avLst/>
        </a:prstGeom>
        <a:blipFill xmlns:a="http://schemas.openxmlformats.org/drawingml/2006/main" dpi="0" rotWithShape="1">
          <a:blip xmlns:r="http://schemas.openxmlformats.org/officeDocument/2006/relationships" r:embed="rId1"/>
          <a:srcRect/>
          <a:stretch>
            <a:fillRect/>
          </a:stretch>
        </a:blipFill>
        <a:ln xmlns:a="http://schemas.openxmlformats.org/drawingml/2006/main" w="38100" cap="flat" cmpd="sng" algn="ctr">
          <a:solidFill>
            <a:srgbClr val="0070C0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0.68662</cdr:x>
      <cdr:y>0.01906</cdr:y>
    </cdr:from>
    <cdr:to>
      <cdr:x>1</cdr:x>
      <cdr:y>0.38127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44616" y="72008"/>
          <a:ext cx="2530624" cy="136815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2">
              <a:lumMod val="50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/>
            <a:t>Налоги поступившие от субъектов малого и среднего предпринимательства </a:t>
          </a:r>
          <a:r>
            <a:rPr lang="ru-RU" sz="1600" b="1" dirty="0" smtClean="0"/>
            <a:t>101 млн.рублей</a:t>
          </a:r>
          <a:endParaRPr lang="ru-RU" sz="1600" b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0.14286</cdr:x>
      <cdr:y>0</cdr:y>
    </cdr:from>
    <cdr:to>
      <cdr:x>0.98319</cdr:x>
      <cdr:y>0.2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4446" y="0"/>
          <a:ext cx="7143800" cy="1071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endParaRPr lang="ru-RU" sz="20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0.2356</cdr:x>
      <cdr:y>0.54607</cdr:y>
    </cdr:from>
    <cdr:to>
      <cdr:x>0.50262</cdr:x>
      <cdr:y>0.74832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1928826"/>
          <a:ext cx="1214446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/>
            <a:t>21 выпускник</a:t>
          </a:r>
          <a:endParaRPr lang="ru-RU" sz="16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0.43136</cdr:x>
      <cdr:y>0.339</cdr:y>
    </cdr:from>
    <cdr:to>
      <cdr:x>0.73006</cdr:x>
      <cdr:y>0.45919</cdr:y>
    </cdr:to>
    <cdr:sp macro="" textlink="">
      <cdr:nvSpPr>
        <cdr:cNvPr id="2" name="TextBox 1"/>
        <cdr:cNvSpPr txBox="1"/>
      </cdr:nvSpPr>
      <cdr:spPr>
        <a:xfrm xmlns:a="http://schemas.openxmlformats.org/drawingml/2006/main" rot="19689979">
          <a:off x="2097168" y="1635522"/>
          <a:ext cx="1452212" cy="5798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/>
            <a:t>увеличение на </a:t>
          </a:r>
        </a:p>
        <a:p xmlns:a="http://schemas.openxmlformats.org/drawingml/2006/main">
          <a:pPr algn="ctr"/>
          <a:r>
            <a:rPr lang="ru-RU" sz="1400" dirty="0" smtClean="0"/>
            <a:t>17 %</a:t>
          </a:r>
          <a:endParaRPr lang="ru-RU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2" y="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E8DF9F-ABD6-4250-9EB0-A8052DDB982C}" type="datetimeFigureOut">
              <a:rPr lang="ru-RU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8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2" y="943009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E0F6D6E-E723-4360-B3D5-A9CE497765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67752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F6D6E-E723-4360-B3D5-A9CE497765AB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89091" name="Номер слайда 3"/>
          <p:cNvSpPr txBox="1">
            <a:spLocks noGrp="1"/>
          </p:cNvSpPr>
          <p:nvPr/>
        </p:nvSpPr>
        <p:spPr bwMode="auto">
          <a:xfrm>
            <a:off x="3850442" y="943009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17" tIns="46058" rIns="92117" bIns="46058" anchor="b"/>
          <a:lstStyle/>
          <a:p>
            <a:pPr algn="r"/>
            <a:fld id="{B8AAF79A-B4A0-4B72-9470-D051AB8B6564}" type="slidenum">
              <a:rPr lang="ru-RU" sz="1200">
                <a:latin typeface="Calibri" pitchFamily="34" charset="0"/>
              </a:rPr>
              <a:pPr algn="r"/>
              <a:t>38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F6D6E-E723-4360-B3D5-A9CE497765AB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1752CC-62AC-4E10-9003-204E26493E6B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9D8874-2B86-483A-A3F4-ECEB4408A17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0EBF9D-6CAF-4EDB-B21B-A6723786F7AF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D161E-215C-4B1A-A239-87635D8E748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050E03-9FA0-42D4-9356-076FDD0BB681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F834C7-FEAB-4730-A4C9-F67BA818F44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9A3702-0B26-4C76-A348-ADE1C20863B4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91683-9D77-479B-8B8F-9835DEE0553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958249-E264-41F3-ADDD-59BB8D598D12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09E6C-E2BB-4851-9EB9-5F75BA044CB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D2BB8A-3974-4D54-9FB3-DAC921500EEB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D941C-F1B9-4F3C-852E-73159A16457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7A4F7-97D2-4895-8F0A-770D262B3177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71C27-AA00-421F-BF94-43446731645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FB2300-3FB6-41F4-A1FF-3328F6404702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873AC0-53F7-4D74-9AD9-096609E105A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11F36A-EEF7-4E4E-98FF-3D35425F0FC5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0E83F6-B597-44B0-857A-A0D0C4723CA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3047D3-91DD-45D6-B112-582C10CB1503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4A64E-2064-47DA-8851-AFED808CA0B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FBC2E9-6944-4987-9555-4772B8C5F8E2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E69F06-C51F-479C-89EA-9177BDEE1D3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84C53-5DA9-4378-A189-EED5FED5D191}" type="datetimeFigureOut">
              <a:rPr lang="ru-RU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71943-7A11-480A-8518-59035B7C93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09C2F-0726-40CD-81B1-21F83C70DAFD}" type="datetimeFigureOut">
              <a:rPr lang="ru-RU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25CE3-A403-4160-8E5E-67F92ACD61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C74342F-63DE-4BCC-99A9-C2126DF177C7}" type="datetimeFigureOut">
              <a:rPr lang="ru-RU" smtClean="0"/>
              <a:pPr>
                <a:defRPr/>
              </a:pPr>
              <a:t>19.03.2014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C2BA5B1-CC56-4A79-B32D-CDE18384CA6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ransition>
    <p:fade thruBlk="1"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gi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gif"/><Relationship Id="rId4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6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img_url=http://www.agidel.ru/img/2008/july/24malyar.jpg&amp;iorient=&amp;icolor=&amp;site=&amp;text=%D0%BC%D0%B0%D0%BB%D1%8F%D1%80%D1%8B%20%D1%88%D1%82%D1%83%D0%BA%D0%B0%D1%82%D1%83%D1%80%D1%8B&amp;wp=&amp;pos=1&amp;isize=&amp;type=&amp;recent=&amp;rpt=simage&amp;itype=&amp;nojs=1" TargetMode="External"/><Relationship Id="rId7" Type="http://schemas.openxmlformats.org/officeDocument/2006/relationships/chart" Target="../charts/chart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1.jpeg"/><Relationship Id="rId5" Type="http://schemas.openxmlformats.org/officeDocument/2006/relationships/image" Target="../media/image3.gif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3.gif"/><Relationship Id="rId4" Type="http://schemas.openxmlformats.org/officeDocument/2006/relationships/chart" Target="../charts/chart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8.jpeg"/><Relationship Id="rId4" Type="http://schemas.openxmlformats.org/officeDocument/2006/relationships/image" Target="../media/image3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9.jpeg"/><Relationship Id="rId4" Type="http://schemas.openxmlformats.org/officeDocument/2006/relationships/image" Target="../media/image3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chart" Target="../charts/char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chart" Target="../charts/chart26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3.png"/><Relationship Id="rId5" Type="http://schemas.openxmlformats.org/officeDocument/2006/relationships/image" Target="../media/image3.gif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3.gi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3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3"/>
          <p:cNvSpPr>
            <a:spLocks noChangeArrowheads="1"/>
          </p:cNvSpPr>
          <p:nvPr/>
        </p:nvSpPr>
        <p:spPr bwMode="gray">
          <a:xfrm>
            <a:off x="928688" y="41433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5" name="Rectangle 59"/>
          <p:cNvSpPr>
            <a:spLocks noChangeArrowheads="1"/>
          </p:cNvSpPr>
          <p:nvPr/>
        </p:nvSpPr>
        <p:spPr bwMode="gray">
          <a:xfrm>
            <a:off x="1785938" y="5357813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gray">
          <a:xfrm>
            <a:off x="71438" y="3705225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7" name="Rectangle 56"/>
          <p:cNvSpPr>
            <a:spLocks noChangeArrowheads="1"/>
          </p:cNvSpPr>
          <p:nvPr/>
        </p:nvSpPr>
        <p:spPr bwMode="gray">
          <a:xfrm>
            <a:off x="928688" y="5072063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12" name="Freeform 27" descr="Dark upward diagonal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5546" y="0"/>
              </a:cxn>
              <a:cxn ang="0">
                <a:pos x="5655" y="84"/>
              </a:cxn>
              <a:cxn ang="0">
                <a:pos x="5649" y="315"/>
              </a:cxn>
              <a:cxn ang="0">
                <a:pos x="1" y="314"/>
              </a:cxn>
              <a:cxn ang="0">
                <a:pos x="0" y="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pattFill prst="dkUpDiag">
            <a:fgClr>
              <a:schemeClr val="bg1">
                <a:alpha val="77000"/>
              </a:schemeClr>
            </a:fgClr>
            <a:bgClr>
              <a:schemeClr val="tx1">
                <a:alpha val="77000"/>
              </a:schemeClr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14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15" name="Rectangle 50"/>
          <p:cNvSpPr>
            <a:spLocks noChangeArrowheads="1"/>
          </p:cNvSpPr>
          <p:nvPr/>
        </p:nvSpPr>
        <p:spPr bwMode="gray">
          <a:xfrm>
            <a:off x="71438" y="4643438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16" name="Picture 5" descr="C:\Documents and Settings\Solodchenkoaa\Мои документы\герб района\Без-имени-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14290"/>
            <a:ext cx="3429024" cy="1123676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flat" dir="t"/>
          </a:scene3d>
          <a:sp3d prstMaterial="softEdge"/>
        </p:spPr>
      </p:pic>
      <p:sp>
        <p:nvSpPr>
          <p:cNvPr id="2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9D8874-2B86-483A-A3F4-ECEB4408A178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25" name="Rectangle 2"/>
          <p:cNvSpPr>
            <a:spLocks noGrp="1"/>
          </p:cNvSpPr>
          <p:nvPr>
            <p:ph type="ctrTitle"/>
          </p:nvPr>
        </p:nvSpPr>
        <p:spPr>
          <a:xfrm>
            <a:off x="408336" y="2074567"/>
            <a:ext cx="8305816" cy="2071702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4000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  <a:t>Отчет Главы администрации Нижневартовского  района </a:t>
            </a:r>
            <a:br>
              <a:rPr lang="ru-RU" sz="4000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4000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  <a:t>о результатах деятельности </a:t>
            </a:r>
            <a:br>
              <a:rPr lang="ru-RU" sz="4000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4000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  <a:t>за 2013 год</a:t>
            </a:r>
          </a:p>
        </p:txBody>
      </p:sp>
      <p:sp>
        <p:nvSpPr>
          <p:cNvPr id="26" name="Rectangle 3"/>
          <p:cNvSpPr>
            <a:spLocks noGrp="1"/>
          </p:cNvSpPr>
          <p:nvPr>
            <p:ph type="subTitle" idx="1"/>
          </p:nvPr>
        </p:nvSpPr>
        <p:spPr>
          <a:xfrm>
            <a:off x="3562872" y="4214818"/>
            <a:ext cx="5581128" cy="1943100"/>
          </a:xfrm>
        </p:spPr>
        <p:txBody>
          <a:bodyPr>
            <a:normAutofit fontScale="92500"/>
          </a:bodyPr>
          <a:lstStyle/>
          <a:p>
            <a:pPr>
              <a:spcBef>
                <a:spcPct val="0"/>
              </a:spcBef>
              <a:defRPr/>
            </a:pPr>
            <a:endParaRPr lang="ru-RU" sz="2800" b="1" i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r">
              <a:spcBef>
                <a:spcPct val="0"/>
              </a:spcBef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Докладывает:</a:t>
            </a:r>
          </a:p>
          <a:p>
            <a:pPr algn="r">
              <a:spcBef>
                <a:spcPct val="0"/>
              </a:spcBef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Борис Александрович Саломатин, </a:t>
            </a:r>
          </a:p>
          <a:p>
            <a:pPr algn="r">
              <a:spcBef>
                <a:spcPct val="0"/>
              </a:spcBef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</a:rPr>
              <a:t>Глава администрации района</a:t>
            </a:r>
          </a:p>
        </p:txBody>
      </p:sp>
    </p:spTree>
    <p:extLst>
      <p:ext uri="{BB962C8B-B14F-4D97-AF65-F5344CB8AC3E}">
        <p14:creationId xmlns:p14="http://schemas.microsoft.com/office/powerpoint/2010/main" xmlns="" val="40420034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832621212"/>
              </p:ext>
            </p:extLst>
          </p:nvPr>
        </p:nvGraphicFramePr>
        <p:xfrm>
          <a:off x="214282" y="836712"/>
          <a:ext cx="8715436" cy="5806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6310" y="0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79512" y="-99392"/>
            <a:ext cx="8064896" cy="954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Приоритеты деятельности администрации района </a:t>
            </a:r>
            <a:endParaRPr lang="en-US" sz="2600" b="1" spc="-1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в 2013 году</a:t>
            </a:r>
            <a:endParaRPr kumimoji="0" lang="ru-RU" sz="26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459069760"/>
              </p:ext>
            </p:extLst>
          </p:nvPr>
        </p:nvGraphicFramePr>
        <p:xfrm>
          <a:off x="142844" y="1285860"/>
          <a:ext cx="8858312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9512" y="188640"/>
            <a:ext cx="8064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Основные результаты социально-экономического развития </a:t>
            </a:r>
            <a:r>
              <a:rPr lang="ru-RU" sz="2600" b="1" spc="-100" dirty="0" err="1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Нижневартовского</a:t>
            </a:r>
            <a:r>
              <a:rPr lang="ru-RU" sz="26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 района в 2013 году</a:t>
            </a:r>
            <a:endParaRPr kumimoji="0" lang="ru-RU" sz="26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3_1.jpg"/>
          <p:cNvPicPr>
            <a:picLocks noChangeAspect="1"/>
          </p:cNvPicPr>
          <p:nvPr/>
        </p:nvPicPr>
        <p:blipFill>
          <a:blip r:embed="rId2" cstate="print">
            <a:lum bright="61000" contrast="8000"/>
          </a:blip>
          <a:stretch>
            <a:fillRect/>
          </a:stretch>
        </p:blipFill>
        <p:spPr>
          <a:xfrm>
            <a:off x="179512" y="1052736"/>
            <a:ext cx="8538848" cy="4944742"/>
          </a:xfrm>
          <a:prstGeom prst="rect">
            <a:avLst/>
          </a:prstGeom>
        </p:spPr>
      </p:pic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3888432" cy="136815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latin typeface="+mj-lt"/>
              </a:rPr>
              <a:t>Численность населения по состоянию на </a:t>
            </a:r>
            <a:b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latin typeface="+mj-lt"/>
              </a:rPr>
            </a:b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latin typeface="+mj-lt"/>
              </a:rPr>
              <a:t>01.01.2014</a:t>
            </a:r>
          </a:p>
        </p:txBody>
      </p:sp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/>
        </p:nvGraphicFramePr>
        <p:xfrm>
          <a:off x="0" y="1484784"/>
          <a:ext cx="5286380" cy="3587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851920" y="3284984"/>
          <a:ext cx="5292080" cy="3430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4716016" y="1988840"/>
            <a:ext cx="3888432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Численность родившихся</a:t>
            </a:r>
            <a:br>
              <a:rPr kumimoji="0" lang="ru-RU" sz="24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kumimoji="0" lang="ru-RU" sz="24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2013 году</a:t>
            </a:r>
            <a:endParaRPr kumimoji="0" lang="ru-RU" sz="24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9170" y="321129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35 749 человек</a:t>
            </a:r>
            <a:endParaRPr lang="ru-RU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595367924"/>
              </p:ext>
            </p:extLst>
          </p:nvPr>
        </p:nvGraphicFramePr>
        <p:xfrm>
          <a:off x="785786" y="1428736"/>
          <a:ext cx="9207546" cy="472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9512" y="332656"/>
            <a:ext cx="8064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Занято в экономике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4282" y="1268760"/>
          <a:ext cx="8715436" cy="508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79512" y="260648"/>
            <a:ext cx="8064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Динамика уровня регистрируемой безработицы по </a:t>
            </a:r>
            <a:r>
              <a:rPr lang="ru-RU" sz="2400" b="1" spc="-1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Нижневартовскому</a:t>
            </a:r>
            <a:r>
              <a:rPr lang="ru-RU" sz="24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району в 2013 году</a:t>
            </a:r>
            <a:endParaRPr kumimoji="0" lang="ru-RU" sz="24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22063082"/>
              </p:ext>
            </p:extLst>
          </p:nvPr>
        </p:nvGraphicFramePr>
        <p:xfrm>
          <a:off x="142844" y="1214422"/>
          <a:ext cx="900115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334107" y="3263041"/>
            <a:ext cx="1037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рублей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260648"/>
            <a:ext cx="82444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Доходы населения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/>
        </p:nvGraphicFramePr>
        <p:xfrm>
          <a:off x="214282" y="1628800"/>
          <a:ext cx="8750206" cy="494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0" y="332656"/>
            <a:ext cx="82444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Поступило налогов, сборов, обязательных платежей</a:t>
            </a:r>
            <a:r>
              <a:rPr kumimoji="0" lang="ru-RU" sz="24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 бюджетную систему Российской Федерации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85 млрд</a:t>
            </a:r>
            <a:r>
              <a:rPr kumimoji="0" lang="ru-RU" sz="24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.рублей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одержимое 12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71966292"/>
              </p:ext>
            </p:extLst>
          </p:nvPr>
        </p:nvGraphicFramePr>
        <p:xfrm>
          <a:off x="0" y="2143125"/>
          <a:ext cx="9144000" cy="4429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0170" name="Rectangle 4"/>
          <p:cNvSpPr>
            <a:spLocks/>
          </p:cNvSpPr>
          <p:nvPr/>
        </p:nvSpPr>
        <p:spPr bwMode="auto">
          <a:xfrm>
            <a:off x="142844" y="1357298"/>
            <a:ext cx="885831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>
              <a:defRPr/>
            </a:pPr>
            <a:r>
              <a:rPr lang="ru-RU" sz="2800" b="1" dirty="0" smtClean="0">
                <a:latin typeface="Monotype Corsiva" pitchFamily="66" charset="0"/>
                <a:cs typeface="Latha" pitchFamily="2"/>
              </a:rPr>
              <a:t>Балансовая стоимость имущества муниципальной собственности </a:t>
            </a:r>
            <a:endParaRPr lang="ru-RU" sz="2800" b="1" dirty="0">
              <a:ln w="50800"/>
              <a:latin typeface="Monotype Corsiva" pitchFamily="66" charset="0"/>
              <a:cs typeface="Latha" pitchFamily="2"/>
            </a:endParaRPr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9512" y="188640"/>
            <a:ext cx="77403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От сдачи в аренду и реализации муниципального имущества в казну поступило 49 млн.рублей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279430072"/>
              </p:ext>
            </p:extLst>
          </p:nvPr>
        </p:nvGraphicFramePr>
        <p:xfrm>
          <a:off x="755576" y="1196752"/>
          <a:ext cx="8031266" cy="5518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 rot="16200000">
            <a:off x="-180096" y="3394750"/>
            <a:ext cx="1586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млн. рублей</a:t>
            </a:r>
            <a:endParaRPr lang="ru-RU" b="1" dirty="0"/>
          </a:p>
        </p:txBody>
      </p:sp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108520" y="260648"/>
            <a:ext cx="8180982" cy="954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Доходы бюджета </a:t>
            </a:r>
            <a:r>
              <a:rPr kumimoji="0" lang="ru-RU" sz="28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8"/>
          <p:cNvGraphicFramePr>
            <a:graphicFrameLocks noGrp="1"/>
          </p:cNvGraphicFramePr>
          <p:nvPr>
            <p:ph idx="1"/>
          </p:nvPr>
        </p:nvGraphicFramePr>
        <p:xfrm>
          <a:off x="0" y="571480"/>
          <a:ext cx="9144000" cy="628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71538" y="2571744"/>
            <a:ext cx="4071966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Расходная часть бюджета 2013 года  исполнена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6 077 млн.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1520" y="0"/>
            <a:ext cx="8141519" cy="954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Расходы бюджета </a:t>
            </a:r>
            <a:r>
              <a:rPr kumimoji="0" lang="ru-RU" sz="28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797564406"/>
              </p:ext>
            </p:extLst>
          </p:nvPr>
        </p:nvGraphicFramePr>
        <p:xfrm>
          <a:off x="251520" y="1700808"/>
          <a:ext cx="8892480" cy="4871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10"/>
          <p:cNvSpPr>
            <a:spLocks noChangeArrowheads="1"/>
          </p:cNvSpPr>
          <p:nvPr/>
        </p:nvSpPr>
        <p:spPr bwMode="auto">
          <a:xfrm>
            <a:off x="1714480" y="2000240"/>
            <a:ext cx="5715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  <a:cs typeface="Times New Roman" pitchFamily="18" charset="0"/>
              </a:rPr>
              <a:t>Объем финансирования, </a:t>
            </a:r>
            <a:r>
              <a:rPr lang="ru-RU" sz="2400" b="1" dirty="0" smtClean="0">
                <a:latin typeface="Monotype Corsiva" pitchFamily="66" charset="0"/>
                <a:cs typeface="Times New Roman" pitchFamily="18" charset="0"/>
              </a:rPr>
              <a:t>млн. </a:t>
            </a:r>
            <a:r>
              <a:rPr lang="ru-RU" sz="2400" b="1" dirty="0">
                <a:latin typeface="Monotype Corsiva" pitchFamily="66" charset="0"/>
                <a:cs typeface="Times New Roman" pitchFamily="18" charset="0"/>
              </a:rPr>
              <a:t>рублей</a:t>
            </a:r>
          </a:p>
        </p:txBody>
      </p: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04664"/>
            <a:ext cx="81415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Финансирование федеральных,</a:t>
            </a:r>
            <a:r>
              <a:rPr kumimoji="0" lang="ru-RU" sz="28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окружных, муниципальных </a:t>
            </a: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целевых программ на</a:t>
            </a:r>
            <a:r>
              <a:rPr kumimoji="0" lang="ru-RU" sz="28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территории </a:t>
            </a:r>
            <a:r>
              <a:rPr kumimoji="0" lang="ru-RU" sz="2800" b="1" i="0" u="none" strike="noStrike" kern="1200" cap="none" spc="-100" normalizeH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Нижневартовского</a:t>
            </a:r>
            <a:r>
              <a:rPr kumimoji="0" lang="ru-RU" sz="28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720178069"/>
              </p:ext>
            </p:extLst>
          </p:nvPr>
        </p:nvGraphicFramePr>
        <p:xfrm>
          <a:off x="539552" y="1340768"/>
          <a:ext cx="824325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3643306" y="2500306"/>
            <a:ext cx="1997692" cy="113712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141519" cy="11430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Регистрация</a:t>
            </a: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 обособленных подразделений и дополнительно поступившие суммы НДФЛ в бюджет района в 2013 году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304592483"/>
              </p:ext>
            </p:extLst>
          </p:nvPr>
        </p:nvGraphicFramePr>
        <p:xfrm>
          <a:off x="214282" y="5214926"/>
          <a:ext cx="8715436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0" y="1357298"/>
          <a:ext cx="4500562" cy="3849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4348" y="114298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Количество заказов, единиц</a:t>
            </a:r>
            <a:endParaRPr lang="ru-RU" b="1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4643438" y="1714488"/>
          <a:ext cx="4500562" cy="364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43504" y="107154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Общая сумма размещенных заказов, тыс. рублей</a:t>
            </a:r>
            <a:endParaRPr lang="ru-RU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1520" y="332656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Муниципальный заказ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42908" y="285728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Объем привлеченных дополнительных средств в бюджет района в рамках заключенных социально-экономических соглашений с предприятиями-</a:t>
            </a:r>
            <a:r>
              <a:rPr lang="ru-RU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недропользователями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, а также другими предприятиями, работающими </a:t>
            </a:r>
          </a:p>
          <a:p>
            <a:pPr algn="ctr"/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на территории района, составил </a:t>
            </a:r>
          </a:p>
          <a:p>
            <a:pPr algn="ctr"/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57 миллионов рублей</a:t>
            </a:r>
            <a:endParaRPr lang="ru-RU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kovalevata\Desktop\нефтяные скважины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844824"/>
            <a:ext cx="228601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05" name="Picture 1" descr="C:\Users\kovalevata\Desktop\месторожд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643050"/>
            <a:ext cx="4071934" cy="2889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857620" y="1772816"/>
            <a:ext cx="52863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hangingPunct="0"/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Нефтяные компании</a:t>
            </a:r>
          </a:p>
          <a:p>
            <a:pPr lvl="0" algn="r" eaLnBrk="0" hangingPunct="0">
              <a:buFont typeface="Arial" pitchFamily="34" charset="0"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«Роснефть»,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lvl="0"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«Русснефть»,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lvl="0"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«Томскнефть»,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«Газпромнефть», </a:t>
            </a:r>
          </a:p>
          <a:p>
            <a:pPr lvl="0"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«ЛУКОЙЛ – Западная Сибирь», </a:t>
            </a:r>
          </a:p>
          <a:p>
            <a:pPr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«Акционерная Нефтяная Компания «Башнефть»,</a:t>
            </a:r>
          </a:p>
          <a:p>
            <a:pPr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Нефтегазовая компания «Славнефть», 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algn="r" eaLnBrk="0" hangingPunct="0">
              <a:buFontTx/>
              <a:buChar char="•"/>
            </a:pP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СибурТюменьГаз</a:t>
            </a:r>
            <a:r>
              <a:rPr lang="ru-RU" sz="24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». </a:t>
            </a:r>
            <a:endParaRPr lang="ru-RU" sz="2400" dirty="0" smtClean="0">
              <a:latin typeface="Georgia" pitchFamily="18" charset="0"/>
              <a:cs typeface="Arial" pitchFamily="34" charset="0"/>
            </a:endParaRPr>
          </a:p>
          <a:p>
            <a:pPr algn="r" eaLnBrk="0" hangingPunct="0"/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kovalevata\Desktop\нефтяные скважин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571998"/>
            <a:ext cx="3000396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260648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Ежегодно помощь в решении социально-значимых задач оказывают крупные предприятия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089100184"/>
              </p:ext>
            </p:extLst>
          </p:nvPr>
        </p:nvGraphicFramePr>
        <p:xfrm>
          <a:off x="214283" y="1268760"/>
          <a:ext cx="871543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260648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Средства предприятий,</a:t>
            </a:r>
            <a:r>
              <a:rPr kumimoji="0" lang="ru-RU" sz="28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поступающие </a:t>
            </a: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рамках соглашений, направлялись на: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ovalevata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037" y="0"/>
            <a:ext cx="917303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0430" y="1"/>
            <a:ext cx="5643570" cy="224676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2800" b="1" dirty="0" smtClean="0">
                <a:latin typeface="+mj-lt"/>
              </a:rPr>
              <a:t>Объем производства по виду деятельности добыча полезных ископаемых в денежном выражении равен </a:t>
            </a:r>
          </a:p>
          <a:p>
            <a:pPr lvl="0" algn="ctr"/>
            <a:r>
              <a:rPr lang="ru-RU" sz="2800" b="1" dirty="0" smtClean="0">
                <a:latin typeface="+mj-lt"/>
              </a:rPr>
              <a:t>310 млрд. рублей</a:t>
            </a:r>
            <a:endParaRPr kumimoji="0" lang="ru-RU" sz="2800" b="1" i="0" u="none" strike="noStrike" normalizeH="0" baseline="0" dirty="0" smtClean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95187075"/>
              </p:ext>
            </p:extLst>
          </p:nvPr>
        </p:nvGraphicFramePr>
        <p:xfrm>
          <a:off x="3786182" y="3000372"/>
          <a:ext cx="5357818" cy="3571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23791561"/>
              </p:ext>
            </p:extLst>
          </p:nvPr>
        </p:nvGraphicFramePr>
        <p:xfrm>
          <a:off x="107504" y="1268760"/>
          <a:ext cx="5321752" cy="3731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23528" y="476672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Добыча нефти и газа в 2013 году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9" name="Picture 11" descr="C:\Users\kovalevata\Desktop\грэ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401" y="404664"/>
            <a:ext cx="8645079" cy="6379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8612" name="TextBox 3"/>
          <p:cNvSpPr txBox="1">
            <a:spLocks noChangeArrowheads="1"/>
          </p:cNvSpPr>
          <p:nvPr/>
        </p:nvSpPr>
        <p:spPr bwMode="auto">
          <a:xfrm>
            <a:off x="247401" y="1711841"/>
            <a:ext cx="400049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 районе произведено </a:t>
            </a:r>
          </a:p>
          <a:p>
            <a:pPr algn="ctr">
              <a:defRPr/>
            </a:pP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12 млрд. киловатт часов электроэнергии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500174"/>
            <a:ext cx="4286248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98% произведенной энергии приходится на долю Нижневартовской ГРЭС</a:t>
            </a:r>
            <a:endParaRPr lang="ru-RU" sz="36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/>
        </p:nvGraphicFramePr>
        <p:xfrm>
          <a:off x="214282" y="1397000"/>
          <a:ext cx="8929718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"/>
          <p:cNvSpPr txBox="1"/>
          <p:nvPr/>
        </p:nvSpPr>
        <p:spPr>
          <a:xfrm rot="20419061">
            <a:off x="3889563" y="2908347"/>
            <a:ext cx="2170617" cy="9904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/>
              <a:t>Увеличение составило 31%</a:t>
            </a:r>
            <a:endParaRPr lang="ru-RU" sz="1800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332656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Инвестиции в основной капитал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86058"/>
            <a:ext cx="461665" cy="1800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млрд.рублей</a:t>
            </a:r>
            <a:endParaRPr lang="ru-RU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39"/>
          <p:cNvSpPr>
            <a:spLocks noGrp="1"/>
          </p:cNvSpPr>
          <p:nvPr>
            <p:ph type="title"/>
          </p:nvPr>
        </p:nvSpPr>
        <p:spPr>
          <a:xfrm>
            <a:off x="107504" y="332656"/>
            <a:ext cx="8676456" cy="69728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spc="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3200" b="1" spc="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3200" b="1" spc="0" dirty="0" smtClean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«2013 год в России – Год охраны окружающей среды»</a:t>
            </a:r>
            <a:r>
              <a:rPr lang="ru-RU" sz="2800" b="1" spc="0" dirty="0" smtClean="0">
                <a:solidFill>
                  <a:schemeClr val="tx1"/>
                </a:solidFill>
              </a:rPr>
              <a:t/>
            </a:r>
            <a:br>
              <a:rPr lang="ru-RU" sz="2800" b="1" spc="0" dirty="0" smtClean="0">
                <a:solidFill>
                  <a:schemeClr val="tx1"/>
                </a:solidFill>
              </a:rPr>
            </a:br>
            <a:endParaRPr lang="ru-RU" sz="2800" b="1" spc="0" dirty="0" smtClean="0">
              <a:solidFill>
                <a:schemeClr val="tx1"/>
              </a:solidFill>
              <a:latin typeface="Monotype Corsiva" pitchFamily="66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>
            <a:off x="8286776" y="3000372"/>
            <a:ext cx="914400" cy="914400"/>
          </a:xfrm>
          <a:prstGeom prst="straightConnector1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8286776" y="3071810"/>
            <a:ext cx="914400" cy="914400"/>
          </a:xfrm>
          <a:prstGeom prst="straightConnector1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Прямая со стрелкой 14"/>
          <p:cNvCxnSpPr/>
          <p:nvPr/>
        </p:nvCxnSpPr>
        <p:spPr bwMode="auto">
          <a:xfrm rot="10800000" flipV="1">
            <a:off x="4215604" y="6286520"/>
            <a:ext cx="713586" cy="794"/>
          </a:xfrm>
          <a:prstGeom prst="straightConnector1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4500562" y="6286520"/>
            <a:ext cx="914400" cy="914400"/>
          </a:xfrm>
          <a:prstGeom prst="straightConnector1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251520" y="1441132"/>
            <a:ext cx="867645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2400" dirty="0" smtClean="0">
                <a:latin typeface="Bookman Old Style" pitchFamily="18" charset="0"/>
              </a:rPr>
              <a:t>Начато строительство полигона твердых бытовых отходов в с.Покур.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2400" dirty="0" smtClean="0">
                <a:latin typeface="Bookman Old Style" pitchFamily="18" charset="0"/>
              </a:rPr>
              <a:t>Разработан проект по рекультивации участков несанкционированного сброса жидких бытовых отходов в пгт.Новоаганск, с.Покур, с.Ларьяк, </a:t>
            </a:r>
            <a:r>
              <a:rPr lang="ru-RU" sz="2400" dirty="0" err="1" smtClean="0">
                <a:latin typeface="Bookman Old Style" pitchFamily="18" charset="0"/>
              </a:rPr>
              <a:t>с.Большетархово</a:t>
            </a:r>
            <a:r>
              <a:rPr lang="ru-RU" sz="2400" dirty="0" smtClean="0">
                <a:latin typeface="Bookman Old Style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2400" dirty="0" smtClean="0">
                <a:latin typeface="Bookman Old Style" pitchFamily="18" charset="0"/>
              </a:rPr>
              <a:t>Ведется проектирование полигона строительных отходов и древесины в </a:t>
            </a:r>
            <a:r>
              <a:rPr lang="ru-RU" sz="2400" dirty="0" err="1" smtClean="0">
                <a:latin typeface="Bookman Old Style" pitchFamily="18" charset="0"/>
              </a:rPr>
              <a:t>п.Ваховск</a:t>
            </a:r>
            <a:r>
              <a:rPr lang="ru-RU" sz="2400" dirty="0" smtClean="0">
                <a:latin typeface="Bookman Old Style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2400" dirty="0" smtClean="0">
                <a:latin typeface="Bookman Old Style" pitchFamily="18" charset="0"/>
              </a:rPr>
              <a:t>Выполнено проектирование площадок временного хранения ТБО, приобретены 2 мобильные установки для утилизации ТБО для населенных пунктов межселенной территории</a:t>
            </a:r>
            <a:r>
              <a:rPr lang="ru-RU" sz="2400" dirty="0" smtClean="0">
                <a:latin typeface="Bookman Old Style" pitchFamily="18" charset="0"/>
              </a:rPr>
              <a:t>.</a:t>
            </a:r>
            <a:endParaRPr lang="ru-RU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1520" y="908720"/>
            <a:ext cx="871543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400" u="sng" dirty="0" smtClean="0"/>
              <a:t>В рамках мероприятий программы в 2013 году</a:t>
            </a:r>
          </a:p>
          <a:p>
            <a:pPr algn="ctr"/>
            <a:endParaRPr lang="ru-RU" sz="2400" u="sng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 </a:t>
            </a:r>
            <a:r>
              <a:rPr lang="ru-RU" dirty="0" smtClean="0"/>
              <a:t>введена в эксплуатацию школа на 530 мест в пгт. Новоаганск;</a:t>
            </a:r>
          </a:p>
          <a:p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dirty="0" smtClean="0"/>
              <a:t> построен полигон твердых бытовых отходов в с.Покур;</a:t>
            </a:r>
          </a:p>
          <a:p>
            <a:pPr algn="just"/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dirty="0" smtClean="0"/>
              <a:t> ведется строительство канализационно-очистных сооружений в с.Покур и с.Ларьяк;</a:t>
            </a:r>
          </a:p>
          <a:p>
            <a:pPr algn="just">
              <a:buFont typeface="Wingdings" pitchFamily="2" charset="2"/>
              <a:buChar char="ü"/>
            </a:pP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dirty="0" smtClean="0"/>
              <a:t>начаты проектно-изыскательские работы по объекту «Загородный стационарный лагерь круглосуточного пребывания детей «Лесная сказка»;</a:t>
            </a:r>
          </a:p>
          <a:p>
            <a:pPr algn="just"/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dirty="0" smtClean="0"/>
              <a:t> завершено проектирование крытого хоккейного корта в </a:t>
            </a:r>
            <a:r>
              <a:rPr lang="ru-RU" dirty="0" err="1" smtClean="0"/>
              <a:t>пгт.Излучинск</a:t>
            </a:r>
            <a:r>
              <a:rPr lang="ru-RU" dirty="0" smtClean="0"/>
              <a:t>;</a:t>
            </a:r>
          </a:p>
          <a:p>
            <a:pPr algn="just">
              <a:buFont typeface="Wingdings" pitchFamily="2" charset="2"/>
              <a:buChar char="ü"/>
            </a:pPr>
            <a:endParaRPr lang="ru-RU" dirty="0" smtClean="0"/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+mn-lt"/>
                <a:cs typeface="Times New Roman" pitchFamily="18" charset="0"/>
              </a:rPr>
              <a:t>завершено проектирование реконструкции водно-оздоровительного комплекса в </a:t>
            </a:r>
            <a:r>
              <a:rPr lang="ru-RU" dirty="0" err="1" smtClean="0">
                <a:latin typeface="+mn-lt"/>
                <a:cs typeface="Times New Roman" pitchFamily="18" charset="0"/>
              </a:rPr>
              <a:t>пгт.Излучинск</a:t>
            </a:r>
            <a:r>
              <a:rPr lang="ru-RU" dirty="0" smtClean="0">
                <a:latin typeface="+mn-lt"/>
                <a:cs typeface="Times New Roman" pitchFamily="18" charset="0"/>
              </a:rPr>
              <a:t>.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5536" y="260648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Адресная инвестиционная программа автономного округа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1714488"/>
            <a:ext cx="28575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Bookman Old Style" pitchFamily="18" charset="0"/>
              </a:rPr>
              <a:t> На условиях государственно-частного партнерства велось строительство детского сада в пгт.Излучинск на 260 мест.</a:t>
            </a:r>
          </a:p>
          <a:p>
            <a:pPr algn="just"/>
            <a:r>
              <a:rPr lang="ru-RU" sz="2000" dirty="0" smtClean="0">
                <a:latin typeface="Bookman Old Style" pitchFamily="18" charset="0"/>
              </a:rPr>
              <a:t>     </a:t>
            </a:r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детский_са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1142984"/>
            <a:ext cx="5490342" cy="41177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14282" y="5286388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Bookman Old Style" pitchFamily="18" charset="0"/>
              </a:rPr>
              <a:t>Начато проектирование детского сада в пгт. Новоаганск на 200 мест.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23528" y="332656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Инвестиции в экономику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1928802"/>
            <a:ext cx="5143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n-lt"/>
                <a:cs typeface="Times New Roman" pitchFamily="18" charset="0"/>
              </a:rPr>
              <a:t>Объем инвестиций, направленных в жилищное строительство составил </a:t>
            </a:r>
          </a:p>
          <a:p>
            <a:pPr algn="ctr"/>
            <a:r>
              <a:rPr lang="ru-RU" sz="2400" b="1" dirty="0" smtClean="0">
                <a:latin typeface="+mn-lt"/>
                <a:cs typeface="Times New Roman" pitchFamily="18" charset="0"/>
              </a:rPr>
              <a:t>931 млн. рублей</a:t>
            </a:r>
            <a:endParaRPr lang="ru-RU" sz="2400" b="1" dirty="0">
              <a:latin typeface="+mn-lt"/>
              <a:cs typeface="Times New Roman" pitchFamily="18" charset="0"/>
            </a:endParaRPr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DSC_94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717032"/>
            <a:ext cx="4031622" cy="2686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933056"/>
            <a:ext cx="4062512" cy="2527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1772816"/>
            <a:ext cx="3312368" cy="2258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332656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Всего в 2013 году на территории района введено более 23 тысяч квадратных метров жилья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SC_82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4286256"/>
            <a:ext cx="3600400" cy="2400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1700808"/>
            <a:ext cx="47863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1233 жителей района </a:t>
            </a:r>
          </a:p>
          <a:p>
            <a:pPr algn="ctr"/>
            <a:r>
              <a:rPr lang="ru-RU" sz="2400" dirty="0" smtClean="0"/>
              <a:t>из числа очередников, работников бюджетной сферы, граждан, проживающих в непригодном жилье, детей-сирот и семей, имеющих инвалидов улучшат жилищные условия</a:t>
            </a:r>
            <a:endParaRPr lang="ru-RU" sz="2400" dirty="0"/>
          </a:p>
        </p:txBody>
      </p:sp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1556792"/>
            <a:ext cx="3636848" cy="2611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79512" y="332656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В домах новостройках приобретено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402 квартиры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251520" y="476672"/>
            <a:ext cx="889248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реализации муниципальной целевой </a:t>
            </a:r>
            <a:endParaRPr lang="ru-RU" sz="2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программы «Ликвидация приспособленных для проживания строений на территории района и расселение проживающих в них граждан на 2012-2014 годы» в 2013 году:</a:t>
            </a:r>
            <a:endParaRPr kumimoji="0" lang="ru-RU" sz="2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95536" y="2348880"/>
            <a:ext cx="4680520" cy="3600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Приняло участие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cxnSp>
        <p:nvCxnSpPr>
          <p:cNvPr id="17" name="Прямая со стрелкой 16"/>
          <p:cNvCxnSpPr/>
          <p:nvPr/>
        </p:nvCxnSpPr>
        <p:spPr bwMode="auto">
          <a:xfrm>
            <a:off x="5148064" y="2492896"/>
            <a:ext cx="5040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948264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724128" y="4077072"/>
            <a:ext cx="263180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семьям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5724128" y="2852936"/>
            <a:ext cx="2631806" cy="3600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74 семьи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5724128" y="2348880"/>
            <a:ext cx="2631806" cy="3600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88 семей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395536" y="2852936"/>
            <a:ext cx="4680520" cy="3600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Приобрели жилые помещения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95536" y="4149080"/>
            <a:ext cx="4680520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Предоставлены жилые помещения </a:t>
            </a:r>
          </a:p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маневренном фонде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cxnSp>
        <p:nvCxnSpPr>
          <p:cNvPr id="23" name="Прямая со стрелкой 22"/>
          <p:cNvCxnSpPr/>
          <p:nvPr/>
        </p:nvCxnSpPr>
        <p:spPr bwMode="auto">
          <a:xfrm>
            <a:off x="5148064" y="2996952"/>
            <a:ext cx="5040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 bwMode="auto">
          <a:xfrm>
            <a:off x="5148064" y="3645024"/>
            <a:ext cx="5040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 bwMode="auto">
          <a:xfrm>
            <a:off x="5148064" y="4365104"/>
            <a:ext cx="5040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 bwMode="auto">
          <a:xfrm>
            <a:off x="395536" y="3429000"/>
            <a:ext cx="4680520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Выданы гарантийные письма на </a:t>
            </a:r>
          </a:p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приобретение квартир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32" name="Прямоугольник 31"/>
          <p:cNvSpPr/>
          <p:nvPr/>
        </p:nvSpPr>
        <p:spPr bwMode="auto">
          <a:xfrm>
            <a:off x="5724128" y="3429000"/>
            <a:ext cx="263180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семьям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395536" y="4797152"/>
            <a:ext cx="4680520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Планируется предоставление жилого помеще-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ия</a:t>
            </a: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 маневренном фонде в 2014 году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5724128" y="4725144"/>
            <a:ext cx="263180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семье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cxnSp>
        <p:nvCxnSpPr>
          <p:cNvPr id="35" name="Прямая со стрелкой 34"/>
          <p:cNvCxnSpPr/>
          <p:nvPr/>
        </p:nvCxnSpPr>
        <p:spPr bwMode="auto">
          <a:xfrm>
            <a:off x="5148064" y="5013176"/>
            <a:ext cx="5040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адужный1_вид2.jpg"/>
          <p:cNvPicPr>
            <a:picLocks noChangeAspect="1"/>
          </p:cNvPicPr>
          <p:nvPr/>
        </p:nvPicPr>
        <p:blipFill>
          <a:blip r:embed="rId2" cstate="print"/>
          <a:srcRect r="4688" b="6250"/>
          <a:stretch>
            <a:fillRect/>
          </a:stretch>
        </p:blipFill>
        <p:spPr bwMode="auto">
          <a:xfrm>
            <a:off x="251520" y="1224578"/>
            <a:ext cx="8698203" cy="544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427097699"/>
              </p:ext>
            </p:extLst>
          </p:nvPr>
        </p:nvGraphicFramePr>
        <p:xfrm>
          <a:off x="1187624" y="1772816"/>
          <a:ext cx="694441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179512" y="332656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Мероприятия по улучшению инвестиционной привлекательности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http://im4-tub-ru.yandex.net/i?id=266437232-05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664"/>
            <a:ext cx="1714512" cy="1617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kovalevata\Desktop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280" y="4293096"/>
            <a:ext cx="1714512" cy="2073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Диаграмма 13"/>
          <p:cNvGraphicFramePr/>
          <p:nvPr/>
        </p:nvGraphicFramePr>
        <p:xfrm>
          <a:off x="0" y="1285860"/>
          <a:ext cx="8572560" cy="494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611560" y="548680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Капитальный ремонт жилых домов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14282" y="500042"/>
            <a:ext cx="8143875" cy="7143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800" spc="0" dirty="0" smtClean="0">
                <a:solidFill>
                  <a:schemeClr val="tx1"/>
                </a:solidFill>
                <a:latin typeface="+mj-lt"/>
              </a:rPr>
              <a:t>Тарифы на жилищно-коммунальные услуги</a:t>
            </a:r>
          </a:p>
        </p:txBody>
      </p:sp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14282" y="2071678"/>
            <a:ext cx="857256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 1 полугодии 2013 года тарифы за жилое помещение и коммунальные услуги </a:t>
            </a:r>
            <a:r>
              <a:rPr lang="ru-RU" sz="3600" u="sng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оставались на уровне 2012 года,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повышение произошло с 1 июля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extBox 3"/>
          <p:cNvSpPr txBox="1">
            <a:spLocks noChangeArrowheads="1"/>
          </p:cNvSpPr>
          <p:nvPr/>
        </p:nvSpPr>
        <p:spPr bwMode="auto">
          <a:xfrm>
            <a:off x="4857752" y="1071546"/>
            <a:ext cx="407196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n w="50800"/>
                <a:latin typeface="Times New Roman" pitchFamily="18" charset="0"/>
                <a:cs typeface="Times New Roman" pitchFamily="18" charset="0"/>
              </a:rPr>
              <a:t>На подготовку к осенне-зимнему </a:t>
            </a:r>
            <a:r>
              <a:rPr lang="ru-RU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периоду из бюджета района выделено </a:t>
            </a:r>
          </a:p>
          <a:p>
            <a:pPr algn="ctr">
              <a:defRPr/>
            </a:pPr>
            <a:r>
              <a:rPr lang="ru-RU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63 </a:t>
            </a:r>
            <a:r>
              <a:rPr lang="ru-RU" sz="2400" b="1" dirty="0">
                <a:ln w="50800"/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pPr algn="ctr">
              <a:defRPr/>
            </a:pP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5220" name="TextBox 5"/>
          <p:cNvSpPr txBox="1">
            <a:spLocks noChangeArrowheads="1"/>
          </p:cNvSpPr>
          <p:nvPr/>
        </p:nvSpPr>
        <p:spPr bwMode="auto">
          <a:xfrm>
            <a:off x="285720" y="4643446"/>
            <a:ext cx="37147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Выполнены работы по ремонту </a:t>
            </a:r>
          </a:p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17 километров инженерных сетей</a:t>
            </a: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kovalevata\Desktop\оз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286124"/>
            <a:ext cx="4515244" cy="3224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kovalevata\Desktop\озп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4143404" cy="3045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04664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Подготовка к осенне-зимнему периоду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124744"/>
            <a:ext cx="8929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 </a:t>
            </a:r>
            <a:r>
              <a:rPr lang="ru-RU" sz="2200" dirty="0" smtClean="0"/>
              <a:t>Проведена реконструкция радиорелейной станции в д.Вата и с.Покур;</a:t>
            </a:r>
          </a:p>
          <a:p>
            <a:endParaRPr lang="ru-RU" sz="2200" dirty="0" smtClean="0"/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prstClr val="black"/>
                </a:solidFill>
              </a:rPr>
              <a:t> Введено в эксплуатацию оборудование для предоставления услуги Интернет в с.Былино и д.Вампугол;</a:t>
            </a:r>
            <a:endParaRPr lang="ru-RU" sz="2200" dirty="0" smtClean="0"/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286248" y="3286124"/>
            <a:ext cx="435771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 </a:t>
            </a:r>
            <a:r>
              <a:rPr lang="ru-RU" sz="2200" dirty="0" smtClean="0"/>
              <a:t>Построен новый узел связи в с.Ларьяк;</a:t>
            </a:r>
          </a:p>
          <a:p>
            <a:endParaRPr lang="ru-RU" sz="2200" dirty="0" smtClean="0"/>
          </a:p>
          <a:p>
            <a:pPr>
              <a:buFont typeface="Wingdings" pitchFamily="2" charset="2"/>
              <a:buChar char="v"/>
            </a:pPr>
            <a:r>
              <a:rPr lang="ru-RU" sz="2200" dirty="0" smtClean="0"/>
              <a:t> Идет строительство оптоволоконных линий связи в пгт.Излучинск.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79512" y="404664"/>
            <a:ext cx="814151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Развитие телекоммуникационной системы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 descr="anten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000372"/>
            <a:ext cx="352839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3236349031"/>
              </p:ext>
            </p:extLst>
          </p:nvPr>
        </p:nvGraphicFramePr>
        <p:xfrm>
          <a:off x="0" y="1772816"/>
          <a:ext cx="5072066" cy="4299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332656"/>
            <a:ext cx="849694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Затраты бюджета района на перевозку пассажиров и грузов различными видами транспорта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 descr="s_133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420888"/>
            <a:ext cx="3840427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78078705"/>
              </p:ext>
            </p:extLst>
          </p:nvPr>
        </p:nvGraphicFramePr>
        <p:xfrm>
          <a:off x="3786182" y="1556792"/>
          <a:ext cx="5357818" cy="4944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81111681efd4119bdfe7336b0e2817f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060848"/>
            <a:ext cx="3995937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476672"/>
            <a:ext cx="849694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Объем завоза товаров в отдаленные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населенные пункты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714348" y="3571876"/>
          <a:ext cx="7858180" cy="364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27784" y="4653136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/>
                </a:solidFill>
              </a:rPr>
              <a:t>50 млн. рублей</a:t>
            </a:r>
            <a:endParaRPr lang="ru-RU" sz="2800" dirty="0">
              <a:solidFill>
                <a:schemeClr val="bg2"/>
              </a:solidFill>
            </a:endParaRPr>
          </a:p>
        </p:txBody>
      </p:sp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4282" y="1643050"/>
            <a:ext cx="8715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+mn-lt"/>
              </a:rPr>
              <a:t>     Выполнен капитальный ремонт участка автомобильной дороги подъезд к с.Охтеурье; ремонт внутрипоселковых дорог в пгт.Излучинск, с.Ларьяк, п.Ваховск; ремонт дорог в с.Былино; капитальный ремонт перекрестка по ул.Лесная и ул.Новая в д.Вата; закончены работы по ремонту переулка Школьный и ремонту участка автомобильной дороги по ул. Титова в с.Ларьяк.</a:t>
            </a:r>
            <a:endParaRPr lang="ru-RU" sz="2000" dirty="0">
              <a:latin typeface="+mn-lt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476672"/>
            <a:ext cx="849694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Содержание и ремонт автомобильных дорог общего пользования местного значения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835292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59832" y="3573016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Налоговые и неналоговые доходы бюджета района </a:t>
            </a:r>
          </a:p>
          <a:p>
            <a:pPr algn="ctr"/>
            <a:r>
              <a:rPr lang="ru-RU" b="1" dirty="0" smtClean="0"/>
              <a:t>2 720,7 млн.рублей</a:t>
            </a:r>
            <a:endParaRPr lang="ru-RU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644008" y="2348880"/>
            <a:ext cx="1368152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404664"/>
            <a:ext cx="849694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Доля доходной части бюджета района от малого и среднего бизнеса в 2013 году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434749497"/>
              </p:ext>
            </p:extLst>
          </p:nvPr>
        </p:nvGraphicFramePr>
        <p:xfrm>
          <a:off x="714348" y="2714620"/>
          <a:ext cx="8001056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95736" y="1412776"/>
            <a:ext cx="4286280" cy="1200329"/>
          </a:xfrm>
          <a:prstGeom prst="rect">
            <a:avLst/>
          </a:prstGeom>
          <a:noFill/>
          <a:ln w="38100"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Оказана поддержка: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/>
              <a:t>29</a:t>
            </a:r>
            <a:r>
              <a:rPr lang="ru-RU" dirty="0" smtClean="0"/>
              <a:t> сельхозтоваропроизводителям 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/>
              <a:t>178</a:t>
            </a:r>
            <a:r>
              <a:rPr lang="ru-RU" dirty="0" smtClean="0"/>
              <a:t> владельцам личного подсобного хозяйства</a:t>
            </a:r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260648"/>
            <a:ext cx="8749480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Муниципальная целевая программа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-1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«Развитие сельского хозяйства на территории </a:t>
            </a:r>
            <a:r>
              <a:rPr kumimoji="0" lang="ru-RU" sz="2200" b="1" i="0" u="none" strike="noStrike" kern="1200" cap="none" spc="-10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Нижневартовского</a:t>
            </a:r>
            <a:r>
              <a:rPr kumimoji="0" lang="ru-RU" sz="2200" b="1" i="0" u="none" strike="noStrike" kern="1200" cap="none" spc="-1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района на 2011-2015 годы»</a:t>
            </a:r>
            <a:endParaRPr kumimoji="0" lang="ru-RU" sz="22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988571731"/>
              </p:ext>
            </p:extLst>
          </p:nvPr>
        </p:nvGraphicFramePr>
        <p:xfrm>
          <a:off x="285720" y="2071678"/>
          <a:ext cx="8501122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5720" y="1357298"/>
            <a:ext cx="885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субъектов малого бизнеса в программе предусмотрено </a:t>
            </a:r>
            <a:r>
              <a:rPr lang="ru-RU" b="1" dirty="0" smtClean="0"/>
              <a:t>23</a:t>
            </a:r>
            <a:r>
              <a:rPr lang="ru-RU" dirty="0" smtClean="0"/>
              <a:t> вида субсидий, </a:t>
            </a:r>
          </a:p>
          <a:p>
            <a:pPr algn="ctr"/>
            <a:r>
              <a:rPr lang="ru-RU" b="1" dirty="0" smtClean="0"/>
              <a:t>6</a:t>
            </a:r>
            <a:r>
              <a:rPr lang="ru-RU" dirty="0" smtClean="0"/>
              <a:t> из которых финансируется только из бюджета района</a:t>
            </a:r>
            <a:endParaRPr lang="ru-RU" dirty="0"/>
          </a:p>
        </p:txBody>
      </p:sp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6310" y="260648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260648"/>
            <a:ext cx="849694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Муниципальная целевая программа «Поддержка малого и среднего предпринимательства в Нижневартовском районе на 2011-2013 годы»</a:t>
            </a:r>
            <a:endParaRPr kumimoji="0" lang="ru-RU" sz="22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 bwMode="gray">
          <a:xfrm>
            <a:off x="214282" y="1214422"/>
            <a:ext cx="892971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ru-RU" sz="26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Приобретены материально-технические средства и горюче-смазочные материалы;</a:t>
            </a:r>
          </a:p>
          <a:p>
            <a:pPr>
              <a:buFont typeface="Wingdings" pitchFamily="2" charset="2"/>
              <a:buChar char="ü"/>
              <a:defRPr/>
            </a:pPr>
            <a:endParaRPr lang="ru-RU" sz="2400" b="1" kern="0" dirty="0" smtClean="0">
              <a:ln w="50800"/>
              <a:latin typeface="Times New Roman" pitchFamily="18" charset="0"/>
              <a:ea typeface="+mj-ea"/>
              <a:cs typeface="+mj-cs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 Выделены средства 67 семьям оленеводов-частников на содержание и приобретение оленей;</a:t>
            </a:r>
          </a:p>
          <a:p>
            <a:pPr>
              <a:buFont typeface="Wingdings" pitchFamily="2" charset="2"/>
              <a:buChar char="ü"/>
              <a:defRPr/>
            </a:pPr>
            <a:endParaRPr lang="ru-RU" sz="2400" b="1" kern="0" dirty="0" smtClean="0">
              <a:ln w="50800"/>
              <a:latin typeface="Times New Roman" pitchFamily="18" charset="0"/>
              <a:ea typeface="+mj-ea"/>
              <a:cs typeface="+mj-cs"/>
            </a:endParaRPr>
          </a:p>
          <a:p>
            <a:pPr>
              <a:buFont typeface="Wingdings" pitchFamily="2" charset="2"/>
              <a:buChar char="ü"/>
              <a:defRPr/>
            </a:pPr>
            <a:endParaRPr lang="ru-RU" sz="2400" b="1" kern="0" dirty="0" smtClean="0">
              <a:ln w="50800"/>
              <a:latin typeface="Times New Roman" pitchFamily="18" charset="0"/>
              <a:ea typeface="+mj-ea"/>
              <a:cs typeface="+mj-cs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b="1" kern="0" dirty="0" smtClean="0">
                <a:ln w="50800"/>
                <a:latin typeface="Times New Roman" pitchFamily="18" charset="0"/>
                <a:ea typeface="+mj-ea"/>
                <a:cs typeface="+mj-cs"/>
              </a:rPr>
              <a:t> 2517 человек воспользовались льготным проездом на внутрирайонных маршрутах и бесплатным расселением в социальной гостинице.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282" y="428604"/>
            <a:ext cx="7886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Bookman Old Style" pitchFamily="18" charset="0"/>
              </a:rPr>
              <a:t>Меры социальной поддержки коренных жителей района</a:t>
            </a:r>
            <a:endParaRPr lang="ru-RU" sz="2800" b="1" i="1" dirty="0">
              <a:latin typeface="Bookman Old Style" pitchFamily="18" charset="0"/>
            </a:endParaRPr>
          </a:p>
        </p:txBody>
      </p:sp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378867337"/>
              </p:ext>
            </p:extLst>
          </p:nvPr>
        </p:nvGraphicFramePr>
        <p:xfrm>
          <a:off x="428596" y="2143116"/>
          <a:ext cx="4071966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0" y="1714488"/>
            <a:ext cx="4572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рамках программы: 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произведены 10 видов единовременных денежных выплат к памятным датам; 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оказана материальная помощь гражданам, оказавшимся в трудной или критической жизненной ситуации;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организована бесплатная подписка на районную газету «Новости </a:t>
            </a:r>
            <a:r>
              <a:rPr lang="ru-RU" dirty="0" err="1" smtClean="0"/>
              <a:t>Приобья</a:t>
            </a:r>
            <a:r>
              <a:rPr lang="ru-RU" dirty="0" smtClean="0"/>
              <a:t>»; 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приобретены путевки на санаторно-курортное лечение.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1500174"/>
            <a:ext cx="3071834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Объем финансирования, млн. рублей</a:t>
            </a:r>
            <a:endParaRPr lang="ru-RU" b="1" dirty="0"/>
          </a:p>
        </p:txBody>
      </p: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"/>
          <p:cNvSpPr txBox="1"/>
          <p:nvPr/>
        </p:nvSpPr>
        <p:spPr>
          <a:xfrm rot="20652910">
            <a:off x="1790777" y="3167517"/>
            <a:ext cx="1921381" cy="9949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Увеличение составило 26 %</a:t>
            </a:r>
            <a:endParaRPr lang="ru-RU" sz="1600" dirty="0"/>
          </a:p>
        </p:txBody>
      </p:sp>
      <p:sp>
        <p:nvSpPr>
          <p:cNvPr id="10" name="Прямая со стрелкой 9"/>
          <p:cNvSpPr/>
          <p:nvPr/>
        </p:nvSpPr>
        <p:spPr bwMode="auto">
          <a:xfrm flipV="1">
            <a:off x="2195736" y="3645024"/>
            <a:ext cx="1008065" cy="259490"/>
          </a:xfrm>
          <a:prstGeom prst="straightConnector1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0" y="332656"/>
            <a:ext cx="820789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Муниципальная целевая программа « Социальная поддержка населения на территории </a:t>
            </a:r>
            <a:r>
              <a:rPr lang="ru-RU" sz="2200" b="1" spc="-100" dirty="0" err="1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Нижневартовского</a:t>
            </a: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 района 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2012-2014 годы»</a:t>
            </a:r>
            <a:endParaRPr kumimoji="0" lang="ru-RU" sz="22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10" name="Заголовок 1"/>
          <p:cNvSpPr>
            <a:spLocks noGrp="1"/>
          </p:cNvSpPr>
          <p:nvPr>
            <p:ph type="title"/>
          </p:nvPr>
        </p:nvSpPr>
        <p:spPr>
          <a:xfrm>
            <a:off x="611560" y="1916832"/>
            <a:ext cx="3714744" cy="71438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i="1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  <a:t>Охват дошкольным образованием </a:t>
            </a:r>
            <a:r>
              <a:rPr lang="ru-RU" sz="2000" b="1" i="1" dirty="0" smtClean="0">
                <a:ln w="50800"/>
                <a:solidFill>
                  <a:schemeClr val="tx1"/>
                </a:solidFill>
                <a:latin typeface="Times New Roman" pitchFamily="18" charset="0"/>
              </a:rPr>
              <a:t>детей</a:t>
            </a:r>
            <a:endParaRPr lang="ru-RU" sz="2000" b="1" i="1" dirty="0" smtClean="0">
              <a:ln w="50800"/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102208703"/>
              </p:ext>
            </p:extLst>
          </p:nvPr>
        </p:nvGraphicFramePr>
        <p:xfrm>
          <a:off x="251520" y="2420888"/>
          <a:ext cx="4357718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5111" name="Заголовок 1"/>
          <p:cNvSpPr>
            <a:spLocks/>
          </p:cNvSpPr>
          <p:nvPr/>
        </p:nvSpPr>
        <p:spPr bwMode="auto">
          <a:xfrm>
            <a:off x="179512" y="1124744"/>
            <a:ext cx="84249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dirty="0" smtClean="0">
                <a:ln w="50800"/>
                <a:latin typeface="Times New Roman" pitchFamily="18" charset="0"/>
              </a:rPr>
              <a:t>В дневных общеобразовательных учреждениях района обучались 3 721 человек, количество первоклассников составило 392 ребенка</a:t>
            </a:r>
            <a:endParaRPr lang="ru-RU" sz="2000" b="1" dirty="0">
              <a:ln w="50800"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2040" y="5085184"/>
            <a:ext cx="4040317" cy="830997"/>
          </a:xfrm>
          <a:prstGeom prst="rect">
            <a:avLst/>
          </a:prstGeom>
          <a:noFill/>
          <a:ln w="50800"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 2013 году открыто 12 групп кратковременного пребывания, которые посещают 128 дошкольников</a:t>
            </a:r>
            <a:endParaRPr lang="ru-RU" sz="1600" dirty="0"/>
          </a:p>
        </p:txBody>
      </p: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Содержимое 12" descr="Центр семейной культуры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5076056" y="2204864"/>
            <a:ext cx="3596208" cy="2697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476672"/>
            <a:ext cx="849694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Образование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5357826"/>
            <a:ext cx="82153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/>
              <a:t>На всероссийской олимпиаде школьники заняли </a:t>
            </a:r>
          </a:p>
          <a:p>
            <a:pPr algn="ctr"/>
            <a:r>
              <a:rPr lang="ru-RU" sz="2600" dirty="0" smtClean="0"/>
              <a:t>92 призовых места</a:t>
            </a:r>
            <a:endParaRPr lang="ru-RU" sz="2600" dirty="0"/>
          </a:p>
        </p:txBody>
      </p:sp>
      <p:pic>
        <p:nvPicPr>
          <p:cNvPr id="5122" name="Picture 2" descr="C:\Users\kovalevata\Desktop\аттест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314327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/>
          <p:nvPr/>
        </p:nvGraphicFramePr>
        <p:xfrm>
          <a:off x="3857620" y="1785926"/>
          <a:ext cx="4548198" cy="353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1"/>
          <p:cNvSpPr txBox="1"/>
          <p:nvPr/>
        </p:nvSpPr>
        <p:spPr>
          <a:xfrm rot="20300565">
            <a:off x="5373381" y="1995519"/>
            <a:ext cx="2076276" cy="8686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Увеличение составило 38 %</a:t>
            </a:r>
            <a:endParaRPr lang="ru-RU" sz="1600" dirty="0"/>
          </a:p>
        </p:txBody>
      </p:sp>
      <p:sp>
        <p:nvSpPr>
          <p:cNvPr id="11" name="Прямая со стрелкой 10"/>
          <p:cNvSpPr/>
          <p:nvPr/>
        </p:nvSpPr>
        <p:spPr bwMode="auto">
          <a:xfrm flipV="1">
            <a:off x="5929322" y="2428868"/>
            <a:ext cx="1000132" cy="402366"/>
          </a:xfrm>
          <a:prstGeom prst="straightConnector1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TextBox 1"/>
          <p:cNvSpPr txBox="1"/>
          <p:nvPr/>
        </p:nvSpPr>
        <p:spPr>
          <a:xfrm>
            <a:off x="6429388" y="3214686"/>
            <a:ext cx="1428760" cy="71438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29 выпускников</a:t>
            </a:r>
            <a:endParaRPr lang="ru-RU" sz="16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476672"/>
            <a:ext cx="824542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Количество выпускников-медалистов (золотых и серебряных) общеобразовательных учреждений района</a:t>
            </a:r>
            <a:endParaRPr kumimoji="0" lang="ru-RU" sz="24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1052736"/>
            <a:ext cx="8280920" cy="1015663"/>
          </a:xfrm>
          <a:prstGeom prst="rect">
            <a:avLst/>
          </a:prstGeom>
          <a:noFill/>
          <a:ln w="381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Медицинская помощь населению оказывалась тремя муниципальными учреждениями, в структуру которых входят 2 больницы,  5 амбулаторий, 6 фельдшерско-акушерских пунктов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476672"/>
            <a:ext cx="824542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Здравоохранение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Рисунок 10" descr="kb_ud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348880"/>
            <a:ext cx="6192688" cy="4128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03427" name="Rectangle 9"/>
          <p:cNvSpPr>
            <a:spLocks noChangeArrowheads="1"/>
          </p:cNvSpPr>
          <p:nvPr/>
        </p:nvSpPr>
        <p:spPr bwMode="auto">
          <a:xfrm>
            <a:off x="0" y="2057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551545272"/>
              </p:ext>
            </p:extLst>
          </p:nvPr>
        </p:nvGraphicFramePr>
        <p:xfrm>
          <a:off x="142844" y="2928934"/>
          <a:ext cx="5429288" cy="3929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00694" y="4000504"/>
            <a:ext cx="33575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Общая численность занимающихся физической культурой и спортом составила </a:t>
            </a:r>
            <a:r>
              <a:rPr lang="ru-RU" sz="2400" b="1" dirty="0" smtClean="0"/>
              <a:t>35% </a:t>
            </a:r>
            <a:r>
              <a:rPr lang="ru-RU" sz="2400" dirty="0" smtClean="0"/>
              <a:t>от общего числа жителей района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285992"/>
            <a:ext cx="38259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prstClr val="black"/>
                </a:solidFill>
              </a:rPr>
              <a:t>Спортсменами района завоевано </a:t>
            </a:r>
            <a:r>
              <a:rPr lang="ru-RU" sz="2400" b="1" dirty="0" smtClean="0">
                <a:solidFill>
                  <a:prstClr val="black"/>
                </a:solidFill>
              </a:rPr>
              <a:t>315 медалей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21505" name="Picture 1" descr="C:\Users\kovalevata\Desktop\медал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000108"/>
            <a:ext cx="3857652" cy="2806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14282" y="1000108"/>
            <a:ext cx="4429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prstClr val="black"/>
                </a:solidFill>
              </a:rPr>
              <a:t>Принято участие в </a:t>
            </a:r>
            <a:r>
              <a:rPr lang="ru-RU" sz="2000" b="1" dirty="0" smtClean="0">
                <a:solidFill>
                  <a:prstClr val="black"/>
                </a:solidFill>
              </a:rPr>
              <a:t>154</a:t>
            </a:r>
            <a:r>
              <a:rPr lang="ru-RU" sz="2000" dirty="0" smtClean="0">
                <a:solidFill>
                  <a:prstClr val="black"/>
                </a:solidFill>
              </a:rPr>
              <a:t> соревнованиях международного, российского, окружного уровня</a:t>
            </a:r>
            <a:endParaRPr lang="ru-RU" sz="2000" b="1" dirty="0">
              <a:solidFill>
                <a:prstClr val="black"/>
              </a:solidFill>
            </a:endParaRPr>
          </a:p>
        </p:txBody>
      </p:sp>
      <p:pic>
        <p:nvPicPr>
          <p:cNvPr id="11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lum bright="-12000"/>
          </a:blip>
          <a:srcRect/>
          <a:stretch>
            <a:fillRect/>
          </a:stretch>
        </p:blipFill>
        <p:spPr bwMode="auto">
          <a:xfrm>
            <a:off x="1571604" y="3571876"/>
            <a:ext cx="357190" cy="354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lum bright="-12000"/>
          </a:blip>
          <a:srcRect/>
          <a:stretch>
            <a:fillRect/>
          </a:stretch>
        </p:blipFill>
        <p:spPr bwMode="auto">
          <a:xfrm>
            <a:off x="2714612" y="3714751"/>
            <a:ext cx="428628" cy="402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lum bright="-12000"/>
          </a:blip>
          <a:srcRect/>
          <a:stretch>
            <a:fillRect/>
          </a:stretch>
        </p:blipFill>
        <p:spPr bwMode="auto">
          <a:xfrm>
            <a:off x="1142976" y="3786190"/>
            <a:ext cx="428628" cy="402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lum bright="-12000"/>
          </a:blip>
          <a:srcRect/>
          <a:stretch>
            <a:fillRect/>
          </a:stretch>
        </p:blipFill>
        <p:spPr bwMode="auto">
          <a:xfrm>
            <a:off x="2000232" y="3500438"/>
            <a:ext cx="371916" cy="361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lum bright="-12000"/>
          </a:blip>
          <a:srcRect/>
          <a:stretch>
            <a:fillRect/>
          </a:stretch>
        </p:blipFill>
        <p:spPr bwMode="auto">
          <a:xfrm>
            <a:off x="3143240" y="3429000"/>
            <a:ext cx="357190" cy="354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 cstate="print">
            <a:lum bright="-12000"/>
          </a:blip>
          <a:srcRect/>
          <a:stretch>
            <a:fillRect/>
          </a:stretch>
        </p:blipFill>
        <p:spPr bwMode="auto">
          <a:xfrm>
            <a:off x="3571869" y="3355604"/>
            <a:ext cx="357190" cy="347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0" y="404664"/>
            <a:ext cx="824542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Физическая культура и спорт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268505213"/>
              </p:ext>
            </p:extLst>
          </p:nvPr>
        </p:nvGraphicFramePr>
        <p:xfrm>
          <a:off x="179512" y="1700808"/>
          <a:ext cx="5535496" cy="515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052736"/>
            <a:ext cx="5143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Пополнение материально-технической базы  учреждений культуры,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7536" y="1268760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Библиотечный фонд увеличился на 4 %;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Общий музейный фонд увеличен на 257 экспонатов;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kovalevata\Desktop\библиоте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132856"/>
            <a:ext cx="2285984" cy="1431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Прямая со стрелкой 10"/>
          <p:cNvCxnSpPr/>
          <p:nvPr/>
        </p:nvCxnSpPr>
        <p:spPr bwMode="auto">
          <a:xfrm flipV="1">
            <a:off x="2771800" y="3789040"/>
            <a:ext cx="714380" cy="428628"/>
          </a:xfrm>
          <a:prstGeom prst="straightConnector1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08104" y="3501008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Продолжены ремонтно-реставрационные работы на объекте «Дом купца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Кайдалова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0" y="404664"/>
            <a:ext cx="824542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Культура 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Рисунок 13" descr="Дом кайдалова Ларья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6136" y="4365104"/>
            <a:ext cx="2520280" cy="1890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6228184" y="4509120"/>
            <a:ext cx="158417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_ac011_91f9bbd7_X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628800"/>
            <a:ext cx="3901440" cy="26022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41" name="Picture 1" descr="C:\Users\kovalevata\Desktop\логотип дерево в растр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3929090" cy="52756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88640"/>
            <a:ext cx="86764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2013 год – </a:t>
            </a:r>
          </a:p>
          <a:p>
            <a:pPr algn="ctr"/>
            <a:r>
              <a:rPr lang="ru-RU" sz="2800" b="1" dirty="0" smtClean="0">
                <a:ln w="1905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85-летие образования Нижневартовского района</a:t>
            </a:r>
            <a:endParaRPr lang="ru-RU" sz="2800" b="1" dirty="0">
              <a:ln w="1905"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0_abf05_b05cc898_X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3501008"/>
            <a:ext cx="3048000" cy="20307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Рисунок 5" descr="0_abf27_e3d48f39_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4509120"/>
            <a:ext cx="3048000" cy="20307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_97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412775"/>
            <a:ext cx="6336704" cy="4248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300192" y="1628800"/>
            <a:ext cx="2527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Высших наград района удостоено </a:t>
            </a:r>
            <a:r>
              <a:rPr lang="ru-RU" b="1" dirty="0" smtClean="0">
                <a:latin typeface="Bookman Old Style" pitchFamily="18" charset="0"/>
              </a:rPr>
              <a:t>11 человек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Почетных званий </a:t>
            </a:r>
            <a:r>
              <a:rPr lang="ru-RU" dirty="0" err="1" smtClean="0">
                <a:latin typeface="Bookman Old Style" pitchFamily="18" charset="0"/>
              </a:rPr>
              <a:t>ХМАО-Югры</a:t>
            </a:r>
            <a:r>
              <a:rPr lang="ru-RU" dirty="0" smtClean="0">
                <a:latin typeface="Bookman Old Style" pitchFamily="18" charset="0"/>
              </a:rPr>
              <a:t> удостоено более </a:t>
            </a:r>
            <a:r>
              <a:rPr lang="ru-RU" b="1" dirty="0" smtClean="0">
                <a:latin typeface="Bookman Old Style" pitchFamily="18" charset="0"/>
              </a:rPr>
              <a:t>90 человек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Поощрены наградами администрации района-</a:t>
            </a:r>
            <a:r>
              <a:rPr lang="ru-RU" b="1" dirty="0" smtClean="0">
                <a:latin typeface="Bookman Old Style" pitchFamily="18" charset="0"/>
              </a:rPr>
              <a:t>770 человек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5517232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В честь Юбилея района: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на Доску Почета занесено 20 </a:t>
            </a:r>
            <a:r>
              <a:rPr lang="ru-RU" b="1" dirty="0" smtClean="0">
                <a:latin typeface="Bookman Old Style" pitchFamily="18" charset="0"/>
              </a:rPr>
              <a:t>человек, в </a:t>
            </a:r>
            <a:r>
              <a:rPr lang="ru-RU" b="1" dirty="0" smtClean="0">
                <a:latin typeface="Bookman Old Style" pitchFamily="18" charset="0"/>
              </a:rPr>
              <a:t>Книгу почета – 16 человек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332656"/>
            <a:ext cx="9144000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В течение 2013 года организовано чествование граждан, внесших значительный вклад в социально-экономическое развитие района</a:t>
            </a:r>
            <a:endParaRPr kumimoji="0" lang="ru-RU" sz="24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00364" y="4000504"/>
            <a:ext cx="2756663" cy="181038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рямоугольник 11"/>
          <p:cNvSpPr/>
          <p:nvPr/>
        </p:nvSpPr>
        <p:spPr>
          <a:xfrm>
            <a:off x="5429256" y="3071810"/>
            <a:ext cx="2756663" cy="181038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extBox 18"/>
          <p:cNvSpPr txBox="1"/>
          <p:nvPr/>
        </p:nvSpPr>
        <p:spPr>
          <a:xfrm>
            <a:off x="179512" y="1340768"/>
            <a:ext cx="19442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+mn-lt"/>
                <a:cs typeface="Times New Roman" pitchFamily="18" charset="0"/>
              </a:rPr>
              <a:t>Поступило </a:t>
            </a:r>
            <a:r>
              <a:rPr lang="ru-RU" sz="2200" b="1" dirty="0" smtClean="0">
                <a:latin typeface="+mn-lt"/>
                <a:cs typeface="Times New Roman" pitchFamily="18" charset="0"/>
              </a:rPr>
              <a:t>1 832 обращения </a:t>
            </a:r>
            <a:r>
              <a:rPr lang="ru-RU" sz="2200" dirty="0" smtClean="0">
                <a:latin typeface="+mn-lt"/>
                <a:cs typeface="Times New Roman" pitchFamily="18" charset="0"/>
              </a:rPr>
              <a:t>граждан</a:t>
            </a:r>
            <a:endParaRPr lang="ru-RU" sz="2200" dirty="0"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504" y="2996952"/>
            <a:ext cx="21602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+mn-lt"/>
                <a:cs typeface="Times New Roman" pitchFamily="18" charset="0"/>
              </a:rPr>
              <a:t>Главой администрации района проведено </a:t>
            </a:r>
            <a:r>
              <a:rPr lang="ru-RU" sz="2000" b="1" dirty="0" smtClean="0">
                <a:latin typeface="+mn-lt"/>
                <a:cs typeface="Times New Roman" pitchFamily="18" charset="0"/>
              </a:rPr>
              <a:t>29 приемов </a:t>
            </a:r>
            <a:r>
              <a:rPr lang="ru-RU" sz="2000" dirty="0" smtClean="0">
                <a:latin typeface="+mn-lt"/>
                <a:cs typeface="Times New Roman" pitchFamily="18" charset="0"/>
              </a:rPr>
              <a:t>граждан, принято </a:t>
            </a:r>
            <a:r>
              <a:rPr lang="ru-RU" sz="2000" b="1" dirty="0" smtClean="0">
                <a:latin typeface="+mn-lt"/>
                <a:cs typeface="Times New Roman" pitchFamily="18" charset="0"/>
              </a:rPr>
              <a:t>159 жителей района</a:t>
            </a:r>
            <a:endParaRPr lang="ru-RU" sz="2000" dirty="0" smtClean="0">
              <a:latin typeface="+mn-lt"/>
              <a:cs typeface="Times New Roman" pitchFamily="18" charset="0"/>
            </a:endParaRPr>
          </a:p>
        </p:txBody>
      </p:sp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Выездной_прием_граждан_Большетарх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1412776"/>
            <a:ext cx="6480211" cy="4320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332656"/>
            <a:ext cx="8100392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Количество обращений граждан, поступивших в администрацию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564904"/>
            <a:ext cx="2123728" cy="3168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>
                <a:latin typeface="Bookman Old Style" pitchFamily="18" charset="0"/>
              </a:rPr>
              <a:t>В населенных пунктах района функционируют 17 центров общественного доступа, один из которых в с.Былино открыт в   отчетном году</a:t>
            </a:r>
            <a:endParaRPr lang="ru-RU" sz="1800" dirty="0">
              <a:latin typeface="Bookman Old Style" pitchFamily="18" charset="0"/>
            </a:endParaRPr>
          </a:p>
        </p:txBody>
      </p:sp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6310" y="0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916832"/>
            <a:ext cx="6948265" cy="4798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500042"/>
            <a:ext cx="842493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Официальный сайт администрации </a:t>
            </a:r>
            <a:r>
              <a:rPr lang="ru-RU" sz="2200" b="1" spc="-100" dirty="0" err="1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Нижневартовского</a:t>
            </a:r>
            <a:r>
              <a:rPr lang="ru-RU" sz="22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 района стал победителем в конкурсе на лучший официальный сайт органа местного самоуправления муниципального образования ХМАО - </a:t>
            </a:r>
            <a:r>
              <a:rPr lang="ru-RU" sz="2200" b="1" spc="-100" dirty="0" err="1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Югры</a:t>
            </a:r>
            <a:endParaRPr kumimoji="0" lang="ru-RU" sz="22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14474" y="2132856"/>
            <a:ext cx="26295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2013 году заявителям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предос-тавлено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 тысяч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муниципальных услуг.</a:t>
            </a:r>
          </a:p>
          <a:p>
            <a:pPr>
              <a:buFont typeface="Wingdings" pitchFamily="2" charset="2"/>
              <a:buChar char="q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2014 году у жителей района появится возможность получать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государст-венные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муници-пальные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услуги по принципу «одного окна» в многофункциональном центре в пгт.Излучинск.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80728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С целью реализации государственной политики в сфере повышения качества и доступности государственных и муниципальных услуг, в районе регламентированы 48 муниципальных услуг. </a:t>
            </a:r>
          </a:p>
        </p:txBody>
      </p:sp>
      <p:pic>
        <p:nvPicPr>
          <p:cNvPr id="2052" name="Picture 4" descr="C:\Users\kovalevata\Desktop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060848"/>
            <a:ext cx="6489779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6632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476672"/>
            <a:ext cx="842493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Муниципальные услуги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КАзачест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24744"/>
            <a:ext cx="4104048" cy="2736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Боевое братсво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861048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404664"/>
            <a:ext cx="831641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В рамках финансовой поддержки 7 некоммерческим организациям выплачены субсидии из бюджета района</a:t>
            </a:r>
            <a:endParaRPr kumimoji="0" lang="ru-RU" sz="24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Рисунок 13" descr="DSC_88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933056"/>
            <a:ext cx="410445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_21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1268760"/>
            <a:ext cx="3744416" cy="2496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1772816"/>
            <a:ext cx="3203848" cy="2246769"/>
          </a:xfrm>
          <a:prstGeom prst="rect">
            <a:avLst/>
          </a:prstGeom>
          <a:gradFill flip="none" rotWithShape="1">
            <a:gsLst>
              <a:gs pos="0">
                <a:srgbClr val="CCFFFF">
                  <a:shade val="30000"/>
                  <a:satMod val="115000"/>
                </a:srgbClr>
              </a:gs>
              <a:gs pos="50000">
                <a:srgbClr val="CCFFFF">
                  <a:shade val="67500"/>
                  <a:satMod val="115000"/>
                </a:srgbClr>
              </a:gs>
              <a:gs pos="100000">
                <a:srgbClr val="CCFF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317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800" dirty="0" smtClean="0">
                <a:latin typeface="Bookman Old Style" pitchFamily="18" charset="0"/>
              </a:rPr>
              <a:t>В выборах приняли участие </a:t>
            </a:r>
          </a:p>
          <a:p>
            <a:pPr algn="ctr"/>
            <a:r>
              <a:rPr lang="ru-RU" sz="2800" b="1" dirty="0" smtClean="0">
                <a:latin typeface="Bookman Old Style" pitchFamily="18" charset="0"/>
              </a:rPr>
              <a:t>38,7 %</a:t>
            </a:r>
            <a:r>
              <a:rPr lang="ru-RU" sz="2800" dirty="0" smtClean="0">
                <a:latin typeface="Bookman Old Style" pitchFamily="18" charset="0"/>
              </a:rPr>
              <a:t> от числа избирателей</a:t>
            </a:r>
            <a:endParaRPr lang="ru-RU" sz="2800" b="1" dirty="0">
              <a:latin typeface="Bookman Old Style" pitchFamily="18" charset="0"/>
            </a:endParaRPr>
          </a:p>
        </p:txBody>
      </p:sp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4149080"/>
            <a:ext cx="3567910" cy="2246769"/>
          </a:xfrm>
          <a:prstGeom prst="rect">
            <a:avLst/>
          </a:prstGeom>
          <a:solidFill>
            <a:srgbClr val="FFFFCC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man Old Style" pitchFamily="18" charset="0"/>
              </a:rPr>
              <a:t>По итогам голосования избраны 78 депутатов в Советы депутатов и главы  городского поселения Новоаганск и сельского поселения Ваховск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8" name="Рисунок 7" descr="DSC_91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3401" y="1772816"/>
            <a:ext cx="5400599" cy="36003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476672"/>
            <a:ext cx="8358214" cy="1237816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8 сентября 2013 года состоялись выборы в органы местного самоуправления городских и сельских поселений района</a:t>
            </a:r>
            <a:endParaRPr kumimoji="0" lang="ru-RU" sz="24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Награда_ко_Дню_России_Б.А._Саломатину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99385" y="1340768"/>
            <a:ext cx="5544615" cy="3696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908720"/>
            <a:ext cx="3851920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результатам мониторинга эффективности деятельности органов местного самоуправления городских округов и муниципальных районов автономного округа, наш район занял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место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22 муниципальных образований автономного округа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4005064"/>
            <a:ext cx="385192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рейтинге районов округа Нижневартовский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район занял </a:t>
            </a:r>
            <a:r>
              <a:rPr lang="ru-R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место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результатам мониторинга и оценки качества организации и осуществления бюджетного процесса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2708920"/>
            <a:ext cx="385192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1600" dirty="0" smtClean="0">
                <a:solidFill>
                  <a:srgbClr val="292934"/>
                </a:solidFill>
              </a:rPr>
              <a:t>В области обеспечения безопасности жизнедеятельности населения среди муниципальных образований автономного округа район занял </a:t>
            </a:r>
            <a:r>
              <a:rPr lang="ru-RU" sz="1600" b="1" dirty="0" smtClean="0">
                <a:solidFill>
                  <a:srgbClr val="292934"/>
                </a:solidFill>
              </a:rPr>
              <a:t>2 место</a:t>
            </a:r>
            <a:endParaRPr lang="ru-RU" sz="1600" b="1" dirty="0">
              <a:solidFill>
                <a:srgbClr val="29293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5157192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По результатам конкурсов в бюджет района в виде грантов дополнительно поступило</a:t>
            </a: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более 130 млн. рублей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5301208"/>
            <a:ext cx="385192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cs typeface="Times New Roman" pitchFamily="18" charset="0"/>
              </a:rPr>
              <a:t>Муниципальный совет по развитию образования в Нижневартовском районе в 2013 году занял </a:t>
            </a:r>
            <a:r>
              <a:rPr lang="ru-RU" sz="1600" b="1" dirty="0" smtClean="0">
                <a:solidFill>
                  <a:prstClr val="black"/>
                </a:solidFill>
                <a:cs typeface="Times New Roman" pitchFamily="18" charset="0"/>
              </a:rPr>
              <a:t>2 место </a:t>
            </a:r>
            <a:r>
              <a:rPr lang="ru-RU" sz="1600" dirty="0" smtClean="0">
                <a:solidFill>
                  <a:prstClr val="black"/>
                </a:solidFill>
                <a:cs typeface="Times New Roman" pitchFamily="18" charset="0"/>
              </a:rPr>
              <a:t>в окружном конкурсе муниципальных советов автономного округа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404664"/>
            <a:ext cx="831641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Достижения администрации района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51520" y="986245"/>
            <a:ext cx="8715436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остроить жилья инвесторами на территории района в объеме не менее 23 тысяч квадратных метров;</a:t>
            </a: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закончить ПИР по реконструкции  спортивно-оздоровительной базы под загородный стационарный лагерь круглосуточного пребывания детей «Лесная сказка», информационно-культурного комплекса в пгт.Излучинск;</a:t>
            </a:r>
          </a:p>
          <a:p>
            <a:pPr algn="just" eaLnBrk="0" hangingPunct="0">
              <a:buFont typeface="Wingdings" pitchFamily="2" charset="2"/>
              <a:buChar char="ü"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завершить работы по строительству канализационно-очистных сооружений в селах Покур, Ларьяк;</a:t>
            </a:r>
          </a:p>
          <a:p>
            <a:pPr algn="just" eaLnBrk="0" hangingPunct="0">
              <a:buFont typeface="Wingdings" pitchFamily="2" charset="2"/>
              <a:buChar char="ü"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начать реконструкцию бассейна водно-оздоровительного комплекса школы № 1 в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пгт.Излучинск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algn="just" eaLnBrk="0" hangingPunct="0"/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осуществить ПИР по реконструкции подъездной автомобильной дороги к с.Большетархово;</a:t>
            </a: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рамках  государственно-частного партнерства осуществить ввод в эксплуатацию </a:t>
            </a: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детского сада в пгт.Излучинск, закончить ПИР  и начать строительство физкультурно-спортивного комплекса с универсальным игровым залом в с.Ларьяк, закончить проектирование детского сада в пгт.Новоаганск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476672"/>
            <a:ext cx="831641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В 2014 году необходимо: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6632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1225689"/>
            <a:ext cx="8534752" cy="4708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0" hangingPunct="0"/>
            <a:endParaRPr lang="ru-RU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продолжить строительство инженерных сетей под индивидуальную частную застройку в пгт. Излучинск;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продолжить модернизацию и реконструкцию объектов жилищно-коммунального комплекса;</a:t>
            </a:r>
          </a:p>
          <a:p>
            <a:pPr lvl="0" algn="just" eaLnBrk="0" hangingPunct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продолжить реализацию мероприятий по обеспечению энергоэффективности и энергосбережения на объектах муниципальной собственности;</a:t>
            </a:r>
          </a:p>
          <a:p>
            <a:pPr lvl="0" algn="just" eaLnBrk="0" hangingPunct="0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продолжить поддержку малого и среднего предпринимательства;</a:t>
            </a:r>
          </a:p>
          <a:p>
            <a:pPr lvl="0" algn="just" eaLnBrk="0" hangingPunct="0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сохранить стабильность на рынке труда.</a:t>
            </a:r>
          </a:p>
          <a:p>
            <a:pPr lvl="0" algn="just" eaLnBrk="0" hangingPunct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620688"/>
            <a:ext cx="831641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10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  <a:ea typeface="+mj-ea"/>
                <a:cs typeface="+mj-cs"/>
              </a:rPr>
              <a:t>В 2014 году необходимо:</a:t>
            </a:r>
            <a:endParaRPr kumimoji="0" lang="ru-RU" sz="2800" b="1" i="0" u="none" strike="noStrike" kern="1200" cap="none" spc="-1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инфа\Documents\герб района\nizhnevartovsk_rayon_coa_n19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2034" y="268909"/>
            <a:ext cx="817690" cy="10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rusmirc\download\DSC_33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844824"/>
            <a:ext cx="496911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57158" y="500042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2014 год в России объявлен </a:t>
            </a:r>
          </a:p>
          <a:p>
            <a:pPr algn="ctr"/>
            <a:r>
              <a:rPr lang="ru-RU" sz="280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«Годом культуры»</a:t>
            </a:r>
            <a:endParaRPr lang="ru-RU" sz="28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2" name="Рисунок 11" descr="Год культуры в Югр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3403578" cy="446904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4581128"/>
            <a:ext cx="313234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0_abf00_5b190840_X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476672"/>
            <a:ext cx="350576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6_conver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76672"/>
            <a:ext cx="3048000" cy="268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совет_по_развитию_МСУ_22.01.2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1412776"/>
            <a:ext cx="3744416" cy="2496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0_abf0a_9c1014fd_X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3857628"/>
            <a:ext cx="3350466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0_abf70_21a55d1d_XXL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36096" y="3645024"/>
            <a:ext cx="3577562" cy="2386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287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8000" b="1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  <a:t>Спасибо </a:t>
            </a:r>
            <a:br>
              <a:rPr lang="ru-RU" sz="8000" b="1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8000" b="1" dirty="0" smtClean="0">
                <a:ln w="50800"/>
                <a:solidFill>
                  <a:schemeClr val="tx1"/>
                </a:solidFill>
                <a:effectLst/>
                <a:latin typeface="Times New Roman" pitchFamily="18" charset="0"/>
              </a:rPr>
              <a:t>за внимание!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3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4.xml><?xml version="1.0" encoding="utf-8"?>
<a:themeOverride xmlns:a="http://schemas.openxmlformats.org/drawingml/2006/main">
  <a:clrScheme name="Техническая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5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7.xml><?xml version="1.0" encoding="utf-8"?>
<a:themeOverride xmlns:a="http://schemas.openxmlformats.org/drawingml/2006/main">
  <a:clrScheme name="Техническая">
    <a:dk1>
      <a:sysClr val="windowText" lastClr="000000"/>
    </a:dk1>
    <a:lt1>
      <a:sysClr val="window" lastClr="FFFFFF"/>
    </a:lt1>
    <a:dk2>
      <a:srgbClr val="3B3B3B"/>
    </a:dk2>
    <a:lt2>
      <a:srgbClr val="D4D2D0"/>
    </a:lt2>
    <a:accent1>
      <a:srgbClr val="6EA0B0"/>
    </a:accent1>
    <a:accent2>
      <a:srgbClr val="CCAF0A"/>
    </a:accent2>
    <a:accent3>
      <a:srgbClr val="8D89A4"/>
    </a:accent3>
    <a:accent4>
      <a:srgbClr val="748560"/>
    </a:accent4>
    <a:accent5>
      <a:srgbClr val="9E9273"/>
    </a:accent5>
    <a:accent6>
      <a:srgbClr val="7E848D"/>
    </a:accent6>
    <a:hlink>
      <a:srgbClr val="00C8C3"/>
    </a:hlink>
    <a:folHlink>
      <a:srgbClr val="A116E0"/>
    </a:folHlink>
  </a:clrScheme>
</a:themeOverride>
</file>

<file path=ppt/theme/themeOverride8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7020</TotalTime>
  <Words>2240</Words>
  <Application>Microsoft Office PowerPoint</Application>
  <PresentationFormat>Экран (4:3)</PresentationFormat>
  <Paragraphs>394</Paragraphs>
  <Slides>58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Ясность</vt:lpstr>
      <vt:lpstr>Отчет Главы администрации Нижневартовского  района  о результатах деятельности  за 2013 год</vt:lpstr>
      <vt:lpstr>Слайд 2</vt:lpstr>
      <vt:lpstr>Слайд 3</vt:lpstr>
      <vt:lpstr>Численность населения по состоянию на  01.01.2014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Регистрация обособленных подразделений и дополнительно поступившие суммы НДФЛ в бюджет района в 2013 году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 «2013 год в России – Год охраны окружающей среды» 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Тарифы на жилищно-коммунальные услуги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Охват дошкольным образованием детей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Спасибо 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Финансирование долгосрочных целевых программ района 2009-2010 гг.</dc:title>
  <dc:creator>MironovaAD</dc:creator>
  <cp:lastModifiedBy>PazderinaOA</cp:lastModifiedBy>
  <cp:revision>1409</cp:revision>
  <cp:lastPrinted>2012-03-12T03:15:07Z</cp:lastPrinted>
  <dcterms:created xsi:type="dcterms:W3CDTF">2011-01-24T07:59:33Z</dcterms:created>
  <dcterms:modified xsi:type="dcterms:W3CDTF">2014-03-19T13:54:55Z</dcterms:modified>
</cp:coreProperties>
</file>