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drawings/drawing7.xml" ContentType="application/vnd.openxmlformats-officedocument.drawingml.chartshapes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Default Extension="vml" ContentType="application/vnd.openxmlformats-officedocument.vmlDrawing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charts/chart10.xml" ContentType="application/vnd.openxmlformats-officedocument.drawingml.chart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rawings/drawing6.xml" ContentType="application/vnd.openxmlformats-officedocument.drawingml.chartshapes+xml"/>
  <Override PartName="/ppt/diagrams/quickStyle6.xml" ContentType="application/vnd.openxmlformats-officedocument.drawingml.diagramStyl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rawings/drawing4.xml" ContentType="application/vnd.openxmlformats-officedocument.drawingml.chartshapes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xls" ContentType="application/vnd.ms-exce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diagrams/layout8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60"/>
  </p:notesMasterIdLst>
  <p:sldIdLst>
    <p:sldId id="500" r:id="rId2"/>
    <p:sldId id="501" r:id="rId3"/>
    <p:sldId id="297" r:id="rId4"/>
    <p:sldId id="272" r:id="rId5"/>
    <p:sldId id="525" r:id="rId6"/>
    <p:sldId id="504" r:id="rId7"/>
    <p:sldId id="526" r:id="rId8"/>
    <p:sldId id="299" r:id="rId9"/>
    <p:sldId id="416" r:id="rId10"/>
    <p:sldId id="422" r:id="rId11"/>
    <p:sldId id="305" r:id="rId12"/>
    <p:sldId id="483" r:id="rId13"/>
    <p:sldId id="511" r:id="rId14"/>
    <p:sldId id="349" r:id="rId15"/>
    <p:sldId id="291" r:id="rId16"/>
    <p:sldId id="521" r:id="rId17"/>
    <p:sldId id="394" r:id="rId18"/>
    <p:sldId id="395" r:id="rId19"/>
    <p:sldId id="310" r:id="rId20"/>
    <p:sldId id="308" r:id="rId21"/>
    <p:sldId id="419" r:id="rId22"/>
    <p:sldId id="503" r:id="rId23"/>
    <p:sldId id="443" r:id="rId24"/>
    <p:sldId id="494" r:id="rId25"/>
    <p:sldId id="444" r:id="rId26"/>
    <p:sldId id="445" r:id="rId27"/>
    <p:sldId id="439" r:id="rId28"/>
    <p:sldId id="490" r:id="rId29"/>
    <p:sldId id="446" r:id="rId30"/>
    <p:sldId id="447" r:id="rId31"/>
    <p:sldId id="448" r:id="rId32"/>
    <p:sldId id="449" r:id="rId33"/>
    <p:sldId id="451" r:id="rId34"/>
    <p:sldId id="515" r:id="rId35"/>
    <p:sldId id="507" r:id="rId36"/>
    <p:sldId id="513" r:id="rId37"/>
    <p:sldId id="519" r:id="rId38"/>
    <p:sldId id="518" r:id="rId39"/>
    <p:sldId id="461" r:id="rId40"/>
    <p:sldId id="477" r:id="rId41"/>
    <p:sldId id="452" r:id="rId42"/>
    <p:sldId id="463" r:id="rId43"/>
    <p:sldId id="479" r:id="rId44"/>
    <p:sldId id="493" r:id="rId45"/>
    <p:sldId id="508" r:id="rId46"/>
    <p:sldId id="481" r:id="rId47"/>
    <p:sldId id="520" r:id="rId48"/>
    <p:sldId id="480" r:id="rId49"/>
    <p:sldId id="469" r:id="rId50"/>
    <p:sldId id="470" r:id="rId51"/>
    <p:sldId id="522" r:id="rId52"/>
    <p:sldId id="524" r:id="rId53"/>
    <p:sldId id="430" r:id="rId54"/>
    <p:sldId id="498" r:id="rId55"/>
    <p:sldId id="492" r:id="rId56"/>
    <p:sldId id="523" r:id="rId57"/>
    <p:sldId id="499" r:id="rId58"/>
    <p:sldId id="476" r:id="rId59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800080"/>
    <a:srgbClr val="000099"/>
    <a:srgbClr val="9966FF"/>
    <a:srgbClr val="9900FF"/>
    <a:srgbClr val="000066"/>
    <a:srgbClr val="CC00CC"/>
    <a:srgbClr val="17088A"/>
    <a:srgbClr val="FFFFFF"/>
    <a:srgbClr val="CC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740" autoAdjust="0"/>
    <p:restoredTop sz="84528" autoAdjust="0"/>
  </p:normalViewPr>
  <p:slideViewPr>
    <p:cSldViewPr>
      <p:cViewPr>
        <p:scale>
          <a:sx n="80" d="100"/>
          <a:sy n="80" d="100"/>
        </p:scale>
        <p:origin x="-744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360"/>
    </p:cViewPr>
  </p:sorterViewPr>
  <p:notesViewPr>
    <p:cSldViewPr>
      <p:cViewPr varScale="1">
        <p:scale>
          <a:sx n="70" d="100"/>
          <a:sy n="70" d="100"/>
        </p:scale>
        <p:origin x="-1992" y="-102"/>
      </p:cViewPr>
      <p:guideLst>
        <p:guide orient="horz" pos="3107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uran\MASHBYRO\&#1050;&#1086;&#1084;&#1080;&#1090;&#1077;&#1090;%20&#1101;&#1082;&#1086;&#1085;&#1086;&#1084;&#1080;&#1082;&#1080;\&#1041;&#1091;&#1088;&#1093;&#1072;&#1085;\&#1076;&#1086;&#1093;&#1086;&#1076;&#1099;%202014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</c:v>
                </c:pt>
              </c:strCache>
            </c:strRef>
          </c:tx>
          <c:explosion val="31"/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Численность</c:v>
                </c:pt>
                <c:pt idx="1">
                  <c:v>КМНС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36000</c:v>
                </c:pt>
                <c:pt idx="1">
                  <c:v>2461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40"/>
      <c:perspective val="0"/>
    </c:view3D>
    <c:plotArea>
      <c:layout>
        <c:manualLayout>
          <c:layoutTarget val="inner"/>
          <c:xMode val="edge"/>
          <c:yMode val="edge"/>
          <c:x val="0"/>
          <c:y val="5.9375000000000032E-2"/>
          <c:w val="0.9541666666666665"/>
          <c:h val="0.9312500000000000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1"/>
          <c:cat>
            <c:strRef>
              <c:f>Лист1!$A$2:$A$5</c:f>
              <c:strCache>
                <c:ptCount val="4"/>
                <c:pt idx="0">
                  <c:v>в федеральный бюджет 86,7%</c:v>
                </c:pt>
                <c:pt idx="1">
                  <c:v>в бюджет автономного округа 11,2%</c:v>
                </c:pt>
                <c:pt idx="2">
                  <c:v>в бюджет Тюменской области 0,6%</c:v>
                </c:pt>
                <c:pt idx="3">
                  <c:v>в местный бюджет 1,5%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</c:v>
                </c:pt>
                <c:pt idx="1">
                  <c:v>11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autoTitleDeleted val="1"/>
    <c:view3D>
      <c:rotX val="50"/>
      <c:rotY val="150"/>
      <c:depthPercent val="100"/>
      <c:perspective val="50"/>
    </c:view3D>
    <c:plotArea>
      <c:layout/>
      <c:pie3DChart>
        <c:varyColors val="1"/>
        <c:ser>
          <c:idx val="0"/>
          <c:order val="0"/>
          <c:tx>
            <c:strRef>
              <c:f>Лист1!$F$6</c:f>
              <c:strCache>
                <c:ptCount val="1"/>
                <c:pt idx="0">
                  <c:v>млн.рублей</c:v>
                </c:pt>
              </c:strCache>
            </c:strRef>
          </c:tx>
          <c:explosion val="25"/>
          <c:dPt>
            <c:idx val="0"/>
            <c:explosion val="14"/>
            <c:spPr>
              <a:solidFill>
                <a:srgbClr val="00B050"/>
              </a:solidFill>
            </c:spPr>
          </c:dPt>
          <c:dPt>
            <c:idx val="1"/>
            <c:explosion val="18"/>
            <c:spPr>
              <a:solidFill>
                <a:srgbClr val="7030A0"/>
              </a:solidFill>
            </c:spPr>
          </c:dPt>
          <c:dPt>
            <c:idx val="2"/>
            <c:explosion val="9"/>
          </c:dPt>
          <c:dLbls>
            <c:dLbl>
              <c:idx val="0"/>
              <c:layout>
                <c:manualLayout>
                  <c:x val="2.1878827646544469E-3"/>
                  <c:y val="-2.1646617089530782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3.4213692038495389E-3"/>
                  <c:y val="-5.8103674540682876E-3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3.8661307961505173E-2"/>
                  <c:y val="-3.679461942257245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Лист1!$E$7:$E$9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Лист1!$F$7:$F$9</c:f>
              <c:numCache>
                <c:formatCode>General</c:formatCode>
                <c:ptCount val="3"/>
                <c:pt idx="0">
                  <c:v>1498.3</c:v>
                </c:pt>
                <c:pt idx="1">
                  <c:v>514.6</c:v>
                </c:pt>
                <c:pt idx="2">
                  <c:v>2863.8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7.1893901309374994E-2"/>
          <c:y val="0.11111033343598654"/>
          <c:w val="0.9111013867908565"/>
          <c:h val="0.7674568247313935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1.6643924741064766E-2"/>
                  <c:y val="9.4302321324354524E-2"/>
                </c:manualLayout>
              </c:layout>
              <c:showVal val="1"/>
            </c:dLbl>
            <c:dLbl>
              <c:idx val="1"/>
              <c:layout>
                <c:manualLayout>
                  <c:x val="2.0752199840055868E-2"/>
                  <c:y val="9.8181532345423067E-2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</c:v>
                </c:pt>
                <c:pt idx="1">
                  <c:v>32</c:v>
                </c:pt>
              </c:numCache>
            </c:numRef>
          </c:val>
        </c:ser>
        <c:dLbls/>
        <c:shape val="cylinder"/>
        <c:axId val="111765376"/>
        <c:axId val="112053248"/>
        <c:axId val="0"/>
      </c:bar3DChart>
      <c:catAx>
        <c:axId val="111765376"/>
        <c:scaling>
          <c:orientation val="minMax"/>
        </c:scaling>
        <c:delete val="1"/>
        <c:axPos val="b"/>
        <c:numFmt formatCode="General" sourceLinked="1"/>
        <c:tickLblPos val="none"/>
        <c:crossAx val="112053248"/>
        <c:crosses val="autoZero"/>
        <c:auto val="1"/>
        <c:lblAlgn val="ctr"/>
        <c:lblOffset val="100"/>
      </c:catAx>
      <c:valAx>
        <c:axId val="1120532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17653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Экономия бюджетных средств по итогам размещения муниципального заказа</c:v>
                </c:pt>
              </c:strCache>
            </c:strRef>
          </c:tx>
          <c:explosion val="25"/>
          <c:dPt>
            <c:idx val="1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9.0394847541141563E-2"/>
                  <c:y val="3.43750000000000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233,6 </a:t>
                    </a:r>
                  </a:p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млн. рублей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bestFit"/>
              <c:showVal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Экономия бюджетных средств</c:v>
                </c:pt>
                <c:pt idx="1">
                  <c:v>Общая сумма закупок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</c:v>
                </c:pt>
                <c:pt idx="1">
                  <c:v>0.9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57,4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-1.1111033343598645E-2"/>
                  <c:y val="-1.025633847101413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88,0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</c:v>
                </c:pt>
                <c:pt idx="1">
                  <c:v>84</c:v>
                </c:pt>
              </c:numCache>
            </c:numRef>
          </c:val>
        </c:ser>
        <c:dLbls/>
        <c:shape val="box"/>
        <c:axId val="124793600"/>
        <c:axId val="124795136"/>
        <c:axId val="0"/>
      </c:bar3DChart>
      <c:catAx>
        <c:axId val="12479360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4795136"/>
        <c:crosses val="autoZero"/>
        <c:auto val="1"/>
        <c:lblAlgn val="ctr"/>
        <c:lblOffset val="100"/>
      </c:catAx>
      <c:valAx>
        <c:axId val="12479513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47936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6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Добыча нефти</c:v>
                </c:pt>
              </c:strCache>
            </c:strRef>
          </c:tx>
          <c:explosion val="27"/>
          <c:dPt>
            <c:idx val="0"/>
            <c:explosion val="0"/>
            <c:spPr>
              <a:solidFill>
                <a:srgbClr val="9966FF"/>
              </a:solidFill>
            </c:spPr>
          </c:dPt>
          <c:dPt>
            <c:idx val="1"/>
            <c:explosion val="18"/>
            <c:spPr>
              <a:solidFill>
                <a:srgbClr val="0000CC"/>
              </a:solidFill>
            </c:spPr>
          </c:dPt>
          <c:dLbls>
            <c:dLbl>
              <c:idx val="0"/>
              <c:layout>
                <c:manualLayout>
                  <c:x val="-8.9986150393523076E-2"/>
                  <c:y val="5.295471210566163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1"/>
              <c:delete val="1"/>
            </c:dLbl>
            <c:dLblPos val="outEnd"/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добыто на территории района </c:v>
                </c:pt>
                <c:pt idx="1">
                  <c:v>добыто на остальных территориях округа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0.23</c:v>
                </c:pt>
                <c:pt idx="1">
                  <c:v>0.77000000000000302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3"/>
  <c:chart>
    <c:title>
      <c:layout>
        <c:manualLayout>
          <c:xMode val="edge"/>
          <c:yMode val="edge"/>
          <c:x val="0.197106946868886"/>
          <c:y val="3.5639295612979162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8.1719059167142741E-2"/>
          <c:y val="0.18916752988605504"/>
          <c:w val="0.82214748088483991"/>
          <c:h val="0.501359278908517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Добыча газа</c:v>
                </c:pt>
              </c:strCache>
            </c:strRef>
          </c:tx>
          <c:explosion val="5"/>
          <c:dPt>
            <c:idx val="1"/>
            <c:spPr>
              <a:solidFill>
                <a:srgbClr val="00B050"/>
              </a:solidFill>
            </c:spPr>
          </c:dPt>
          <c:dLbls>
            <c:dLbl>
              <c:idx val="0"/>
              <c:layout/>
              <c:dLblPos val="ctr"/>
              <c:showVal val="1"/>
            </c:dLbl>
            <c:delete val="1"/>
          </c:dLbls>
          <c:cat>
            <c:strRef>
              <c:f>Лист1!$A$2:$A$3</c:f>
              <c:strCache>
                <c:ptCount val="2"/>
                <c:pt idx="0">
                  <c:v>добыто на территории района</c:v>
                </c:pt>
                <c:pt idx="1">
                  <c:v>добыто на остальных территориях округа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0.37000000000000038</c:v>
                </c:pt>
                <c:pt idx="1">
                  <c:v>0.630000000000003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4454203385359468"/>
          <c:y val="0.15527950310559024"/>
          <c:w val="0.64619699065702763"/>
          <c:h val="0.6366727092023856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год</c:v>
                </c:pt>
              </c:strCache>
            </c:strRef>
          </c:tx>
          <c:dLbls>
            <c:dLbl>
              <c:idx val="0"/>
              <c:layout>
                <c:manualLayout>
                  <c:x val="2.4420137366609886E-2"/>
                  <c:y val="-3.1249875016497535E-3"/>
                </c:manualLayout>
              </c:layout>
              <c:showVal val="1"/>
            </c:dLbl>
            <c:showVal val="1"/>
          </c:dLbls>
          <c:cat>
            <c:strRef>
              <c:f>Лист1!$A$2</c:f>
              <c:strCache>
                <c:ptCount val="1"/>
                <c:pt idx="0">
                  <c:v>млн. рублей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 год</c:v>
                </c:pt>
              </c:strCache>
            </c:strRef>
          </c:tx>
          <c:dLbls>
            <c:dLbl>
              <c:idx val="0"/>
              <c:layout>
                <c:manualLayout>
                  <c:x val="2.3088581173264507E-2"/>
                  <c:y val="-5.0793295285022607E-3"/>
                </c:manualLayout>
              </c:layout>
              <c:showVal val="1"/>
            </c:dLbl>
            <c:showVal val="1"/>
          </c:dLbls>
          <c:cat>
            <c:strRef>
              <c:f>Лист1!$A$2</c:f>
              <c:strCache>
                <c:ptCount val="1"/>
                <c:pt idx="0">
                  <c:v>млн. рублей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</c:ser>
        <c:dLbls>
          <c:showVal val="1"/>
        </c:dLbls>
        <c:shape val="cone"/>
        <c:axId val="125581184"/>
        <c:axId val="125582720"/>
        <c:axId val="0"/>
      </c:bar3DChart>
      <c:catAx>
        <c:axId val="125581184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5582720"/>
        <c:crosses val="autoZero"/>
        <c:auto val="1"/>
        <c:lblAlgn val="ctr"/>
        <c:lblOffset val="100"/>
      </c:catAx>
      <c:valAx>
        <c:axId val="125582720"/>
        <c:scaling>
          <c:orientation val="minMax"/>
        </c:scaling>
        <c:axPos val="l"/>
        <c:majorGridlines/>
        <c:numFmt formatCode="General" sourceLinked="1"/>
        <c:tickLblPos val="nextTo"/>
        <c:crossAx val="125581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410612562028406"/>
          <c:y val="0.32941351741570363"/>
          <c:w val="0.17489738777161942"/>
          <c:h val="0.13159982882259541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год 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mtClean="0">
                        <a:latin typeface="Times New Roman" pitchFamily="18" charset="0"/>
                        <a:cs typeface="Times New Roman" pitchFamily="18" charset="0"/>
                      </a:rPr>
                      <a:t>885</a:t>
                    </a:r>
                    <a:endParaRPr lang="en-US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outEnd"/>
              <c:showVal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</c:f>
              <c:strCache>
                <c:ptCount val="1"/>
                <c:pt idx="0">
                  <c:v>тонн товаров народного потребления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1885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-1.186202258671600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 1 972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outEnd"/>
              <c:showVal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</c:f>
              <c:strCache>
                <c:ptCount val="1"/>
                <c:pt idx="0">
                  <c:v>тонн товаров народного потребления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1972</c:v>
                </c:pt>
              </c:numCache>
            </c:numRef>
          </c:val>
        </c:ser>
        <c:dLbls/>
        <c:axId val="126088704"/>
        <c:axId val="126090240"/>
      </c:barChart>
      <c:catAx>
        <c:axId val="12608870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090240"/>
        <c:crosses val="autoZero"/>
        <c:auto val="1"/>
        <c:lblAlgn val="ctr"/>
        <c:lblOffset val="100"/>
      </c:catAx>
      <c:valAx>
        <c:axId val="12609024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0887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8457591722892577"/>
          <c:y val="0.90340969488188971"/>
          <c:w val="0.76007713856770964"/>
          <c:h val="7.1472541622427541E-2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0.14114835692263344"/>
          <c:y val="4.8332995044654103E-2"/>
          <c:w val="0.85885164307736661"/>
          <c:h val="0.8071833268008615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C000"/>
            </a:solidFill>
          </c:spPr>
          <c:dLbls>
            <c:dLbl>
              <c:idx val="0"/>
              <c:layout>
                <c:manualLayout>
                  <c:x val="1.4242786618833044E-2"/>
                  <c:y val="1.972153009136141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109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2.1163873035426012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11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,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6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109</c:v>
                </c:pt>
                <c:pt idx="1">
                  <c:v>111.7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dLbls/>
        <c:shape val="box"/>
        <c:axId val="126722048"/>
        <c:axId val="126723584"/>
        <c:axId val="0"/>
      </c:bar3DChart>
      <c:catAx>
        <c:axId val="126722048"/>
        <c:scaling>
          <c:orientation val="minMax"/>
        </c:scaling>
        <c:axPos val="b"/>
        <c:tickLblPos val="nextTo"/>
        <c:txPr>
          <a:bodyPr/>
          <a:lstStyle/>
          <a:p>
            <a:pPr algn="just"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723584"/>
        <c:crosses val="autoZero"/>
        <c:auto val="1"/>
        <c:lblAlgn val="ctr"/>
        <c:lblOffset val="100"/>
      </c:catAx>
      <c:valAx>
        <c:axId val="12672358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7220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7323003018774094"/>
          <c:y val="4.1718750000000013E-2"/>
          <c:w val="0.77772816746810958"/>
          <c:h val="0.8045728346456693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1"/>
              <c:layout>
                <c:manualLayout>
                  <c:x val="6.1302252930199534E-3"/>
                  <c:y val="1.2500000000000001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Лист1!$A$2:$A$3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23.4</c:v>
                </c:pt>
                <c:pt idx="1">
                  <c:v>24.8</c:v>
                </c:pt>
              </c:numCache>
            </c:numRef>
          </c:val>
        </c:ser>
        <c:dLbls/>
        <c:axId val="126662528"/>
        <c:axId val="126664064"/>
      </c:barChart>
      <c:catAx>
        <c:axId val="126662528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664064"/>
        <c:crosses val="autoZero"/>
        <c:auto val="1"/>
        <c:lblAlgn val="ctr"/>
        <c:lblOffset val="100"/>
      </c:catAx>
      <c:valAx>
        <c:axId val="1266640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6625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.16845578642376621"/>
          <c:y val="3.3547970402677957E-2"/>
          <c:w val="0.79731591896828002"/>
          <c:h val="0.77873760663592928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2.1832377440302517E-2"/>
                  <c:y val="-1.823349061513630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1 </a:t>
                    </a:r>
                    <a:r>
                      <a:rPr lang="en-US" dirty="0" smtClean="0"/>
                      <a:t>816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6.2378221258007089E-3"/>
                  <c:y val="-2.735023592270446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2 076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2013 год </c:v>
                </c:pt>
                <c:pt idx="1">
                  <c:v>2014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1816</c:v>
                </c:pt>
                <c:pt idx="1">
                  <c:v>2010</c:v>
                </c:pt>
              </c:numCache>
            </c:numRef>
          </c:val>
        </c:ser>
        <c:dLbls/>
        <c:shape val="box"/>
        <c:axId val="126755968"/>
        <c:axId val="126757504"/>
        <c:axId val="126393856"/>
      </c:bar3DChart>
      <c:catAx>
        <c:axId val="12675596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757504"/>
        <c:crosses val="autoZero"/>
        <c:auto val="1"/>
        <c:lblAlgn val="ctr"/>
        <c:lblOffset val="100"/>
      </c:catAx>
      <c:valAx>
        <c:axId val="12675750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755968"/>
        <c:crosses val="autoZero"/>
        <c:crossBetween val="between"/>
      </c:valAx>
      <c:serAx>
        <c:axId val="126393856"/>
        <c:scaling>
          <c:orientation val="minMax"/>
        </c:scaling>
        <c:delete val="1"/>
        <c:axPos val="b"/>
        <c:tickLblPos val="none"/>
        <c:crossAx val="126757504"/>
        <c:crosses val="autoZero"/>
      </c:ser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41DC90-7020-4589-916B-0515ADE181CC}" type="doc">
      <dgm:prSet loTypeId="urn:microsoft.com/office/officeart/2005/8/layout/chevron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779E163-B267-48CE-8E06-A2981F652B26}">
      <dgm:prSet phldrT="[Текст]"/>
      <dgm:spPr/>
      <dgm:t>
        <a:bodyPr/>
        <a:lstStyle/>
        <a:p>
          <a:endParaRPr lang="ru-RU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28BD8A42-31C0-4366-8547-2403ADB73FDC}" type="parTrans" cxnId="{D9CC6D99-C149-49E2-A909-3183721894D4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8BFED58-7192-4BD8-BDB5-B28B4DFAD9F3}" type="sibTrans" cxnId="{D9CC6D99-C149-49E2-A909-3183721894D4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5D05507-1AEA-48E9-923F-A7937B41D86B}">
      <dgm:prSet phldrT="[Текст]" custT="1"/>
      <dgm:spPr/>
      <dgm:t>
        <a:bodyPr/>
        <a:lstStyle/>
        <a:p>
          <a:r>
            <a:rPr kumimoji="0" lang="ru-RU" sz="20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повышение качества жизни населения;</a:t>
          </a:r>
          <a:endParaRPr lang="ru-RU" sz="2000" b="0" dirty="0">
            <a:effectLst/>
            <a:latin typeface="+mj-lt"/>
          </a:endParaRPr>
        </a:p>
      </dgm:t>
    </dgm:pt>
    <dgm:pt modelId="{9ECF8B60-8CD5-4BD8-8B6F-E3C7735D5598}" type="parTrans" cxnId="{DE6FCF35-6D12-48D9-8A3F-EFA9FD66E500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35C695F-40AF-4F93-9EC8-546E7611EA6B}" type="sibTrans" cxnId="{DE6FCF35-6D12-48D9-8A3F-EFA9FD66E500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B546D1F-3170-4C6F-9FCE-1B4A77A8A0F4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kumimoji="0" lang="ru-RU" sz="20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увеличение доходной части бюджета района и повышение эффективности расходования бюджетных средств; </a:t>
          </a:r>
          <a:endParaRPr lang="ru-RU" sz="20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53ADD66E-9C4B-45AB-9D7D-63D6F6BBE5BC}" type="sibTrans" cxnId="{7BA2A8DC-F2CE-4069-A6B9-67619B14B9E1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87757710-0C0D-430E-BFE1-495FDF1B462B}" type="parTrans" cxnId="{7BA2A8DC-F2CE-4069-A6B9-67619B14B9E1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3EED4B54-ECCE-498C-9BE3-27410290C8AE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BB169800-B385-48EC-806A-E90A11F8609E}" type="sibTrans" cxnId="{4C9A2C48-9840-4CE7-9119-DCCA9380AD7D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866C4F43-39E5-4DF4-8ADA-41A7B6696991}" type="parTrans" cxnId="{4C9A2C48-9840-4CE7-9119-DCCA9380AD7D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CB7007F-B494-4CCC-857B-901FA6399742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7A48FAEE-C768-4F45-A14B-925055567A21}" type="parTrans" cxnId="{19C43409-ABF3-42C2-BF1C-8B1022FDA21A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1D92B7BF-D37F-4A58-A8E0-37CB06C05CFE}" type="sibTrans" cxnId="{19C43409-ABF3-42C2-BF1C-8B1022FDA21A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50E67699-C8BA-4026-A111-72446F4CED3A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3E8C3D56-D8E3-4F51-89B7-B7FCAAB69563}" type="parTrans" cxnId="{E5EDBD88-6058-4DFD-8598-8D9F3242CC5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56C67FC-4D86-434A-981E-48D56F817372}" type="sibTrans" cxnId="{E5EDBD88-6058-4DFD-8598-8D9F3242CC5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3349B99-83FB-4C82-9EF5-799E3EF45103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модернизация и реконструкция объектов жилищно-коммунального комплекса</a:t>
          </a:r>
          <a:r>
            <a:rPr lang="ru-RU" sz="2000" b="0" dirty="0" smtClean="0">
              <a:effectLst/>
              <a:latin typeface="Times New Roman" pitchFamily="18" charset="0"/>
              <a:cs typeface="Times New Roman" pitchFamily="18" charset="0"/>
            </a:rPr>
            <a:t>;</a:t>
          </a:r>
          <a:endParaRPr lang="ru-RU" sz="2000" b="0" dirty="0">
            <a:effectLst/>
            <a:latin typeface="+mj-lt"/>
          </a:endParaRPr>
        </a:p>
      </dgm:t>
    </dgm:pt>
    <dgm:pt modelId="{EBDA6577-F9EC-4A09-A190-AABA3A58E835}" type="parTrans" cxnId="{263C324B-BB6B-4B54-8277-9166198939F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1A3E08BE-5DA8-4376-BA62-004F80B786FB}" type="sibTrans" cxnId="{263C324B-BB6B-4B54-8277-9166198939F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FEE4114-A68C-477A-B612-E363CADE23D7}">
      <dgm:prSet custT="1"/>
      <dgm:spPr/>
      <dgm:t>
        <a:bodyPr/>
        <a:lstStyle/>
        <a:p>
          <a:r>
            <a:rPr kumimoji="0" lang="ru-RU" sz="20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поддержка и развитие малого и среднего предпринимательства</a:t>
          </a:r>
          <a:endParaRPr lang="ru-RU" sz="2000" b="0" dirty="0">
            <a:effectLst/>
            <a:latin typeface="+mj-lt"/>
          </a:endParaRPr>
        </a:p>
      </dgm:t>
    </dgm:pt>
    <dgm:pt modelId="{4F570F14-657A-44D4-B935-5CD560343623}" type="parTrans" cxnId="{46190B33-3DE0-4699-BEE5-2392551CF194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FE5C13E4-3987-42D1-A915-3C479B20514F}" type="sibTrans" cxnId="{46190B33-3DE0-4699-BEE5-2392551CF194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B5A256DE-78CC-4728-A315-D0A9F288BA54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E33EF970-7541-4FCE-A89A-FDAB2A678AA5}" type="parTrans" cxnId="{743516D9-54B6-460E-8FB6-3F0254DD9370}">
      <dgm:prSet/>
      <dgm:spPr/>
      <dgm:t>
        <a:bodyPr/>
        <a:lstStyle/>
        <a:p>
          <a:endParaRPr lang="ru-RU"/>
        </a:p>
      </dgm:t>
    </dgm:pt>
    <dgm:pt modelId="{B136410A-31FA-4556-8DF9-DC35A236CFC9}" type="sibTrans" cxnId="{743516D9-54B6-460E-8FB6-3F0254DD9370}">
      <dgm:prSet/>
      <dgm:spPr/>
      <dgm:t>
        <a:bodyPr/>
        <a:lstStyle/>
        <a:p>
          <a:endParaRPr lang="ru-RU"/>
        </a:p>
      </dgm:t>
    </dgm:pt>
    <dgm:pt modelId="{3292C7ED-9971-4856-A91E-334CB43D98FD}">
      <dgm:prSet custT="1"/>
      <dgm:spPr/>
      <dgm:t>
        <a:bodyPr/>
        <a:lstStyle/>
        <a:p>
          <a:r>
            <a:rPr kumimoji="0" lang="ru-RU" sz="19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привлечение инвестиций, продолжение  и завершение строительства объектов жилого фонда и социально-культурного назначения;  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2B7B61EB-94F6-43E7-AEEA-E1CA7E25B259}" type="parTrans" cxnId="{778547B4-8945-4111-84C7-FEDE2B32FC76}">
      <dgm:prSet/>
      <dgm:spPr/>
      <dgm:t>
        <a:bodyPr/>
        <a:lstStyle/>
        <a:p>
          <a:endParaRPr lang="ru-RU"/>
        </a:p>
      </dgm:t>
    </dgm:pt>
    <dgm:pt modelId="{71592D10-5170-4A71-8C75-30B5C59A58D0}" type="sibTrans" cxnId="{778547B4-8945-4111-84C7-FEDE2B32FC76}">
      <dgm:prSet/>
      <dgm:spPr/>
      <dgm:t>
        <a:bodyPr/>
        <a:lstStyle/>
        <a:p>
          <a:endParaRPr lang="ru-RU"/>
        </a:p>
      </dgm:t>
    </dgm:pt>
    <dgm:pt modelId="{13270BB6-E085-4180-9CE4-5CFF590D7744}">
      <dgm:prSet phldrT="[Текст]" custT="1"/>
      <dgm:spPr/>
      <dgm:t>
        <a:bodyPr/>
        <a:lstStyle/>
        <a:p>
          <a:pPr>
            <a:spcAft>
              <a:spcPct val="15000"/>
            </a:spcAft>
          </a:pP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7957C65B-0BB1-452C-B137-1F43EBC57DE7}" type="parTrans" cxnId="{6C8A460B-1940-469F-8888-7825DC814102}">
      <dgm:prSet/>
      <dgm:spPr/>
      <dgm:t>
        <a:bodyPr/>
        <a:lstStyle/>
        <a:p>
          <a:endParaRPr lang="ru-RU"/>
        </a:p>
      </dgm:t>
    </dgm:pt>
    <dgm:pt modelId="{9CF67719-2527-4107-8705-2B118FA5DB2D}" type="sibTrans" cxnId="{6C8A460B-1940-469F-8888-7825DC814102}">
      <dgm:prSet/>
      <dgm:spPr/>
      <dgm:t>
        <a:bodyPr/>
        <a:lstStyle/>
        <a:p>
          <a:endParaRPr lang="ru-RU"/>
        </a:p>
      </dgm:t>
    </dgm:pt>
    <dgm:pt modelId="{B04D28A2-62C7-4A70-B47D-0CA5590BA259}">
      <dgm:prSet phldrT="[Текст]" custT="1"/>
      <dgm:spPr/>
      <dgm:t>
        <a:bodyPr/>
        <a:lstStyle/>
        <a:p>
          <a:r>
            <a:rPr lang="ru-RU" sz="2000" b="0" dirty="0" smtClean="0">
              <a:effectLst/>
              <a:latin typeface="Times New Roman" pitchFamily="18" charset="0"/>
              <a:cs typeface="Times New Roman" pitchFamily="18" charset="0"/>
            </a:rPr>
            <a:t>адресное решение социальных проблем льготных категорий граждан, людей старшего поколения, коренных жителей района;</a:t>
          </a:r>
          <a:r>
            <a:rPr lang="ru-RU" sz="2000" b="0" dirty="0" smtClean="0">
              <a:effectLst/>
              <a:latin typeface="+mj-lt"/>
            </a:rPr>
            <a:t>  </a:t>
          </a:r>
          <a:endParaRPr lang="ru-RU" sz="2000" b="0" dirty="0">
            <a:effectLst/>
            <a:latin typeface="+mj-lt"/>
          </a:endParaRPr>
        </a:p>
      </dgm:t>
    </dgm:pt>
    <dgm:pt modelId="{E6EE8491-A598-4478-B4F6-F15097544191}" type="parTrans" cxnId="{5FD0110F-F128-4CB6-93D6-E8A95964DEBF}">
      <dgm:prSet/>
      <dgm:spPr/>
      <dgm:t>
        <a:bodyPr/>
        <a:lstStyle/>
        <a:p>
          <a:endParaRPr lang="ru-RU"/>
        </a:p>
      </dgm:t>
    </dgm:pt>
    <dgm:pt modelId="{7C4FC323-A6F2-46A8-B5FB-18FEC9B5A5CA}" type="sibTrans" cxnId="{5FD0110F-F128-4CB6-93D6-E8A95964DEBF}">
      <dgm:prSet/>
      <dgm:spPr/>
      <dgm:t>
        <a:bodyPr/>
        <a:lstStyle/>
        <a:p>
          <a:endParaRPr lang="ru-RU"/>
        </a:p>
      </dgm:t>
    </dgm:pt>
    <dgm:pt modelId="{D6C97001-491A-4B50-AD2F-7CBD021E8164}">
      <dgm:prSet phldrT="[Текст]" custT="1"/>
      <dgm:spPr/>
      <dgm:t>
        <a:bodyPr/>
        <a:lstStyle/>
        <a:p>
          <a:r>
            <a:rPr lang="ru-RU" sz="2000" b="0" dirty="0" smtClean="0">
              <a:effectLst/>
              <a:latin typeface="Times New Roman" pitchFamily="18" charset="0"/>
              <a:cs typeface="Times New Roman" pitchFamily="18" charset="0"/>
            </a:rPr>
            <a:t>реализация задач, поставленных в Указах Президента Российской Федерации;</a:t>
          </a:r>
          <a:endParaRPr lang="ru-RU" sz="20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C1879C71-C7C8-453B-923C-7005B129F2D6}" type="parTrans" cxnId="{79A5C203-9A75-4827-81B4-721002E3333B}">
      <dgm:prSet/>
      <dgm:spPr/>
      <dgm:t>
        <a:bodyPr/>
        <a:lstStyle/>
        <a:p>
          <a:endParaRPr lang="ru-RU"/>
        </a:p>
      </dgm:t>
    </dgm:pt>
    <dgm:pt modelId="{2B3DFB89-6866-4816-BCB7-D3962616E27E}" type="sibTrans" cxnId="{79A5C203-9A75-4827-81B4-721002E3333B}">
      <dgm:prSet/>
      <dgm:spPr/>
      <dgm:t>
        <a:bodyPr/>
        <a:lstStyle/>
        <a:p>
          <a:endParaRPr lang="ru-RU"/>
        </a:p>
      </dgm:t>
    </dgm:pt>
    <dgm:pt modelId="{90A04A40-0450-4394-BC55-CCEA55401606}">
      <dgm:prSet phldrT="[Текст]" custT="1"/>
      <dgm:spPr/>
      <dgm:t>
        <a:bodyPr/>
        <a:lstStyle/>
        <a:p>
          <a:endParaRPr lang="ru-RU" sz="1800" b="0" dirty="0">
            <a:effectLst/>
            <a:latin typeface="+mj-lt"/>
          </a:endParaRPr>
        </a:p>
      </dgm:t>
    </dgm:pt>
    <dgm:pt modelId="{CD9307C2-042C-4A49-B5EC-50E7BCF6FA1E}" type="parTrans" cxnId="{5010AD0D-2746-453B-88C7-BA71B15A1A3A}">
      <dgm:prSet/>
      <dgm:spPr/>
      <dgm:t>
        <a:bodyPr/>
        <a:lstStyle/>
        <a:p>
          <a:endParaRPr lang="ru-RU"/>
        </a:p>
      </dgm:t>
    </dgm:pt>
    <dgm:pt modelId="{F4456A18-BF0D-4B2E-9EB6-591BBD782318}" type="sibTrans" cxnId="{5010AD0D-2746-453B-88C7-BA71B15A1A3A}">
      <dgm:prSet/>
      <dgm:spPr/>
      <dgm:t>
        <a:bodyPr/>
        <a:lstStyle/>
        <a:p>
          <a:endParaRPr lang="ru-RU"/>
        </a:p>
      </dgm:t>
    </dgm:pt>
    <dgm:pt modelId="{C5B3D061-3505-4ABE-B0B7-5D80C2D094A8}" type="pres">
      <dgm:prSet presAssocID="{3C41DC90-7020-4589-916B-0515ADE181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E087B0-4AD0-4378-954D-702D7B251B14}" type="pres">
      <dgm:prSet presAssocID="{D779E163-B267-48CE-8E06-A2981F652B26}" presName="composite" presStyleCnt="0"/>
      <dgm:spPr/>
      <dgm:t>
        <a:bodyPr/>
        <a:lstStyle/>
        <a:p>
          <a:endParaRPr lang="ru-RU"/>
        </a:p>
      </dgm:t>
    </dgm:pt>
    <dgm:pt modelId="{F83CF8F0-4195-49E9-A61C-FF779D3A9C6D}" type="pres">
      <dgm:prSet presAssocID="{D779E163-B267-48CE-8E06-A2981F652B26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D22E44-9917-48BA-A9D6-8E428E5BAE80}" type="pres">
      <dgm:prSet presAssocID="{D779E163-B267-48CE-8E06-A2981F652B26}" presName="descendantText" presStyleLbl="alignAcc1" presStyleIdx="0" presStyleCnt="7" custLinFactY="-8496" custLinFactNeighborX="2834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304C91-9A5B-443A-A666-21230CACC2DF}" type="pres">
      <dgm:prSet presAssocID="{68BFED58-7192-4BD8-BDB5-B28B4DFAD9F3}" presName="sp" presStyleCnt="0"/>
      <dgm:spPr/>
      <dgm:t>
        <a:bodyPr/>
        <a:lstStyle/>
        <a:p>
          <a:endParaRPr lang="ru-RU"/>
        </a:p>
      </dgm:t>
    </dgm:pt>
    <dgm:pt modelId="{2F9A294D-6F50-45B7-AEB5-70FCD630344F}" type="pres">
      <dgm:prSet presAssocID="{13270BB6-E085-4180-9CE4-5CFF590D7744}" presName="composite" presStyleCnt="0"/>
      <dgm:spPr/>
    </dgm:pt>
    <dgm:pt modelId="{6714A353-30BE-4A0C-8524-32163669B6D5}" type="pres">
      <dgm:prSet presAssocID="{13270BB6-E085-4180-9CE4-5CFF590D7744}" presName="parentText" presStyleLbl="alignNode1" presStyleIdx="1" presStyleCnt="7" custLinFactNeighborX="0" custLinFactNeighborY="-1279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FC4FD-0D91-47FC-A136-21C438BA911E}" type="pres">
      <dgm:prSet presAssocID="{13270BB6-E085-4180-9CE4-5CFF590D7744}" presName="descendantText" presStyleLbl="alignAcc1" presStyleIdx="1" presStyleCnt="7" custScaleY="154384" custLinFactNeighborX="-19" custLinFactNeighborY="-19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2C9C60-1087-4CC8-9BA1-8D94C1A687F5}" type="pres">
      <dgm:prSet presAssocID="{9CF67719-2527-4107-8705-2B118FA5DB2D}" presName="sp" presStyleCnt="0"/>
      <dgm:spPr/>
    </dgm:pt>
    <dgm:pt modelId="{BF6AC248-D752-49A4-90C5-5CE414255B06}" type="pres">
      <dgm:prSet presAssocID="{3EED4B54-ECCE-498C-9BE3-27410290C8AE}" presName="composite" presStyleCnt="0"/>
      <dgm:spPr/>
      <dgm:t>
        <a:bodyPr/>
        <a:lstStyle/>
        <a:p>
          <a:endParaRPr lang="ru-RU"/>
        </a:p>
      </dgm:t>
    </dgm:pt>
    <dgm:pt modelId="{39C89763-2968-4FBB-A5B6-B1020878FDF6}" type="pres">
      <dgm:prSet presAssocID="{3EED4B54-ECCE-498C-9BE3-27410290C8AE}" presName="parentText" presStyleLbl="alignNode1" presStyleIdx="2" presStyleCnt="7" custLinFactNeighborX="0" custLinFactNeighborY="-137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5426AD-58E4-43B1-8F89-768EFB3579BB}" type="pres">
      <dgm:prSet presAssocID="{3EED4B54-ECCE-498C-9BE3-27410290C8AE}" presName="descendantText" presStyleLbl="alignAcc1" presStyleIdx="2" presStyleCnt="7" custScaleY="145807" custLinFactNeighborX="-19" custLinFactNeighborY="1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9C4CB-6FA7-4571-BCF9-A715E4A9B73F}" type="pres">
      <dgm:prSet presAssocID="{BB169800-B385-48EC-806A-E90A11F8609E}" presName="sp" presStyleCnt="0"/>
      <dgm:spPr/>
      <dgm:t>
        <a:bodyPr/>
        <a:lstStyle/>
        <a:p>
          <a:endParaRPr lang="ru-RU"/>
        </a:p>
      </dgm:t>
    </dgm:pt>
    <dgm:pt modelId="{23A9CE49-2FAA-42F4-8AAC-C3C4D565B16C}" type="pres">
      <dgm:prSet presAssocID="{90A04A40-0450-4394-BC55-CCEA55401606}" presName="composite" presStyleCnt="0"/>
      <dgm:spPr/>
    </dgm:pt>
    <dgm:pt modelId="{B63693BE-75F8-413E-9286-25DD97EBFD5C}" type="pres">
      <dgm:prSet presAssocID="{90A04A40-0450-4394-BC55-CCEA55401606}" presName="parentText" presStyleLbl="alignNode1" presStyleIdx="3" presStyleCnt="7" custLinFactNeighborX="0" custLinFactNeighborY="-110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C3000D-E969-4625-A2D5-F7009E76454A}" type="pres">
      <dgm:prSet presAssocID="{90A04A40-0450-4394-BC55-CCEA55401606}" presName="descendantText" presStyleLbl="alignAcc1" presStyleIdx="3" presStyleCnt="7" custScaleY="161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CBF0A-6B1F-4F48-B83D-E57FD7013B36}" type="pres">
      <dgm:prSet presAssocID="{F4456A18-BF0D-4B2E-9EB6-591BBD782318}" presName="sp" presStyleCnt="0"/>
      <dgm:spPr/>
    </dgm:pt>
    <dgm:pt modelId="{3F17B75E-05F6-497E-A23B-E7E5AD698F60}" type="pres">
      <dgm:prSet presAssocID="{B5A256DE-78CC-4728-A315-D0A9F288BA54}" presName="composite" presStyleCnt="0"/>
      <dgm:spPr/>
    </dgm:pt>
    <dgm:pt modelId="{AAB53791-F05D-43AC-8CC2-E47247242705}" type="pres">
      <dgm:prSet presAssocID="{B5A256DE-78CC-4728-A315-D0A9F288BA54}" presName="parentText" presStyleLbl="alignNode1" presStyleIdx="4" presStyleCnt="7" custLinFactNeighborX="0" custLinFactNeighborY="-358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E24B0A-C42B-4E2F-BB21-CA4F9B6A0884}" type="pres">
      <dgm:prSet presAssocID="{B5A256DE-78CC-4728-A315-D0A9F288BA54}" presName="descendantText" presStyleLbl="alignAcc1" presStyleIdx="4" presStyleCnt="7" custScaleY="11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66B6B9-54FD-499A-AC82-05B5EF7EEBDC}" type="pres">
      <dgm:prSet presAssocID="{B136410A-31FA-4556-8DF9-DC35A236CFC9}" presName="sp" presStyleCnt="0"/>
      <dgm:spPr/>
    </dgm:pt>
    <dgm:pt modelId="{CAF11A8A-786D-46F4-A507-A83691996F57}" type="pres">
      <dgm:prSet presAssocID="{6CB7007F-B494-4CCC-857B-901FA6399742}" presName="composite" presStyleCnt="0"/>
      <dgm:spPr/>
      <dgm:t>
        <a:bodyPr/>
        <a:lstStyle/>
        <a:p>
          <a:endParaRPr lang="ru-RU"/>
        </a:p>
      </dgm:t>
    </dgm:pt>
    <dgm:pt modelId="{A2A93277-DA8E-43E7-B1D9-844E6ECF77AB}" type="pres">
      <dgm:prSet presAssocID="{6CB7007F-B494-4CCC-857B-901FA6399742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71FCF-C6E5-44A9-A994-44E99F0A8DC2}" type="pres">
      <dgm:prSet presAssocID="{6CB7007F-B494-4CCC-857B-901FA6399742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BFA2A5-6F55-4FA2-B526-FA44A9D64CC5}" type="pres">
      <dgm:prSet presAssocID="{1D92B7BF-D37F-4A58-A8E0-37CB06C05CFE}" presName="sp" presStyleCnt="0"/>
      <dgm:spPr/>
      <dgm:t>
        <a:bodyPr/>
        <a:lstStyle/>
        <a:p>
          <a:endParaRPr lang="ru-RU"/>
        </a:p>
      </dgm:t>
    </dgm:pt>
    <dgm:pt modelId="{7AFDFBBB-9D42-4415-ADFB-CF04EE833AD1}" type="pres">
      <dgm:prSet presAssocID="{50E67699-C8BA-4026-A111-72446F4CED3A}" presName="composite" presStyleCnt="0"/>
      <dgm:spPr/>
      <dgm:t>
        <a:bodyPr/>
        <a:lstStyle/>
        <a:p>
          <a:endParaRPr lang="ru-RU"/>
        </a:p>
      </dgm:t>
    </dgm:pt>
    <dgm:pt modelId="{07ACA65E-5BA3-4A57-9DF4-3640B7A40AD9}" type="pres">
      <dgm:prSet presAssocID="{50E67699-C8BA-4026-A111-72446F4CED3A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93293-5313-424B-A92F-EA981526A470}" type="pres">
      <dgm:prSet presAssocID="{50E67699-C8BA-4026-A111-72446F4CED3A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C5B9DB-D5FB-4854-9DB6-2DB434A1544B}" type="presOf" srcId="{3292C7ED-9971-4856-A91E-334CB43D98FD}" destId="{7BE24B0A-C42B-4E2F-BB21-CA4F9B6A0884}" srcOrd="0" destOrd="0" presId="urn:microsoft.com/office/officeart/2005/8/layout/chevron2"/>
    <dgm:cxn modelId="{E5EDBD88-6058-4DFD-8598-8D9F3242CC57}" srcId="{3C41DC90-7020-4589-916B-0515ADE181CC}" destId="{50E67699-C8BA-4026-A111-72446F4CED3A}" srcOrd="6" destOrd="0" parTransId="{3E8C3D56-D8E3-4F51-89B7-B7FCAAB69563}" sibTransId="{656C67FC-4D86-434A-981E-48D56F817372}"/>
    <dgm:cxn modelId="{C8417192-0181-42F9-B2A4-F1422ACE7108}" type="presOf" srcId="{6FEE4114-A68C-477A-B612-E363CADE23D7}" destId="{F0E93293-5313-424B-A92F-EA981526A470}" srcOrd="0" destOrd="0" presId="urn:microsoft.com/office/officeart/2005/8/layout/chevron2"/>
    <dgm:cxn modelId="{ECD04B1F-4943-449F-96CF-F4334AED8658}" type="presOf" srcId="{90A04A40-0450-4394-BC55-CCEA55401606}" destId="{B63693BE-75F8-413E-9286-25DD97EBFD5C}" srcOrd="0" destOrd="0" presId="urn:microsoft.com/office/officeart/2005/8/layout/chevron2"/>
    <dgm:cxn modelId="{E3453352-9943-46FA-A389-6CD2A8DF1273}" type="presOf" srcId="{B04D28A2-62C7-4A70-B47D-0CA5590BA259}" destId="{9A5426AD-58E4-43B1-8F89-768EFB3579BB}" srcOrd="0" destOrd="0" presId="urn:microsoft.com/office/officeart/2005/8/layout/chevron2"/>
    <dgm:cxn modelId="{8F6A3C53-33FE-4D4C-829A-4484DF9DD977}" type="presOf" srcId="{13270BB6-E085-4180-9CE4-5CFF590D7744}" destId="{6714A353-30BE-4A0C-8524-32163669B6D5}" srcOrd="0" destOrd="0" presId="urn:microsoft.com/office/officeart/2005/8/layout/chevron2"/>
    <dgm:cxn modelId="{79A5C203-9A75-4827-81B4-721002E3333B}" srcId="{90A04A40-0450-4394-BC55-CCEA55401606}" destId="{D6C97001-491A-4B50-AD2F-7CBD021E8164}" srcOrd="0" destOrd="0" parTransId="{C1879C71-C7C8-453B-923C-7005B129F2D6}" sibTransId="{2B3DFB89-6866-4816-BCB7-D3962616E27E}"/>
    <dgm:cxn modelId="{743516D9-54B6-460E-8FB6-3F0254DD9370}" srcId="{3C41DC90-7020-4589-916B-0515ADE181CC}" destId="{B5A256DE-78CC-4728-A315-D0A9F288BA54}" srcOrd="4" destOrd="0" parTransId="{E33EF970-7541-4FCE-A89A-FDAB2A678AA5}" sibTransId="{B136410A-31FA-4556-8DF9-DC35A236CFC9}"/>
    <dgm:cxn modelId="{4C9A2C48-9840-4CE7-9119-DCCA9380AD7D}" srcId="{3C41DC90-7020-4589-916B-0515ADE181CC}" destId="{3EED4B54-ECCE-498C-9BE3-27410290C8AE}" srcOrd="2" destOrd="0" parTransId="{866C4F43-39E5-4DF4-8ADA-41A7B6696991}" sibTransId="{BB169800-B385-48EC-806A-E90A11F8609E}"/>
    <dgm:cxn modelId="{DE6FCF35-6D12-48D9-8A3F-EFA9FD66E500}" srcId="{D779E163-B267-48CE-8E06-A2981F652B26}" destId="{45D05507-1AEA-48E9-923F-A7937B41D86B}" srcOrd="0" destOrd="0" parTransId="{9ECF8B60-8CD5-4BD8-8B6F-E3C7735D5598}" sibTransId="{435C695F-40AF-4F93-9EC8-546E7611EA6B}"/>
    <dgm:cxn modelId="{D9CC6D99-C149-49E2-A909-3183721894D4}" srcId="{3C41DC90-7020-4589-916B-0515ADE181CC}" destId="{D779E163-B267-48CE-8E06-A2981F652B26}" srcOrd="0" destOrd="0" parTransId="{28BD8A42-31C0-4366-8547-2403ADB73FDC}" sibTransId="{68BFED58-7192-4BD8-BDB5-B28B4DFAD9F3}"/>
    <dgm:cxn modelId="{582A7405-ADDC-4951-8276-A8E20FA9D2FD}" type="presOf" srcId="{0B546D1F-3170-4C6F-9FCE-1B4A77A8A0F4}" destId="{921FC4FD-0D91-47FC-A136-21C438BA911E}" srcOrd="0" destOrd="0" presId="urn:microsoft.com/office/officeart/2005/8/layout/chevron2"/>
    <dgm:cxn modelId="{D051062F-E518-4FF8-AA69-4861417A9C89}" type="presOf" srcId="{6CB7007F-B494-4CCC-857B-901FA6399742}" destId="{A2A93277-DA8E-43E7-B1D9-844E6ECF77AB}" srcOrd="0" destOrd="0" presId="urn:microsoft.com/office/officeart/2005/8/layout/chevron2"/>
    <dgm:cxn modelId="{778547B4-8945-4111-84C7-FEDE2B32FC76}" srcId="{B5A256DE-78CC-4728-A315-D0A9F288BA54}" destId="{3292C7ED-9971-4856-A91E-334CB43D98FD}" srcOrd="0" destOrd="0" parTransId="{2B7B61EB-94F6-43E7-AEEA-E1CA7E25B259}" sibTransId="{71592D10-5170-4A71-8C75-30B5C59A58D0}"/>
    <dgm:cxn modelId="{19C43409-ABF3-42C2-BF1C-8B1022FDA21A}" srcId="{3C41DC90-7020-4589-916B-0515ADE181CC}" destId="{6CB7007F-B494-4CCC-857B-901FA6399742}" srcOrd="5" destOrd="0" parTransId="{7A48FAEE-C768-4F45-A14B-925055567A21}" sibTransId="{1D92B7BF-D37F-4A58-A8E0-37CB06C05CFE}"/>
    <dgm:cxn modelId="{263C324B-BB6B-4B54-8277-9166198939F7}" srcId="{6CB7007F-B494-4CCC-857B-901FA6399742}" destId="{63349B99-83FB-4C82-9EF5-799E3EF45103}" srcOrd="0" destOrd="0" parTransId="{EBDA6577-F9EC-4A09-A190-AABA3A58E835}" sibTransId="{1A3E08BE-5DA8-4376-BA62-004F80B786FB}"/>
    <dgm:cxn modelId="{5FD0110F-F128-4CB6-93D6-E8A95964DEBF}" srcId="{3EED4B54-ECCE-498C-9BE3-27410290C8AE}" destId="{B04D28A2-62C7-4A70-B47D-0CA5590BA259}" srcOrd="0" destOrd="0" parTransId="{E6EE8491-A598-4478-B4F6-F15097544191}" sibTransId="{7C4FC323-A6F2-46A8-B5FB-18FEC9B5A5CA}"/>
    <dgm:cxn modelId="{6C8A460B-1940-469F-8888-7825DC814102}" srcId="{3C41DC90-7020-4589-916B-0515ADE181CC}" destId="{13270BB6-E085-4180-9CE4-5CFF590D7744}" srcOrd="1" destOrd="0" parTransId="{7957C65B-0BB1-452C-B137-1F43EBC57DE7}" sibTransId="{9CF67719-2527-4107-8705-2B118FA5DB2D}"/>
    <dgm:cxn modelId="{385BB505-4AC2-4160-B9CB-195CF13DB146}" type="presOf" srcId="{63349B99-83FB-4C82-9EF5-799E3EF45103}" destId="{1A871FCF-C6E5-44A9-A994-44E99F0A8DC2}" srcOrd="0" destOrd="0" presId="urn:microsoft.com/office/officeart/2005/8/layout/chevron2"/>
    <dgm:cxn modelId="{46190B33-3DE0-4699-BEE5-2392551CF194}" srcId="{50E67699-C8BA-4026-A111-72446F4CED3A}" destId="{6FEE4114-A68C-477A-B612-E363CADE23D7}" srcOrd="0" destOrd="0" parTransId="{4F570F14-657A-44D4-B935-5CD560343623}" sibTransId="{FE5C13E4-3987-42D1-A915-3C479B20514F}"/>
    <dgm:cxn modelId="{958B907E-B906-4446-BF29-8229339B0162}" type="presOf" srcId="{D779E163-B267-48CE-8E06-A2981F652B26}" destId="{F83CF8F0-4195-49E9-A61C-FF779D3A9C6D}" srcOrd="0" destOrd="0" presId="urn:microsoft.com/office/officeart/2005/8/layout/chevron2"/>
    <dgm:cxn modelId="{EE266562-E07C-4017-A723-60DA2DB21B3F}" type="presOf" srcId="{50E67699-C8BA-4026-A111-72446F4CED3A}" destId="{07ACA65E-5BA3-4A57-9DF4-3640B7A40AD9}" srcOrd="0" destOrd="0" presId="urn:microsoft.com/office/officeart/2005/8/layout/chevron2"/>
    <dgm:cxn modelId="{5010AD0D-2746-453B-88C7-BA71B15A1A3A}" srcId="{3C41DC90-7020-4589-916B-0515ADE181CC}" destId="{90A04A40-0450-4394-BC55-CCEA55401606}" srcOrd="3" destOrd="0" parTransId="{CD9307C2-042C-4A49-B5EC-50E7BCF6FA1E}" sibTransId="{F4456A18-BF0D-4B2E-9EB6-591BBD782318}"/>
    <dgm:cxn modelId="{5FF8FAC9-3BE4-457D-A426-0562BBDAA0E8}" type="presOf" srcId="{B5A256DE-78CC-4728-A315-D0A9F288BA54}" destId="{AAB53791-F05D-43AC-8CC2-E47247242705}" srcOrd="0" destOrd="0" presId="urn:microsoft.com/office/officeart/2005/8/layout/chevron2"/>
    <dgm:cxn modelId="{2022641D-6B1A-4659-A7CD-8D322C036B83}" type="presOf" srcId="{3EED4B54-ECCE-498C-9BE3-27410290C8AE}" destId="{39C89763-2968-4FBB-A5B6-B1020878FDF6}" srcOrd="0" destOrd="0" presId="urn:microsoft.com/office/officeart/2005/8/layout/chevron2"/>
    <dgm:cxn modelId="{40CFE621-004F-4D8F-BB78-8CA54F4DE893}" type="presOf" srcId="{D6C97001-491A-4B50-AD2F-7CBD021E8164}" destId="{90C3000D-E969-4625-A2D5-F7009E76454A}" srcOrd="0" destOrd="0" presId="urn:microsoft.com/office/officeart/2005/8/layout/chevron2"/>
    <dgm:cxn modelId="{7729CF0B-B6E3-4ED4-9619-D0A7AF57C1A0}" type="presOf" srcId="{45D05507-1AEA-48E9-923F-A7937B41D86B}" destId="{1ED22E44-9917-48BA-A9D6-8E428E5BAE80}" srcOrd="0" destOrd="0" presId="urn:microsoft.com/office/officeart/2005/8/layout/chevron2"/>
    <dgm:cxn modelId="{7BA2A8DC-F2CE-4069-A6B9-67619B14B9E1}" srcId="{13270BB6-E085-4180-9CE4-5CFF590D7744}" destId="{0B546D1F-3170-4C6F-9FCE-1B4A77A8A0F4}" srcOrd="0" destOrd="0" parTransId="{87757710-0C0D-430E-BFE1-495FDF1B462B}" sibTransId="{53ADD66E-9C4B-45AB-9D7D-63D6F6BBE5BC}"/>
    <dgm:cxn modelId="{13F713D8-88D7-41D4-A7E0-B5769DE378B4}" type="presOf" srcId="{3C41DC90-7020-4589-916B-0515ADE181CC}" destId="{C5B3D061-3505-4ABE-B0B7-5D80C2D094A8}" srcOrd="0" destOrd="0" presId="urn:microsoft.com/office/officeart/2005/8/layout/chevron2"/>
    <dgm:cxn modelId="{52A66E26-4471-4FE8-A653-D2FE7E00080E}" type="presParOf" srcId="{C5B3D061-3505-4ABE-B0B7-5D80C2D094A8}" destId="{ABE087B0-4AD0-4378-954D-702D7B251B14}" srcOrd="0" destOrd="0" presId="urn:microsoft.com/office/officeart/2005/8/layout/chevron2"/>
    <dgm:cxn modelId="{7472AD15-9401-4A49-9E5B-1C799F450BC9}" type="presParOf" srcId="{ABE087B0-4AD0-4378-954D-702D7B251B14}" destId="{F83CF8F0-4195-49E9-A61C-FF779D3A9C6D}" srcOrd="0" destOrd="0" presId="urn:microsoft.com/office/officeart/2005/8/layout/chevron2"/>
    <dgm:cxn modelId="{E76E6C60-A5FA-49F1-95A2-DEF17D3D7876}" type="presParOf" srcId="{ABE087B0-4AD0-4378-954D-702D7B251B14}" destId="{1ED22E44-9917-48BA-A9D6-8E428E5BAE80}" srcOrd="1" destOrd="0" presId="urn:microsoft.com/office/officeart/2005/8/layout/chevron2"/>
    <dgm:cxn modelId="{E77D66B6-4503-4C3B-B503-F37C9522FE01}" type="presParOf" srcId="{C5B3D061-3505-4ABE-B0B7-5D80C2D094A8}" destId="{5D304C91-9A5B-443A-A666-21230CACC2DF}" srcOrd="1" destOrd="0" presId="urn:microsoft.com/office/officeart/2005/8/layout/chevron2"/>
    <dgm:cxn modelId="{A960FFB8-EF99-47F0-8065-3869C30C2CC2}" type="presParOf" srcId="{C5B3D061-3505-4ABE-B0B7-5D80C2D094A8}" destId="{2F9A294D-6F50-45B7-AEB5-70FCD630344F}" srcOrd="2" destOrd="0" presId="urn:microsoft.com/office/officeart/2005/8/layout/chevron2"/>
    <dgm:cxn modelId="{5A3950A4-70E2-4FA1-9613-D767A6373FF6}" type="presParOf" srcId="{2F9A294D-6F50-45B7-AEB5-70FCD630344F}" destId="{6714A353-30BE-4A0C-8524-32163669B6D5}" srcOrd="0" destOrd="0" presId="urn:microsoft.com/office/officeart/2005/8/layout/chevron2"/>
    <dgm:cxn modelId="{4CC18659-96AD-47DE-A844-E6BA055AAC13}" type="presParOf" srcId="{2F9A294D-6F50-45B7-AEB5-70FCD630344F}" destId="{921FC4FD-0D91-47FC-A136-21C438BA911E}" srcOrd="1" destOrd="0" presId="urn:microsoft.com/office/officeart/2005/8/layout/chevron2"/>
    <dgm:cxn modelId="{BCCD637F-4F95-477C-A046-92BACA1A6894}" type="presParOf" srcId="{C5B3D061-3505-4ABE-B0B7-5D80C2D094A8}" destId="{052C9C60-1087-4CC8-9BA1-8D94C1A687F5}" srcOrd="3" destOrd="0" presId="urn:microsoft.com/office/officeart/2005/8/layout/chevron2"/>
    <dgm:cxn modelId="{DC15E45D-CA32-46DB-A26C-CA96D03E8073}" type="presParOf" srcId="{C5B3D061-3505-4ABE-B0B7-5D80C2D094A8}" destId="{BF6AC248-D752-49A4-90C5-5CE414255B06}" srcOrd="4" destOrd="0" presId="urn:microsoft.com/office/officeart/2005/8/layout/chevron2"/>
    <dgm:cxn modelId="{CCEF5780-D1FD-47F2-8DCD-40D7631D475E}" type="presParOf" srcId="{BF6AC248-D752-49A4-90C5-5CE414255B06}" destId="{39C89763-2968-4FBB-A5B6-B1020878FDF6}" srcOrd="0" destOrd="0" presId="urn:microsoft.com/office/officeart/2005/8/layout/chevron2"/>
    <dgm:cxn modelId="{ED5F4233-C07A-4FE9-92FF-41B23A73765B}" type="presParOf" srcId="{BF6AC248-D752-49A4-90C5-5CE414255B06}" destId="{9A5426AD-58E4-43B1-8F89-768EFB3579BB}" srcOrd="1" destOrd="0" presId="urn:microsoft.com/office/officeart/2005/8/layout/chevron2"/>
    <dgm:cxn modelId="{5437538E-3011-4324-A534-833491409CAB}" type="presParOf" srcId="{C5B3D061-3505-4ABE-B0B7-5D80C2D094A8}" destId="{6839C4CB-6FA7-4571-BCF9-A715E4A9B73F}" srcOrd="5" destOrd="0" presId="urn:microsoft.com/office/officeart/2005/8/layout/chevron2"/>
    <dgm:cxn modelId="{0A9C5460-3A81-4F8D-ADAA-89884AEBC12B}" type="presParOf" srcId="{C5B3D061-3505-4ABE-B0B7-5D80C2D094A8}" destId="{23A9CE49-2FAA-42F4-8AAC-C3C4D565B16C}" srcOrd="6" destOrd="0" presId="urn:microsoft.com/office/officeart/2005/8/layout/chevron2"/>
    <dgm:cxn modelId="{75517225-BB9E-4893-9455-76395A12900A}" type="presParOf" srcId="{23A9CE49-2FAA-42F4-8AAC-C3C4D565B16C}" destId="{B63693BE-75F8-413E-9286-25DD97EBFD5C}" srcOrd="0" destOrd="0" presId="urn:microsoft.com/office/officeart/2005/8/layout/chevron2"/>
    <dgm:cxn modelId="{481BF68C-E6AB-4DA3-A64D-F31306DD4FF3}" type="presParOf" srcId="{23A9CE49-2FAA-42F4-8AAC-C3C4D565B16C}" destId="{90C3000D-E969-4625-A2D5-F7009E76454A}" srcOrd="1" destOrd="0" presId="urn:microsoft.com/office/officeart/2005/8/layout/chevron2"/>
    <dgm:cxn modelId="{2227F595-A4F6-48AF-BAE1-C60F1BC1F9D0}" type="presParOf" srcId="{C5B3D061-3505-4ABE-B0B7-5D80C2D094A8}" destId="{523CBF0A-6B1F-4F48-B83D-E57FD7013B36}" srcOrd="7" destOrd="0" presId="urn:microsoft.com/office/officeart/2005/8/layout/chevron2"/>
    <dgm:cxn modelId="{8B0B5759-87F7-4697-9A74-95DFB567204A}" type="presParOf" srcId="{C5B3D061-3505-4ABE-B0B7-5D80C2D094A8}" destId="{3F17B75E-05F6-497E-A23B-E7E5AD698F60}" srcOrd="8" destOrd="0" presId="urn:microsoft.com/office/officeart/2005/8/layout/chevron2"/>
    <dgm:cxn modelId="{7F9BF1C5-CEA3-403F-9675-94529C8FB4DE}" type="presParOf" srcId="{3F17B75E-05F6-497E-A23B-E7E5AD698F60}" destId="{AAB53791-F05D-43AC-8CC2-E47247242705}" srcOrd="0" destOrd="0" presId="urn:microsoft.com/office/officeart/2005/8/layout/chevron2"/>
    <dgm:cxn modelId="{36090063-BF84-469E-A52F-6E227FCF08C7}" type="presParOf" srcId="{3F17B75E-05F6-497E-A23B-E7E5AD698F60}" destId="{7BE24B0A-C42B-4E2F-BB21-CA4F9B6A0884}" srcOrd="1" destOrd="0" presId="urn:microsoft.com/office/officeart/2005/8/layout/chevron2"/>
    <dgm:cxn modelId="{531FE312-766E-4299-BA3C-EC245682CB2B}" type="presParOf" srcId="{C5B3D061-3505-4ABE-B0B7-5D80C2D094A8}" destId="{CD66B6B9-54FD-499A-AC82-05B5EF7EEBDC}" srcOrd="9" destOrd="0" presId="urn:microsoft.com/office/officeart/2005/8/layout/chevron2"/>
    <dgm:cxn modelId="{56512B11-67AC-4850-87B7-4C5C14C4B069}" type="presParOf" srcId="{C5B3D061-3505-4ABE-B0B7-5D80C2D094A8}" destId="{CAF11A8A-786D-46F4-A507-A83691996F57}" srcOrd="10" destOrd="0" presId="urn:microsoft.com/office/officeart/2005/8/layout/chevron2"/>
    <dgm:cxn modelId="{A4AF1305-C176-4E24-8AE7-56D6F29A7A18}" type="presParOf" srcId="{CAF11A8A-786D-46F4-A507-A83691996F57}" destId="{A2A93277-DA8E-43E7-B1D9-844E6ECF77AB}" srcOrd="0" destOrd="0" presId="urn:microsoft.com/office/officeart/2005/8/layout/chevron2"/>
    <dgm:cxn modelId="{03A346CA-7D9F-4B8E-A01B-8BA9D372C602}" type="presParOf" srcId="{CAF11A8A-786D-46F4-A507-A83691996F57}" destId="{1A871FCF-C6E5-44A9-A994-44E99F0A8DC2}" srcOrd="1" destOrd="0" presId="urn:microsoft.com/office/officeart/2005/8/layout/chevron2"/>
    <dgm:cxn modelId="{1857D467-FF72-4443-8769-F8AEC273422E}" type="presParOf" srcId="{C5B3D061-3505-4ABE-B0B7-5D80C2D094A8}" destId="{57BFA2A5-6F55-4FA2-B526-FA44A9D64CC5}" srcOrd="11" destOrd="0" presId="urn:microsoft.com/office/officeart/2005/8/layout/chevron2"/>
    <dgm:cxn modelId="{716542C8-8D31-4DE8-90EA-E634684524C5}" type="presParOf" srcId="{C5B3D061-3505-4ABE-B0B7-5D80C2D094A8}" destId="{7AFDFBBB-9D42-4415-ADFB-CF04EE833AD1}" srcOrd="12" destOrd="0" presId="urn:microsoft.com/office/officeart/2005/8/layout/chevron2"/>
    <dgm:cxn modelId="{A1F3B696-8CD8-440A-9FD0-32AA2134E1C4}" type="presParOf" srcId="{7AFDFBBB-9D42-4415-ADFB-CF04EE833AD1}" destId="{07ACA65E-5BA3-4A57-9DF4-3640B7A40AD9}" srcOrd="0" destOrd="0" presId="urn:microsoft.com/office/officeart/2005/8/layout/chevron2"/>
    <dgm:cxn modelId="{B635FAC0-2F13-42CF-9987-8292378F3CA9}" type="presParOf" srcId="{7AFDFBBB-9D42-4415-ADFB-CF04EE833AD1}" destId="{F0E93293-5313-424B-A92F-EA981526A47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465391-8A0C-4983-A5FE-F6902949A24D}" type="doc">
      <dgm:prSet loTypeId="urn:microsoft.com/office/officeart/2005/8/layout/chevron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F37B6CD-08CC-46D2-85E3-FFA446711339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+mj-lt"/>
            </a:rPr>
            <a:t> </a:t>
          </a:r>
          <a:endParaRPr lang="ru-RU" sz="1800" b="0" dirty="0">
            <a:effectLst/>
            <a:latin typeface="+mj-lt"/>
          </a:endParaRPr>
        </a:p>
      </dgm:t>
    </dgm:pt>
    <dgm:pt modelId="{CA2D93EF-2FD7-44AC-A5DA-477120AF6B72}" type="parTrans" cxnId="{ACA7E067-251E-46B2-8182-DEADD40B3B82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A40B71F6-234F-4FB5-A47C-FAA01B5A4669}" type="sibTrans" cxnId="{ACA7E067-251E-46B2-8182-DEADD40B3B82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D70AC54F-5A02-4AB9-9989-E1EDE7EA692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увеличение производства электроэнергии на 2%;</a:t>
          </a:r>
        </a:p>
        <a:p>
          <a:endParaRPr lang="ru-RU" sz="18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7A79C69-323A-48FE-B647-43EE45405DA1}" type="parTrans" cxnId="{4448BB1B-2A5D-41EC-A3D7-CF679908B8C7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2798E9DF-6CB9-4670-84F7-40D3D8602EF8}" type="sibTrans" cxnId="{4448BB1B-2A5D-41EC-A3D7-CF679908B8C7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AAA28F19-57CB-4FB1-88A9-9E3ECAE4B416}">
      <dgm:prSet phldrT="[Текст]" custT="1"/>
      <dgm:spPr/>
      <dgm:t>
        <a:bodyPr/>
        <a:lstStyle/>
        <a:p>
          <a:endParaRPr lang="ru-RU" sz="18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9796BE23-EC88-4C48-9E3E-BB3F21273D59}" type="parTrans" cxnId="{336C7C94-2B4A-44E8-9FEE-2545F537FFA4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A6724E3A-D01F-4D95-8868-BD51331CD095}" type="sibTrans" cxnId="{336C7C94-2B4A-44E8-9FEE-2545F537FFA4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6211FED-AB7D-430A-9232-2B90190D6F26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+mj-lt"/>
            </a:rPr>
            <a:t> </a:t>
          </a:r>
          <a:endParaRPr lang="ru-RU" sz="1800" b="0" dirty="0">
            <a:effectLst/>
            <a:latin typeface="+mj-lt"/>
          </a:endParaRPr>
        </a:p>
      </dgm:t>
    </dgm:pt>
    <dgm:pt modelId="{F13640A5-A619-4D07-B9A5-B00F5285FEB9}" type="parTrans" cxnId="{0412E9AD-B455-4CED-B774-3D25FB49CB3C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BD15FD10-FAF7-44A6-8D1D-780C273229A1}" type="sibTrans" cxnId="{0412E9AD-B455-4CED-B774-3D25FB49CB3C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9BFDBB06-80D3-4769-A422-D26DE82AD892}">
      <dgm:prSet phldrT="[Текст]" custT="1"/>
      <dgm:spPr/>
      <dgm:t>
        <a:bodyPr/>
        <a:lstStyle/>
        <a:p>
          <a:r>
            <a:rPr lang="ru-RU" sz="1800" b="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увеличение заработной платы по полному кругу предприятий на 6,7%;</a:t>
          </a:r>
          <a:endParaRPr lang="ru-RU" sz="18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4121F94-EBCF-4A40-8980-355304407D53}" type="parTrans" cxnId="{13663584-A4F2-4CF4-80EF-501C516CF5D1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9FCE7E1E-3F32-420B-97C3-5F373665DBFE}" type="sibTrans" cxnId="{13663584-A4F2-4CF4-80EF-501C516CF5D1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6DC5E2F-5D81-409D-B07C-23014F688DB6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>
              <a:ln w="1905"/>
              <a:effectLst/>
              <a:latin typeface="+mj-lt"/>
              <a:cs typeface="Times New Roman" pitchFamily="18" charset="0"/>
            </a:rPr>
            <a:t> </a:t>
          </a:r>
          <a:r>
            <a:rPr lang="ru-RU" sz="1800" b="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превышение рождаемости над смертностью в 2,7 раза;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2898601A-9147-41E7-916C-2CE74BB32A62}" type="parTrans" cxnId="{9A5A0CD1-D38A-40DE-A7B7-C98E0B05A4AD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E52174B-8C49-4D41-8C94-0A19E68E2E7C}" type="sibTrans" cxnId="{9A5A0CD1-D38A-40DE-A7B7-C98E0B05A4AD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DA29D06-CCCA-4D2E-9B9B-7A87CC7C1BBF}">
      <dgm:prSet phldrT="[Текст]" custT="1"/>
      <dgm:spPr/>
      <dgm:t>
        <a:bodyPr/>
        <a:lstStyle/>
        <a:p>
          <a:endParaRPr lang="ru-RU" sz="18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2A303DBF-138C-49D4-A775-FD4B5A82E4DF}" type="parTrans" cxnId="{624F9107-46ED-4978-97DC-2E3271D7AD39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2899D43-F670-42A6-B13F-D0AFC22E8335}" type="sibTrans" cxnId="{624F9107-46ED-4978-97DC-2E3271D7AD39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D80342D1-EF1D-426F-B8E2-7E2E25F0EAE2}">
      <dgm:prSet phldrT="[Текст]" custT="1"/>
      <dgm:spPr/>
      <dgm:t>
        <a:bodyPr/>
        <a:lstStyle/>
        <a:p>
          <a:endParaRPr lang="ru-RU" sz="18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38372880-1852-4A66-A952-B6DF7C0C5C5B}" type="parTrans" cxnId="{9CD62216-18B8-4716-8FE7-23FEB0F1ACBA}">
      <dgm:prSet/>
      <dgm:spPr/>
      <dgm:t>
        <a:bodyPr/>
        <a:lstStyle/>
        <a:p>
          <a:endParaRPr lang="ru-RU" sz="180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37502594-61DC-44CC-B078-B8F758B8D938}" type="sibTrans" cxnId="{9CD62216-18B8-4716-8FE7-23FEB0F1ACBA}">
      <dgm:prSet/>
      <dgm:spPr/>
      <dgm:t>
        <a:bodyPr/>
        <a:lstStyle/>
        <a:p>
          <a:endParaRPr lang="ru-RU" sz="180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B3262DD-2B35-405B-BAF5-750E5634C2E1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увеличение среднемесячных доходов на душу населения на 3,2%</a:t>
          </a:r>
          <a:r>
            <a:rPr lang="ru-RU" sz="1800" b="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, доходов пенсионеров на 4,1%;</a:t>
          </a:r>
          <a:endParaRPr lang="ru-RU" sz="18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011779F0-5968-4BA8-BBEC-1746EA7388CA}" type="sibTrans" cxnId="{FB2DC6A3-AB18-4A2B-A415-40C8FD930C5E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1C025AD-A744-41FC-99C9-3B57CFA6E362}" type="parTrans" cxnId="{FB2DC6A3-AB18-4A2B-A415-40C8FD930C5E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63FA20B-169E-467D-BA6B-038AB3EFF8F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>
              <a:ln w="1905"/>
              <a:effectLst/>
              <a:latin typeface="+mj-lt"/>
              <a:cs typeface="Times New Roman" pitchFamily="18" charset="0"/>
            </a:rPr>
            <a:t> </a:t>
          </a:r>
          <a:r>
            <a:rPr lang="ru-RU" sz="1800" b="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снижение численности безработных на 15%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A6A62F7A-8514-473A-9A8D-230DC4874846}" type="sibTrans" cxnId="{0A4D7E90-82BA-4CE9-9B9B-EA220758281A}">
      <dgm:prSet/>
      <dgm:spPr/>
      <dgm:t>
        <a:bodyPr/>
        <a:lstStyle/>
        <a:p>
          <a:endParaRPr lang="ru-RU" sz="180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20C4BA63-A1BB-4984-B9AF-90201C814577}" type="parTrans" cxnId="{0A4D7E90-82BA-4CE9-9B9B-EA220758281A}">
      <dgm:prSet/>
      <dgm:spPr/>
      <dgm:t>
        <a:bodyPr/>
        <a:lstStyle/>
        <a:p>
          <a:endParaRPr lang="ru-RU" sz="180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4FF8E36-54C3-400F-A3F2-F89638B9DA0B}">
      <dgm:prSet phldrT="[Текст]" custT="1"/>
      <dgm:spPr/>
      <dgm:t>
        <a:bodyPr/>
        <a:lstStyle/>
        <a:p>
          <a:endParaRPr lang="ru-RU" sz="1800" b="0" dirty="0">
            <a:effectLst/>
            <a:latin typeface="+mj-lt"/>
          </a:endParaRPr>
        </a:p>
      </dgm:t>
    </dgm:pt>
    <dgm:pt modelId="{975CA69A-C280-4EE8-B5BF-1017B98ED0C5}" type="parTrans" cxnId="{FFD4D324-48A8-4DE7-963C-5FA4B355FAD3}">
      <dgm:prSet/>
      <dgm:spPr/>
      <dgm:t>
        <a:bodyPr/>
        <a:lstStyle/>
        <a:p>
          <a:endParaRPr lang="ru-RU"/>
        </a:p>
      </dgm:t>
    </dgm:pt>
    <dgm:pt modelId="{E7D3C6D3-7784-41CC-BECC-261A490D0209}" type="sibTrans" cxnId="{FFD4D324-48A8-4DE7-963C-5FA4B355FAD3}">
      <dgm:prSet/>
      <dgm:spPr/>
      <dgm:t>
        <a:bodyPr/>
        <a:lstStyle/>
        <a:p>
          <a:endParaRPr lang="ru-RU"/>
        </a:p>
      </dgm:t>
    </dgm:pt>
    <dgm:pt modelId="{BD0548AE-4620-4676-A027-1C8FEB989362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увеличение объемов индивидуального жилищного строительства  на 72%; </a:t>
          </a:r>
        </a:p>
      </dgm:t>
    </dgm:pt>
    <dgm:pt modelId="{5009C9E3-8CF9-4D84-9603-9ED2F5AF03C1}" type="parTrans" cxnId="{F8AA2644-6C97-485A-B41B-5EFB1D3D74C1}">
      <dgm:prSet/>
      <dgm:spPr/>
      <dgm:t>
        <a:bodyPr/>
        <a:lstStyle/>
        <a:p>
          <a:endParaRPr lang="ru-RU"/>
        </a:p>
      </dgm:t>
    </dgm:pt>
    <dgm:pt modelId="{EBF05400-3AAD-4001-8885-8C7D7044D1AE}" type="sibTrans" cxnId="{F8AA2644-6C97-485A-B41B-5EFB1D3D74C1}">
      <dgm:prSet/>
      <dgm:spPr/>
      <dgm:t>
        <a:bodyPr/>
        <a:lstStyle/>
        <a:p>
          <a:endParaRPr lang="ru-RU"/>
        </a:p>
      </dgm:t>
    </dgm:pt>
    <dgm:pt modelId="{68C95E61-89E6-451C-B317-48C30568F1B0}">
      <dgm:prSet/>
      <dgm:spPr/>
      <dgm:t>
        <a:bodyPr/>
        <a:lstStyle/>
        <a:p>
          <a:endParaRPr lang="ru-RU"/>
        </a:p>
      </dgm:t>
    </dgm:pt>
    <dgm:pt modelId="{11A45C80-E777-40D5-B382-1336CD3CCC7E}" type="parTrans" cxnId="{90BF6E5D-423A-42B1-89EB-EC3E18022365}">
      <dgm:prSet/>
      <dgm:spPr/>
      <dgm:t>
        <a:bodyPr/>
        <a:lstStyle/>
        <a:p>
          <a:endParaRPr lang="ru-RU"/>
        </a:p>
      </dgm:t>
    </dgm:pt>
    <dgm:pt modelId="{F45F7C02-50B0-482A-AC39-01BC6C21939C}" type="sibTrans" cxnId="{90BF6E5D-423A-42B1-89EB-EC3E18022365}">
      <dgm:prSet/>
      <dgm:spPr/>
      <dgm:t>
        <a:bodyPr/>
        <a:lstStyle/>
        <a:p>
          <a:endParaRPr lang="ru-RU"/>
        </a:p>
      </dgm:t>
    </dgm:pt>
    <dgm:pt modelId="{E2E343B9-09F1-4736-A083-3FFA6721A9F1}">
      <dgm:prSet custT="1"/>
      <dgm:spPr/>
      <dgm:t>
        <a:bodyPr/>
        <a:lstStyle/>
        <a:p>
          <a:r>
            <a:rPr lang="ru-RU" sz="1800" b="0" dirty="0" smtClean="0">
              <a:effectLst/>
              <a:latin typeface="Times New Roman" pitchFamily="18" charset="0"/>
              <a:cs typeface="Times New Roman" pitchFamily="18" charset="0"/>
            </a:rPr>
            <a:t>увеличение ввода жилья на 7%;</a:t>
          </a:r>
          <a:endParaRPr lang="ru-RU" sz="1800" dirty="0"/>
        </a:p>
      </dgm:t>
    </dgm:pt>
    <dgm:pt modelId="{2F884682-095E-4862-A78A-37204F17C078}" type="parTrans" cxnId="{F117850D-F331-4776-BF40-4328CC25CDF3}">
      <dgm:prSet/>
      <dgm:spPr/>
      <dgm:t>
        <a:bodyPr/>
        <a:lstStyle/>
        <a:p>
          <a:endParaRPr lang="ru-RU"/>
        </a:p>
      </dgm:t>
    </dgm:pt>
    <dgm:pt modelId="{07D542C3-7472-4348-A7B2-2EC948900CE5}" type="sibTrans" cxnId="{F117850D-F331-4776-BF40-4328CC25CDF3}">
      <dgm:prSet/>
      <dgm:spPr/>
      <dgm:t>
        <a:bodyPr/>
        <a:lstStyle/>
        <a:p>
          <a:endParaRPr lang="ru-RU"/>
        </a:p>
      </dgm:t>
    </dgm:pt>
    <dgm:pt modelId="{56449728-4833-462C-BA87-E66C6F5ED850}">
      <dgm:prSet phldrT="[Текст]" custT="1"/>
      <dgm:spPr/>
      <dgm:t>
        <a:bodyPr/>
        <a:lstStyle/>
        <a:p>
          <a:endParaRPr lang="ru-RU" sz="18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86A6F81-2B82-453E-9C29-DDB0855619B1}" type="parTrans" cxnId="{5271A01C-B250-4419-9071-7D4B82BED563}">
      <dgm:prSet/>
      <dgm:spPr/>
      <dgm:t>
        <a:bodyPr/>
        <a:lstStyle/>
        <a:p>
          <a:endParaRPr lang="ru-RU"/>
        </a:p>
      </dgm:t>
    </dgm:pt>
    <dgm:pt modelId="{171757ED-0A1F-4EE8-A565-BC8231EAB4C4}" type="sibTrans" cxnId="{5271A01C-B250-4419-9071-7D4B82BED563}">
      <dgm:prSet/>
      <dgm:spPr/>
      <dgm:t>
        <a:bodyPr/>
        <a:lstStyle/>
        <a:p>
          <a:endParaRPr lang="ru-RU"/>
        </a:p>
      </dgm:t>
    </dgm:pt>
    <dgm:pt modelId="{F7DC8B77-D8BF-4F60-8758-0AA31A946FE5}" type="pres">
      <dgm:prSet presAssocID="{D8465391-8A0C-4983-A5FE-F6902949A2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7D7F95-7CE2-4872-B7C5-EA4A755BD0F2}" type="pres">
      <dgm:prSet presAssocID="{68C95E61-89E6-451C-B317-48C30568F1B0}" presName="composite" presStyleCnt="0"/>
      <dgm:spPr/>
    </dgm:pt>
    <dgm:pt modelId="{0C50E651-9835-4614-8394-80E38940E0D9}" type="pres">
      <dgm:prSet presAssocID="{68C95E61-89E6-451C-B317-48C30568F1B0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AEF67-3E8A-4610-A3FC-FC64B86DAEA9}" type="pres">
      <dgm:prSet presAssocID="{68C95E61-89E6-451C-B317-48C30568F1B0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C917B-AB47-4155-82E0-4EBCF65DDF83}" type="pres">
      <dgm:prSet presAssocID="{F45F7C02-50B0-482A-AC39-01BC6C21939C}" presName="sp" presStyleCnt="0"/>
      <dgm:spPr/>
    </dgm:pt>
    <dgm:pt modelId="{886E19F2-7FE2-423D-BB17-C6F015A9E6D4}" type="pres">
      <dgm:prSet presAssocID="{04FF8E36-54C3-400F-A3F2-F89638B9DA0B}" presName="composite" presStyleCnt="0"/>
      <dgm:spPr/>
    </dgm:pt>
    <dgm:pt modelId="{D9B9CB40-DA29-48E5-912A-60AD5B093F04}" type="pres">
      <dgm:prSet presAssocID="{04FF8E36-54C3-400F-A3F2-F89638B9DA0B}" presName="parentText" presStyleLbl="alignNode1" presStyleIdx="1" presStyleCnt="7" custLinFactNeighborY="39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0E573-239D-4931-8833-E93C34F5D794}" type="pres">
      <dgm:prSet presAssocID="{04FF8E36-54C3-400F-A3F2-F89638B9DA0B}" presName="descendantText" presStyleLbl="alignAcc1" presStyleIdx="1" presStyleCnt="7" custLinFactNeighborX="2313" custLinFactNeighborY="40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D12AB-DC70-4EA0-9410-FEEB329298B2}" type="pres">
      <dgm:prSet presAssocID="{E7D3C6D3-7784-41CC-BECC-261A490D0209}" presName="sp" presStyleCnt="0"/>
      <dgm:spPr/>
    </dgm:pt>
    <dgm:pt modelId="{5F751CA6-1B6E-47F5-9F58-55699DF8CE29}" type="pres">
      <dgm:prSet presAssocID="{8F37B6CD-08CC-46D2-85E3-FFA446711339}" presName="composite" presStyleCnt="0"/>
      <dgm:spPr/>
      <dgm:t>
        <a:bodyPr/>
        <a:lstStyle/>
        <a:p>
          <a:endParaRPr lang="ru-RU"/>
        </a:p>
      </dgm:t>
    </dgm:pt>
    <dgm:pt modelId="{1FBB7EB4-714A-455E-B8BF-8A5C55A21FEF}" type="pres">
      <dgm:prSet presAssocID="{8F37B6CD-08CC-46D2-85E3-FFA446711339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312D76-A333-489C-8AC6-53B61DF7D56A}" type="pres">
      <dgm:prSet presAssocID="{8F37B6CD-08CC-46D2-85E3-FFA446711339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DC37CC-FEA6-4F5E-8BF0-CE20A2F0D357}" type="pres">
      <dgm:prSet presAssocID="{A40B71F6-234F-4FB5-A47C-FAA01B5A4669}" presName="sp" presStyleCnt="0"/>
      <dgm:spPr/>
      <dgm:t>
        <a:bodyPr/>
        <a:lstStyle/>
        <a:p>
          <a:endParaRPr lang="ru-RU"/>
        </a:p>
      </dgm:t>
    </dgm:pt>
    <dgm:pt modelId="{DAC37494-AEEE-44E7-9DEC-845C984E5DF3}" type="pres">
      <dgm:prSet presAssocID="{AAA28F19-57CB-4FB1-88A9-9E3ECAE4B416}" presName="composite" presStyleCnt="0"/>
      <dgm:spPr/>
      <dgm:t>
        <a:bodyPr/>
        <a:lstStyle/>
        <a:p>
          <a:endParaRPr lang="ru-RU"/>
        </a:p>
      </dgm:t>
    </dgm:pt>
    <dgm:pt modelId="{CA9DF34A-0B5C-464C-8917-85E00D6EB668}" type="pres">
      <dgm:prSet presAssocID="{AAA28F19-57CB-4FB1-88A9-9E3ECAE4B416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B55D4-808B-414C-BA61-681859336787}" type="pres">
      <dgm:prSet presAssocID="{AAA28F19-57CB-4FB1-88A9-9E3ECAE4B416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F77402-A4F2-4E82-8835-A0DE302092AC}" type="pres">
      <dgm:prSet presAssocID="{A6724E3A-D01F-4D95-8868-BD51331CD095}" presName="sp" presStyleCnt="0"/>
      <dgm:spPr/>
      <dgm:t>
        <a:bodyPr/>
        <a:lstStyle/>
        <a:p>
          <a:endParaRPr lang="ru-RU"/>
        </a:p>
      </dgm:t>
    </dgm:pt>
    <dgm:pt modelId="{0927926A-88E5-40CA-8945-0643097A5658}" type="pres">
      <dgm:prSet presAssocID="{06211FED-AB7D-430A-9232-2B90190D6F26}" presName="composite" presStyleCnt="0"/>
      <dgm:spPr/>
      <dgm:t>
        <a:bodyPr/>
        <a:lstStyle/>
        <a:p>
          <a:endParaRPr lang="ru-RU"/>
        </a:p>
      </dgm:t>
    </dgm:pt>
    <dgm:pt modelId="{A355B40F-716A-4C84-AD49-9A8A8A20199F}" type="pres">
      <dgm:prSet presAssocID="{06211FED-AB7D-430A-9232-2B90190D6F26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02844-79CF-4696-9C98-CD8DA0CD053C}" type="pres">
      <dgm:prSet presAssocID="{06211FED-AB7D-430A-9232-2B90190D6F26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F66D3-0217-444D-B621-791B1D6BC7BA}" type="pres">
      <dgm:prSet presAssocID="{BD15FD10-FAF7-44A6-8D1D-780C273229A1}" presName="sp" presStyleCnt="0"/>
      <dgm:spPr/>
      <dgm:t>
        <a:bodyPr/>
        <a:lstStyle/>
        <a:p>
          <a:endParaRPr lang="ru-RU"/>
        </a:p>
      </dgm:t>
    </dgm:pt>
    <dgm:pt modelId="{DD3BECFE-EECB-442D-92DE-0CAE25B14141}" type="pres">
      <dgm:prSet presAssocID="{6DA29D06-CCCA-4D2E-9B9B-7A87CC7C1BBF}" presName="composite" presStyleCnt="0"/>
      <dgm:spPr/>
      <dgm:t>
        <a:bodyPr/>
        <a:lstStyle/>
        <a:p>
          <a:endParaRPr lang="ru-RU"/>
        </a:p>
      </dgm:t>
    </dgm:pt>
    <dgm:pt modelId="{59EB831E-0763-4613-BD30-ED1858FBDF8E}" type="pres">
      <dgm:prSet presAssocID="{6DA29D06-CCCA-4D2E-9B9B-7A87CC7C1BBF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E511E8-B7B7-4CCD-BDBA-E582D6CCAE7E}" type="pres">
      <dgm:prSet presAssocID="{6DA29D06-CCCA-4D2E-9B9B-7A87CC7C1BBF}" presName="descendantText" presStyleLbl="alignAcc1" presStyleIdx="5" presStyleCnt="7" custScaleX="99776" custScaleY="81801" custLinFactNeighborX="353" custLinFactNeighborY="-4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DB2C69-7615-4010-8B1A-662B0C68C41E}" type="pres">
      <dgm:prSet presAssocID="{42899D43-F670-42A6-B13F-D0AFC22E8335}" presName="sp" presStyleCnt="0"/>
      <dgm:spPr/>
      <dgm:t>
        <a:bodyPr/>
        <a:lstStyle/>
        <a:p>
          <a:endParaRPr lang="ru-RU"/>
        </a:p>
      </dgm:t>
    </dgm:pt>
    <dgm:pt modelId="{D9389C5E-24CE-4A6F-83F9-2030BC56FE85}" type="pres">
      <dgm:prSet presAssocID="{D80342D1-EF1D-426F-B8E2-7E2E25F0EAE2}" presName="composite" presStyleCnt="0"/>
      <dgm:spPr/>
      <dgm:t>
        <a:bodyPr/>
        <a:lstStyle/>
        <a:p>
          <a:endParaRPr lang="ru-RU"/>
        </a:p>
      </dgm:t>
    </dgm:pt>
    <dgm:pt modelId="{4ABCC6AC-B82B-4677-8613-0D3F9C4E669F}" type="pres">
      <dgm:prSet presAssocID="{D80342D1-EF1D-426F-B8E2-7E2E25F0EAE2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DC6F3-72F5-4556-AEC7-8FA2455F94EF}" type="pres">
      <dgm:prSet presAssocID="{D80342D1-EF1D-426F-B8E2-7E2E25F0EAE2}" presName="descendantText" presStyleLbl="alignAcc1" presStyleIdx="6" presStyleCnt="7" custLinFactNeighborX="-66" custLinFactNeighborY="-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19F0C2-6267-4292-9B30-A2E7E87B6949}" type="presOf" srcId="{56449728-4833-462C-BA87-E66C6F5ED850}" destId="{38312D76-A333-489C-8AC6-53B61DF7D56A}" srcOrd="0" destOrd="0" presId="urn:microsoft.com/office/officeart/2005/8/layout/chevron2"/>
    <dgm:cxn modelId="{674A1097-1D2B-4B8D-AF2F-3B6805B6F5F0}" type="presOf" srcId="{46DC5E2F-5D81-409D-B07C-23014F688DB6}" destId="{41E511E8-B7B7-4CCD-BDBA-E582D6CCAE7E}" srcOrd="0" destOrd="0" presId="urn:microsoft.com/office/officeart/2005/8/layout/chevron2"/>
    <dgm:cxn modelId="{837107F7-CBF4-4AE7-B98F-C476A1550AD6}" type="presOf" srcId="{6B3262DD-2B35-405B-BAF5-750E5634C2E1}" destId="{7B502844-79CF-4696-9C98-CD8DA0CD053C}" srcOrd="0" destOrd="0" presId="urn:microsoft.com/office/officeart/2005/8/layout/chevron2"/>
    <dgm:cxn modelId="{FB2DC6A3-AB18-4A2B-A415-40C8FD930C5E}" srcId="{06211FED-AB7D-430A-9232-2B90190D6F26}" destId="{6B3262DD-2B35-405B-BAF5-750E5634C2E1}" srcOrd="0" destOrd="0" parTransId="{41C025AD-A744-41FC-99C9-3B57CFA6E362}" sibTransId="{011779F0-5968-4BA8-BBEC-1746EA7388CA}"/>
    <dgm:cxn modelId="{FFD4D324-48A8-4DE7-963C-5FA4B355FAD3}" srcId="{D8465391-8A0C-4983-A5FE-F6902949A24D}" destId="{04FF8E36-54C3-400F-A3F2-F89638B9DA0B}" srcOrd="1" destOrd="0" parTransId="{975CA69A-C280-4EE8-B5BF-1017B98ED0C5}" sibTransId="{E7D3C6D3-7784-41CC-BECC-261A490D0209}"/>
    <dgm:cxn modelId="{0A4D7E90-82BA-4CE9-9B9B-EA220758281A}" srcId="{D80342D1-EF1D-426F-B8E2-7E2E25F0EAE2}" destId="{463FA20B-169E-467D-BA6B-038AB3EFF8FB}" srcOrd="0" destOrd="0" parTransId="{20C4BA63-A1BB-4984-B9AF-90201C814577}" sibTransId="{A6A62F7A-8514-473A-9A8D-230DC4874846}"/>
    <dgm:cxn modelId="{F8AA2644-6C97-485A-B41B-5EFB1D3D74C1}" srcId="{04FF8E36-54C3-400F-A3F2-F89638B9DA0B}" destId="{BD0548AE-4620-4676-A027-1C8FEB989362}" srcOrd="0" destOrd="0" parTransId="{5009C9E3-8CF9-4D84-9603-9ED2F5AF03C1}" sibTransId="{EBF05400-3AAD-4001-8885-8C7D7044D1AE}"/>
    <dgm:cxn modelId="{DBC52413-302E-415F-9FCD-7FA7ED2E24D4}" type="presOf" srcId="{06211FED-AB7D-430A-9232-2B90190D6F26}" destId="{A355B40F-716A-4C84-AD49-9A8A8A20199F}" srcOrd="0" destOrd="0" presId="urn:microsoft.com/office/officeart/2005/8/layout/chevron2"/>
    <dgm:cxn modelId="{90BF6E5D-423A-42B1-89EB-EC3E18022365}" srcId="{D8465391-8A0C-4983-A5FE-F6902949A24D}" destId="{68C95E61-89E6-451C-B317-48C30568F1B0}" srcOrd="0" destOrd="0" parTransId="{11A45C80-E777-40D5-B382-1336CD3CCC7E}" sibTransId="{F45F7C02-50B0-482A-AC39-01BC6C21939C}"/>
    <dgm:cxn modelId="{624F9107-46ED-4978-97DC-2E3271D7AD39}" srcId="{D8465391-8A0C-4983-A5FE-F6902949A24D}" destId="{6DA29D06-CCCA-4D2E-9B9B-7A87CC7C1BBF}" srcOrd="5" destOrd="0" parTransId="{2A303DBF-138C-49D4-A775-FD4B5A82E4DF}" sibTransId="{42899D43-F670-42A6-B13F-D0AFC22E8335}"/>
    <dgm:cxn modelId="{72BE42D0-4CAB-4CE3-958B-E39A67E53A9F}" type="presOf" srcId="{9BFDBB06-80D3-4769-A422-D26DE82AD892}" destId="{D45B55D4-808B-414C-BA61-681859336787}" srcOrd="0" destOrd="0" presId="urn:microsoft.com/office/officeart/2005/8/layout/chevron2"/>
    <dgm:cxn modelId="{F3331B77-393F-4F2A-B45A-68B169A59C29}" type="presOf" srcId="{D8465391-8A0C-4983-A5FE-F6902949A24D}" destId="{F7DC8B77-D8BF-4F60-8758-0AA31A946FE5}" srcOrd="0" destOrd="0" presId="urn:microsoft.com/office/officeart/2005/8/layout/chevron2"/>
    <dgm:cxn modelId="{ACA7E067-251E-46B2-8182-DEADD40B3B82}" srcId="{D8465391-8A0C-4983-A5FE-F6902949A24D}" destId="{8F37B6CD-08CC-46D2-85E3-FFA446711339}" srcOrd="2" destOrd="0" parTransId="{CA2D93EF-2FD7-44AC-A5DA-477120AF6B72}" sibTransId="{A40B71F6-234F-4FB5-A47C-FAA01B5A4669}"/>
    <dgm:cxn modelId="{9CD62216-18B8-4716-8FE7-23FEB0F1ACBA}" srcId="{D8465391-8A0C-4983-A5FE-F6902949A24D}" destId="{D80342D1-EF1D-426F-B8E2-7E2E25F0EAE2}" srcOrd="6" destOrd="0" parTransId="{38372880-1852-4A66-A952-B6DF7C0C5C5B}" sibTransId="{37502594-61DC-44CC-B078-B8F758B8D938}"/>
    <dgm:cxn modelId="{3894F204-200B-45C3-9634-0EDCA99E4CF5}" type="presOf" srcId="{D70AC54F-5A02-4AB9-9989-E1EDE7EA692F}" destId="{38312D76-A333-489C-8AC6-53B61DF7D56A}" srcOrd="0" destOrd="1" presId="urn:microsoft.com/office/officeart/2005/8/layout/chevron2"/>
    <dgm:cxn modelId="{C083F410-93CB-44F6-B65D-74AD8B78E7EB}" type="presOf" srcId="{68C95E61-89E6-451C-B317-48C30568F1B0}" destId="{0C50E651-9835-4614-8394-80E38940E0D9}" srcOrd="0" destOrd="0" presId="urn:microsoft.com/office/officeart/2005/8/layout/chevron2"/>
    <dgm:cxn modelId="{D543DA61-6958-463D-9EAA-5318169E0D96}" type="presOf" srcId="{D80342D1-EF1D-426F-B8E2-7E2E25F0EAE2}" destId="{4ABCC6AC-B82B-4677-8613-0D3F9C4E669F}" srcOrd="0" destOrd="0" presId="urn:microsoft.com/office/officeart/2005/8/layout/chevron2"/>
    <dgm:cxn modelId="{0412E9AD-B455-4CED-B774-3D25FB49CB3C}" srcId="{D8465391-8A0C-4983-A5FE-F6902949A24D}" destId="{06211FED-AB7D-430A-9232-2B90190D6F26}" srcOrd="4" destOrd="0" parTransId="{F13640A5-A619-4D07-B9A5-B00F5285FEB9}" sibTransId="{BD15FD10-FAF7-44A6-8D1D-780C273229A1}"/>
    <dgm:cxn modelId="{336C7C94-2B4A-44E8-9FEE-2545F537FFA4}" srcId="{D8465391-8A0C-4983-A5FE-F6902949A24D}" destId="{AAA28F19-57CB-4FB1-88A9-9E3ECAE4B416}" srcOrd="3" destOrd="0" parTransId="{9796BE23-EC88-4C48-9E3E-BB3F21273D59}" sibTransId="{A6724E3A-D01F-4D95-8868-BD51331CD095}"/>
    <dgm:cxn modelId="{4448BB1B-2A5D-41EC-A3D7-CF679908B8C7}" srcId="{8F37B6CD-08CC-46D2-85E3-FFA446711339}" destId="{D70AC54F-5A02-4AB9-9989-E1EDE7EA692F}" srcOrd="1" destOrd="0" parTransId="{B7A79C69-323A-48FE-B647-43EE45405DA1}" sibTransId="{2798E9DF-6CB9-4670-84F7-40D3D8602EF8}"/>
    <dgm:cxn modelId="{5271A01C-B250-4419-9071-7D4B82BED563}" srcId="{8F37B6CD-08CC-46D2-85E3-FFA446711339}" destId="{56449728-4833-462C-BA87-E66C6F5ED850}" srcOrd="0" destOrd="0" parTransId="{A86A6F81-2B82-453E-9C29-DDB0855619B1}" sibTransId="{171757ED-0A1F-4EE8-A565-BC8231EAB4C4}"/>
    <dgm:cxn modelId="{13663584-A4F2-4CF4-80EF-501C516CF5D1}" srcId="{AAA28F19-57CB-4FB1-88A9-9E3ECAE4B416}" destId="{9BFDBB06-80D3-4769-A422-D26DE82AD892}" srcOrd="0" destOrd="0" parTransId="{44121F94-EBCF-4A40-8980-355304407D53}" sibTransId="{9FCE7E1E-3F32-420B-97C3-5F373665DBFE}"/>
    <dgm:cxn modelId="{5854EB8C-CB3A-4635-9E8D-91946FB59DFD}" type="presOf" srcId="{E2E343B9-09F1-4736-A083-3FFA6721A9F1}" destId="{132AEF67-3E8A-4610-A3FC-FC64B86DAEA9}" srcOrd="0" destOrd="0" presId="urn:microsoft.com/office/officeart/2005/8/layout/chevron2"/>
    <dgm:cxn modelId="{F117850D-F331-4776-BF40-4328CC25CDF3}" srcId="{68C95E61-89E6-451C-B317-48C30568F1B0}" destId="{E2E343B9-09F1-4736-A083-3FFA6721A9F1}" srcOrd="0" destOrd="0" parTransId="{2F884682-095E-4862-A78A-37204F17C078}" sibTransId="{07D542C3-7472-4348-A7B2-2EC948900CE5}"/>
    <dgm:cxn modelId="{E84F3121-BA76-4727-B780-20C241920B45}" type="presOf" srcId="{8F37B6CD-08CC-46D2-85E3-FFA446711339}" destId="{1FBB7EB4-714A-455E-B8BF-8A5C55A21FEF}" srcOrd="0" destOrd="0" presId="urn:microsoft.com/office/officeart/2005/8/layout/chevron2"/>
    <dgm:cxn modelId="{9A5A0CD1-D38A-40DE-A7B7-C98E0B05A4AD}" srcId="{6DA29D06-CCCA-4D2E-9B9B-7A87CC7C1BBF}" destId="{46DC5E2F-5D81-409D-B07C-23014F688DB6}" srcOrd="0" destOrd="0" parTransId="{2898601A-9147-41E7-916C-2CE74BB32A62}" sibTransId="{0E52174B-8C49-4D41-8C94-0A19E68E2E7C}"/>
    <dgm:cxn modelId="{58484DE7-3E8C-4097-B7B1-C547B634C998}" type="presOf" srcId="{6DA29D06-CCCA-4D2E-9B9B-7A87CC7C1BBF}" destId="{59EB831E-0763-4613-BD30-ED1858FBDF8E}" srcOrd="0" destOrd="0" presId="urn:microsoft.com/office/officeart/2005/8/layout/chevron2"/>
    <dgm:cxn modelId="{A0683F9A-E52D-4EBA-B22A-E9EC9B7F42F4}" type="presOf" srcId="{AAA28F19-57CB-4FB1-88A9-9E3ECAE4B416}" destId="{CA9DF34A-0B5C-464C-8917-85E00D6EB668}" srcOrd="0" destOrd="0" presId="urn:microsoft.com/office/officeart/2005/8/layout/chevron2"/>
    <dgm:cxn modelId="{393404DF-01E0-4173-9779-F6FDC35465C8}" type="presOf" srcId="{463FA20B-169E-467D-BA6B-038AB3EFF8FB}" destId="{2C8DC6F3-72F5-4556-AEC7-8FA2455F94EF}" srcOrd="0" destOrd="0" presId="urn:microsoft.com/office/officeart/2005/8/layout/chevron2"/>
    <dgm:cxn modelId="{EA4A52D0-E791-4BD9-8F6E-4CBDDB687886}" type="presOf" srcId="{BD0548AE-4620-4676-A027-1C8FEB989362}" destId="{C6F0E573-239D-4931-8833-E93C34F5D794}" srcOrd="0" destOrd="0" presId="urn:microsoft.com/office/officeart/2005/8/layout/chevron2"/>
    <dgm:cxn modelId="{5B17F8BA-0BA3-4957-B662-AC0E56E3A460}" type="presOf" srcId="{04FF8E36-54C3-400F-A3F2-F89638B9DA0B}" destId="{D9B9CB40-DA29-48E5-912A-60AD5B093F04}" srcOrd="0" destOrd="0" presId="urn:microsoft.com/office/officeart/2005/8/layout/chevron2"/>
    <dgm:cxn modelId="{F1B3B02E-AEE9-4B0D-B138-FA8F8DDD23A8}" type="presParOf" srcId="{F7DC8B77-D8BF-4F60-8758-0AA31A946FE5}" destId="{BB7D7F95-7CE2-4872-B7C5-EA4A755BD0F2}" srcOrd="0" destOrd="0" presId="urn:microsoft.com/office/officeart/2005/8/layout/chevron2"/>
    <dgm:cxn modelId="{A633C5D8-309D-4F95-B452-32D54A1B3E4C}" type="presParOf" srcId="{BB7D7F95-7CE2-4872-B7C5-EA4A755BD0F2}" destId="{0C50E651-9835-4614-8394-80E38940E0D9}" srcOrd="0" destOrd="0" presId="urn:microsoft.com/office/officeart/2005/8/layout/chevron2"/>
    <dgm:cxn modelId="{123840E4-08AA-4CBA-8D4D-BA348B119862}" type="presParOf" srcId="{BB7D7F95-7CE2-4872-B7C5-EA4A755BD0F2}" destId="{132AEF67-3E8A-4610-A3FC-FC64B86DAEA9}" srcOrd="1" destOrd="0" presId="urn:microsoft.com/office/officeart/2005/8/layout/chevron2"/>
    <dgm:cxn modelId="{D6678F3A-AAF4-48A2-B0CF-DBEF2063D958}" type="presParOf" srcId="{F7DC8B77-D8BF-4F60-8758-0AA31A946FE5}" destId="{B36C917B-AB47-4155-82E0-4EBCF65DDF83}" srcOrd="1" destOrd="0" presId="urn:microsoft.com/office/officeart/2005/8/layout/chevron2"/>
    <dgm:cxn modelId="{5BFE1E12-A14D-4D84-800B-DB6FB51D01BE}" type="presParOf" srcId="{F7DC8B77-D8BF-4F60-8758-0AA31A946FE5}" destId="{886E19F2-7FE2-423D-BB17-C6F015A9E6D4}" srcOrd="2" destOrd="0" presId="urn:microsoft.com/office/officeart/2005/8/layout/chevron2"/>
    <dgm:cxn modelId="{50D91A17-0DF2-4EA3-92A0-44A4687EC093}" type="presParOf" srcId="{886E19F2-7FE2-423D-BB17-C6F015A9E6D4}" destId="{D9B9CB40-DA29-48E5-912A-60AD5B093F04}" srcOrd="0" destOrd="0" presId="urn:microsoft.com/office/officeart/2005/8/layout/chevron2"/>
    <dgm:cxn modelId="{BC4BDDDC-80B8-4C4A-883D-87A66D70BF8C}" type="presParOf" srcId="{886E19F2-7FE2-423D-BB17-C6F015A9E6D4}" destId="{C6F0E573-239D-4931-8833-E93C34F5D794}" srcOrd="1" destOrd="0" presId="urn:microsoft.com/office/officeart/2005/8/layout/chevron2"/>
    <dgm:cxn modelId="{0EA6F441-4412-4874-A479-15A43237D0BE}" type="presParOf" srcId="{F7DC8B77-D8BF-4F60-8758-0AA31A946FE5}" destId="{0FBD12AB-DC70-4EA0-9410-FEEB329298B2}" srcOrd="3" destOrd="0" presId="urn:microsoft.com/office/officeart/2005/8/layout/chevron2"/>
    <dgm:cxn modelId="{5F6D9CF7-7CDB-4E93-A74D-8B75D2EAC7F7}" type="presParOf" srcId="{F7DC8B77-D8BF-4F60-8758-0AA31A946FE5}" destId="{5F751CA6-1B6E-47F5-9F58-55699DF8CE29}" srcOrd="4" destOrd="0" presId="urn:microsoft.com/office/officeart/2005/8/layout/chevron2"/>
    <dgm:cxn modelId="{54B8566B-E70F-44CA-99E6-7E4672B63670}" type="presParOf" srcId="{5F751CA6-1B6E-47F5-9F58-55699DF8CE29}" destId="{1FBB7EB4-714A-455E-B8BF-8A5C55A21FEF}" srcOrd="0" destOrd="0" presId="urn:microsoft.com/office/officeart/2005/8/layout/chevron2"/>
    <dgm:cxn modelId="{E3FB31B8-D82A-4627-8CC7-277710A378E6}" type="presParOf" srcId="{5F751CA6-1B6E-47F5-9F58-55699DF8CE29}" destId="{38312D76-A333-489C-8AC6-53B61DF7D56A}" srcOrd="1" destOrd="0" presId="urn:microsoft.com/office/officeart/2005/8/layout/chevron2"/>
    <dgm:cxn modelId="{BCF3D3F6-13EA-4DEE-9E45-8901BFD1300E}" type="presParOf" srcId="{F7DC8B77-D8BF-4F60-8758-0AA31A946FE5}" destId="{42DC37CC-FEA6-4F5E-8BF0-CE20A2F0D357}" srcOrd="5" destOrd="0" presId="urn:microsoft.com/office/officeart/2005/8/layout/chevron2"/>
    <dgm:cxn modelId="{54F20804-1923-4493-B8E7-185AC2002996}" type="presParOf" srcId="{F7DC8B77-D8BF-4F60-8758-0AA31A946FE5}" destId="{DAC37494-AEEE-44E7-9DEC-845C984E5DF3}" srcOrd="6" destOrd="0" presId="urn:microsoft.com/office/officeart/2005/8/layout/chevron2"/>
    <dgm:cxn modelId="{CE860FF5-B7AF-429D-918A-F60B79906CA0}" type="presParOf" srcId="{DAC37494-AEEE-44E7-9DEC-845C984E5DF3}" destId="{CA9DF34A-0B5C-464C-8917-85E00D6EB668}" srcOrd="0" destOrd="0" presId="urn:microsoft.com/office/officeart/2005/8/layout/chevron2"/>
    <dgm:cxn modelId="{4A7E0A4E-F14B-4A51-A05A-A23DBCDED54D}" type="presParOf" srcId="{DAC37494-AEEE-44E7-9DEC-845C984E5DF3}" destId="{D45B55D4-808B-414C-BA61-681859336787}" srcOrd="1" destOrd="0" presId="urn:microsoft.com/office/officeart/2005/8/layout/chevron2"/>
    <dgm:cxn modelId="{6EECA975-7856-4DF6-A68F-4FD950A5A640}" type="presParOf" srcId="{F7DC8B77-D8BF-4F60-8758-0AA31A946FE5}" destId="{C7F77402-A4F2-4E82-8835-A0DE302092AC}" srcOrd="7" destOrd="0" presId="urn:microsoft.com/office/officeart/2005/8/layout/chevron2"/>
    <dgm:cxn modelId="{47957672-FA39-4130-9800-E7EFB521AA7A}" type="presParOf" srcId="{F7DC8B77-D8BF-4F60-8758-0AA31A946FE5}" destId="{0927926A-88E5-40CA-8945-0643097A5658}" srcOrd="8" destOrd="0" presId="urn:microsoft.com/office/officeart/2005/8/layout/chevron2"/>
    <dgm:cxn modelId="{2E0536C5-ABD8-47D2-B830-9E24CABE1B95}" type="presParOf" srcId="{0927926A-88E5-40CA-8945-0643097A5658}" destId="{A355B40F-716A-4C84-AD49-9A8A8A20199F}" srcOrd="0" destOrd="0" presId="urn:microsoft.com/office/officeart/2005/8/layout/chevron2"/>
    <dgm:cxn modelId="{04B8D92C-E0FA-4FC3-B9E8-E27EB1462C8B}" type="presParOf" srcId="{0927926A-88E5-40CA-8945-0643097A5658}" destId="{7B502844-79CF-4696-9C98-CD8DA0CD053C}" srcOrd="1" destOrd="0" presId="urn:microsoft.com/office/officeart/2005/8/layout/chevron2"/>
    <dgm:cxn modelId="{ADA71579-BC61-4603-89FE-6D17A1FFA9EE}" type="presParOf" srcId="{F7DC8B77-D8BF-4F60-8758-0AA31A946FE5}" destId="{A58F66D3-0217-444D-B621-791B1D6BC7BA}" srcOrd="9" destOrd="0" presId="urn:microsoft.com/office/officeart/2005/8/layout/chevron2"/>
    <dgm:cxn modelId="{487A1523-3964-432D-A852-4D4B9E54C010}" type="presParOf" srcId="{F7DC8B77-D8BF-4F60-8758-0AA31A946FE5}" destId="{DD3BECFE-EECB-442D-92DE-0CAE25B14141}" srcOrd="10" destOrd="0" presId="urn:microsoft.com/office/officeart/2005/8/layout/chevron2"/>
    <dgm:cxn modelId="{6385DB27-3B80-4411-BB23-3569C0828859}" type="presParOf" srcId="{DD3BECFE-EECB-442D-92DE-0CAE25B14141}" destId="{59EB831E-0763-4613-BD30-ED1858FBDF8E}" srcOrd="0" destOrd="0" presId="urn:microsoft.com/office/officeart/2005/8/layout/chevron2"/>
    <dgm:cxn modelId="{F111B1EE-3036-4AE8-836A-0D0946F8F9B6}" type="presParOf" srcId="{DD3BECFE-EECB-442D-92DE-0CAE25B14141}" destId="{41E511E8-B7B7-4CCD-BDBA-E582D6CCAE7E}" srcOrd="1" destOrd="0" presId="urn:microsoft.com/office/officeart/2005/8/layout/chevron2"/>
    <dgm:cxn modelId="{65042454-6DC4-400B-A9A5-7994B754179B}" type="presParOf" srcId="{F7DC8B77-D8BF-4F60-8758-0AA31A946FE5}" destId="{3ADB2C69-7615-4010-8B1A-662B0C68C41E}" srcOrd="11" destOrd="0" presId="urn:microsoft.com/office/officeart/2005/8/layout/chevron2"/>
    <dgm:cxn modelId="{7B25EBCB-F8C9-4D30-9ED0-494325EA4F49}" type="presParOf" srcId="{F7DC8B77-D8BF-4F60-8758-0AA31A946FE5}" destId="{D9389C5E-24CE-4A6F-83F9-2030BC56FE85}" srcOrd="12" destOrd="0" presId="urn:microsoft.com/office/officeart/2005/8/layout/chevron2"/>
    <dgm:cxn modelId="{096E6F4B-96A0-441E-A6C3-A8B2E755E72C}" type="presParOf" srcId="{D9389C5E-24CE-4A6F-83F9-2030BC56FE85}" destId="{4ABCC6AC-B82B-4677-8613-0D3F9C4E669F}" srcOrd="0" destOrd="0" presId="urn:microsoft.com/office/officeart/2005/8/layout/chevron2"/>
    <dgm:cxn modelId="{48252133-B07D-4028-B9DC-641C3359908F}" type="presParOf" srcId="{D9389C5E-24CE-4A6F-83F9-2030BC56FE85}" destId="{2C8DC6F3-72F5-4556-AEC7-8FA2455F94E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A1E81E-0F9E-424A-A9DE-A324D39ADFA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>
        <a:scene3d>
          <a:camera prst="perspectiveFront"/>
          <a:lightRig rig="threePt" dir="t"/>
        </a:scene3d>
      </dgm:spPr>
      <dgm:t>
        <a:bodyPr/>
        <a:lstStyle/>
        <a:p>
          <a:endParaRPr lang="ru-RU"/>
        </a:p>
      </dgm:t>
    </dgm:pt>
    <dgm:pt modelId="{5867DB9E-7CF1-4DA1-B640-A1B0FA49DD2D}">
      <dgm:prSet/>
      <dgm:spPr>
        <a:sp3d>
          <a:bevelT w="101600" prst="riblet"/>
        </a:sp3d>
      </dgm:spPr>
      <dgm:t>
        <a:bodyPr/>
        <a:lstStyle/>
        <a:p>
          <a:r>
            <a: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.</a:t>
          </a:r>
          <a:r>
            <a:rPr lang="ru-RU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</a:t>
          </a:r>
          <a:endParaRPr lang="ru-RU" dirty="0" smtClean="0">
            <a:latin typeface="Arial" pitchFamily="34" charset="0"/>
            <a:cs typeface="Arial" pitchFamily="34" charset="0"/>
          </a:endParaRPr>
        </a:p>
      </dgm:t>
    </dgm:pt>
    <dgm:pt modelId="{E9654B4B-CB05-4FA0-A2DA-6FA906F1FDD4}" type="parTrans" cxnId="{9BC8E612-69C9-4C65-94B3-B455359016AF}">
      <dgm:prSet/>
      <dgm:spPr/>
      <dgm:t>
        <a:bodyPr/>
        <a:lstStyle/>
        <a:p>
          <a:endParaRPr lang="ru-RU"/>
        </a:p>
      </dgm:t>
    </dgm:pt>
    <dgm:pt modelId="{724A0FA2-71A0-4883-951F-815FFE468807}" type="sibTrans" cxnId="{9BC8E612-69C9-4C65-94B3-B455359016AF}">
      <dgm:prSet/>
      <dgm:spPr/>
      <dgm:t>
        <a:bodyPr/>
        <a:lstStyle/>
        <a:p>
          <a:endParaRPr lang="ru-RU"/>
        </a:p>
      </dgm:t>
    </dgm:pt>
    <dgm:pt modelId="{20845292-F13B-47F0-8307-888662A4A618}">
      <dgm:prSet/>
      <dgm:spPr>
        <a:sp3d>
          <a:bevelT w="101600" prst="riblet"/>
        </a:sp3d>
      </dgm:spPr>
      <dgm:t>
        <a:bodyPr/>
        <a:lstStyle/>
        <a:p>
          <a:endParaRPr lang="ru-RU" dirty="0" smtClean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gm:t>
    </dgm:pt>
    <dgm:pt modelId="{A0EBF8AC-2FA0-4589-9B6F-EF749CAF3088}" type="parTrans" cxnId="{9FFAE965-E85A-4725-B0CF-A43043DC4F44}">
      <dgm:prSet/>
      <dgm:spPr/>
      <dgm:t>
        <a:bodyPr/>
        <a:lstStyle/>
        <a:p>
          <a:endParaRPr lang="ru-RU"/>
        </a:p>
      </dgm:t>
    </dgm:pt>
    <dgm:pt modelId="{4EDF342F-0B2A-484C-928A-A517C7BAA724}" type="sibTrans" cxnId="{9FFAE965-E85A-4725-B0CF-A43043DC4F44}">
      <dgm:prSet/>
      <dgm:spPr/>
      <dgm:t>
        <a:bodyPr/>
        <a:lstStyle/>
        <a:p>
          <a:endParaRPr lang="ru-RU"/>
        </a:p>
      </dgm:t>
    </dgm:pt>
    <dgm:pt modelId="{50ABB1EE-C106-4A01-AB7A-941587F05767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В целях привлечения граждан к обсуждению проекта бюджета района и результатов его исполнения на официальном веб-сайте администрации района размещается раздел «Бюджет для граждан»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13703AC2-E76F-4051-B2E9-934CBFCAB6AE}" type="parTrans" cxnId="{71EBA255-B355-46EB-B8F5-0AFE30E3D6CA}">
      <dgm:prSet/>
      <dgm:spPr/>
      <dgm:t>
        <a:bodyPr/>
        <a:lstStyle/>
        <a:p>
          <a:endParaRPr lang="ru-RU"/>
        </a:p>
      </dgm:t>
    </dgm:pt>
    <dgm:pt modelId="{4633C08F-2776-43E3-B7BF-EA96D721CC8E}" type="sibTrans" cxnId="{71EBA255-B355-46EB-B8F5-0AFE30E3D6CA}">
      <dgm:prSet/>
      <dgm:spPr/>
      <dgm:t>
        <a:bodyPr/>
        <a:lstStyle/>
        <a:p>
          <a:endParaRPr lang="ru-RU"/>
        </a:p>
      </dgm:t>
    </dgm:pt>
    <dgm:pt modelId="{4E9C5319-034A-4161-BB9C-811F6DAE24CD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Расходная часть бюджета социально ориентирована, исполнена в сумме 5 млрд. 496 млн. рублей</a:t>
          </a:r>
          <a:endParaRPr lang="ru-RU" dirty="0"/>
        </a:p>
      </dgm:t>
    </dgm:pt>
    <dgm:pt modelId="{6409FC88-DF00-48F7-AD61-5A08AFEC36D0}" type="parTrans" cxnId="{233DCB97-9548-4D8D-8E8A-34BC7988E69C}">
      <dgm:prSet/>
      <dgm:spPr/>
      <dgm:t>
        <a:bodyPr/>
        <a:lstStyle/>
        <a:p>
          <a:endParaRPr lang="ru-RU"/>
        </a:p>
      </dgm:t>
    </dgm:pt>
    <dgm:pt modelId="{DF4042DF-A89A-4C54-B4CF-B9F0563C1490}" type="sibTrans" cxnId="{233DCB97-9548-4D8D-8E8A-34BC7988E69C}">
      <dgm:prSet/>
      <dgm:spPr/>
      <dgm:t>
        <a:bodyPr/>
        <a:lstStyle/>
        <a:p>
          <a:endParaRPr lang="ru-RU"/>
        </a:p>
      </dgm:t>
    </dgm:pt>
    <dgm:pt modelId="{47DAB7E2-E6DB-451A-AA25-B3310A00CF6B}" type="pres">
      <dgm:prSet presAssocID="{F5A1E81E-0F9E-424A-A9DE-A324D39ADFA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0410FA-C6BE-46F5-AB89-9F351174190E}" type="pres">
      <dgm:prSet presAssocID="{5867DB9E-7CF1-4DA1-B640-A1B0FA49DD2D}" presName="composite" presStyleCnt="0"/>
      <dgm:spPr/>
      <dgm:t>
        <a:bodyPr/>
        <a:lstStyle/>
        <a:p>
          <a:endParaRPr lang="ru-RU"/>
        </a:p>
      </dgm:t>
    </dgm:pt>
    <dgm:pt modelId="{F9E9605F-AD25-4EB0-85A8-18D3B2D86ECD}" type="pres">
      <dgm:prSet presAssocID="{5867DB9E-7CF1-4DA1-B640-A1B0FA49DD2D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1A1CC-CD8D-4FC2-9DC3-6F22924EC2B4}" type="pres">
      <dgm:prSet presAssocID="{5867DB9E-7CF1-4DA1-B640-A1B0FA49DD2D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FAC309-03B9-4C96-8F86-D6346B335830}" type="pres">
      <dgm:prSet presAssocID="{724A0FA2-71A0-4883-951F-815FFE468807}" presName="sp" presStyleCnt="0"/>
      <dgm:spPr/>
      <dgm:t>
        <a:bodyPr/>
        <a:lstStyle/>
        <a:p>
          <a:endParaRPr lang="ru-RU"/>
        </a:p>
      </dgm:t>
    </dgm:pt>
    <dgm:pt modelId="{235527C0-852D-4B23-B489-69A7FA9B9A31}" type="pres">
      <dgm:prSet presAssocID="{20845292-F13B-47F0-8307-888662A4A618}" presName="composite" presStyleCnt="0"/>
      <dgm:spPr/>
      <dgm:t>
        <a:bodyPr/>
        <a:lstStyle/>
        <a:p>
          <a:endParaRPr lang="ru-RU"/>
        </a:p>
      </dgm:t>
    </dgm:pt>
    <dgm:pt modelId="{BAB9F460-6F5A-45C2-96CD-8EFD40D0DAA3}" type="pres">
      <dgm:prSet presAssocID="{20845292-F13B-47F0-8307-888662A4A618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B6C4C0-3F38-41C1-80B9-5D60C47FA5B8}" type="pres">
      <dgm:prSet presAssocID="{20845292-F13B-47F0-8307-888662A4A618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3DCB97-9548-4D8D-8E8A-34BC7988E69C}" srcId="{5867DB9E-7CF1-4DA1-B640-A1B0FA49DD2D}" destId="{4E9C5319-034A-4161-BB9C-811F6DAE24CD}" srcOrd="0" destOrd="0" parTransId="{6409FC88-DF00-48F7-AD61-5A08AFEC36D0}" sibTransId="{DF4042DF-A89A-4C54-B4CF-B9F0563C1490}"/>
    <dgm:cxn modelId="{9BC8E612-69C9-4C65-94B3-B455359016AF}" srcId="{F5A1E81E-0F9E-424A-A9DE-A324D39ADFAB}" destId="{5867DB9E-7CF1-4DA1-B640-A1B0FA49DD2D}" srcOrd="0" destOrd="0" parTransId="{E9654B4B-CB05-4FA0-A2DA-6FA906F1FDD4}" sibTransId="{724A0FA2-71A0-4883-951F-815FFE468807}"/>
    <dgm:cxn modelId="{D8F893A7-BAA0-42C3-97C6-AC1CD6863FA2}" type="presOf" srcId="{F5A1E81E-0F9E-424A-A9DE-A324D39ADFAB}" destId="{47DAB7E2-E6DB-451A-AA25-B3310A00CF6B}" srcOrd="0" destOrd="0" presId="urn:microsoft.com/office/officeart/2005/8/layout/chevron2"/>
    <dgm:cxn modelId="{EDEF8EB6-0B95-4448-93FF-959EBAC30BA0}" type="presOf" srcId="{20845292-F13B-47F0-8307-888662A4A618}" destId="{BAB9F460-6F5A-45C2-96CD-8EFD40D0DAA3}" srcOrd="0" destOrd="0" presId="urn:microsoft.com/office/officeart/2005/8/layout/chevron2"/>
    <dgm:cxn modelId="{9FFAE965-E85A-4725-B0CF-A43043DC4F44}" srcId="{F5A1E81E-0F9E-424A-A9DE-A324D39ADFAB}" destId="{20845292-F13B-47F0-8307-888662A4A618}" srcOrd="1" destOrd="0" parTransId="{A0EBF8AC-2FA0-4589-9B6F-EF749CAF3088}" sibTransId="{4EDF342F-0B2A-484C-928A-A517C7BAA724}"/>
    <dgm:cxn modelId="{71EBA255-B355-46EB-B8F5-0AFE30E3D6CA}" srcId="{20845292-F13B-47F0-8307-888662A4A618}" destId="{50ABB1EE-C106-4A01-AB7A-941587F05767}" srcOrd="0" destOrd="0" parTransId="{13703AC2-E76F-4051-B2E9-934CBFCAB6AE}" sibTransId="{4633C08F-2776-43E3-B7BF-EA96D721CC8E}"/>
    <dgm:cxn modelId="{E15C2FA6-EC88-4147-A536-8092DA31047E}" type="presOf" srcId="{4E9C5319-034A-4161-BB9C-811F6DAE24CD}" destId="{F561A1CC-CD8D-4FC2-9DC3-6F22924EC2B4}" srcOrd="0" destOrd="0" presId="urn:microsoft.com/office/officeart/2005/8/layout/chevron2"/>
    <dgm:cxn modelId="{C8775FC9-C6BA-499C-BBBB-697817DE054A}" type="presOf" srcId="{5867DB9E-7CF1-4DA1-B640-A1B0FA49DD2D}" destId="{F9E9605F-AD25-4EB0-85A8-18D3B2D86ECD}" srcOrd="0" destOrd="0" presId="urn:microsoft.com/office/officeart/2005/8/layout/chevron2"/>
    <dgm:cxn modelId="{1446DE8A-2436-413D-80E2-A5546E8249B1}" type="presOf" srcId="{50ABB1EE-C106-4A01-AB7A-941587F05767}" destId="{D8B6C4C0-3F38-41C1-80B9-5D60C47FA5B8}" srcOrd="0" destOrd="0" presId="urn:microsoft.com/office/officeart/2005/8/layout/chevron2"/>
    <dgm:cxn modelId="{9F68280D-7E3F-4ED4-9226-8CB5CD641777}" type="presParOf" srcId="{47DAB7E2-E6DB-451A-AA25-B3310A00CF6B}" destId="{720410FA-C6BE-46F5-AB89-9F351174190E}" srcOrd="0" destOrd="0" presId="urn:microsoft.com/office/officeart/2005/8/layout/chevron2"/>
    <dgm:cxn modelId="{2681F24B-1669-461F-B6DE-11C34E0F9FF5}" type="presParOf" srcId="{720410FA-C6BE-46F5-AB89-9F351174190E}" destId="{F9E9605F-AD25-4EB0-85A8-18D3B2D86ECD}" srcOrd="0" destOrd="0" presId="urn:microsoft.com/office/officeart/2005/8/layout/chevron2"/>
    <dgm:cxn modelId="{AF6E87EC-1290-4BBE-ADEC-5B393DB222D6}" type="presParOf" srcId="{720410FA-C6BE-46F5-AB89-9F351174190E}" destId="{F561A1CC-CD8D-4FC2-9DC3-6F22924EC2B4}" srcOrd="1" destOrd="0" presId="urn:microsoft.com/office/officeart/2005/8/layout/chevron2"/>
    <dgm:cxn modelId="{8C4F5FFF-FE9B-439A-B484-A6157EBDF6A3}" type="presParOf" srcId="{47DAB7E2-E6DB-451A-AA25-B3310A00CF6B}" destId="{19FAC309-03B9-4C96-8F86-D6346B335830}" srcOrd="1" destOrd="0" presId="urn:microsoft.com/office/officeart/2005/8/layout/chevron2"/>
    <dgm:cxn modelId="{680543FC-6750-483E-8A15-61B7D2145D86}" type="presParOf" srcId="{47DAB7E2-E6DB-451A-AA25-B3310A00CF6B}" destId="{235527C0-852D-4B23-B489-69A7FA9B9A31}" srcOrd="2" destOrd="0" presId="urn:microsoft.com/office/officeart/2005/8/layout/chevron2"/>
    <dgm:cxn modelId="{B2E916AB-25A8-4B93-84D1-4F9D850F09D4}" type="presParOf" srcId="{235527C0-852D-4B23-B489-69A7FA9B9A31}" destId="{BAB9F460-6F5A-45C2-96CD-8EFD40D0DAA3}" srcOrd="0" destOrd="0" presId="urn:microsoft.com/office/officeart/2005/8/layout/chevron2"/>
    <dgm:cxn modelId="{8082426A-9C7A-41E7-941E-70B9DF1E2AF1}" type="presParOf" srcId="{235527C0-852D-4B23-B489-69A7FA9B9A31}" destId="{D8B6C4C0-3F38-41C1-80B9-5D60C47FA5B8}" srcOrd="1" destOrd="0" presId="urn:microsoft.com/office/officeart/2005/8/layout/chevron2"/>
  </dgm:cxnLst>
  <dgm:bg>
    <a:effectLst>
      <a:outerShdw blurRad="50800" dist="38100" algn="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C2A82F-F959-4A65-8EEC-F244821D24D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E8ACB8-FEBF-4887-8488-63A9229DD958}">
      <dgm:prSet phldrT="[Текст]" custT="1"/>
      <dgm:spPr/>
      <dgm:t>
        <a:bodyPr/>
        <a:lstStyle/>
        <a:p>
          <a:r>
            <a:rPr lang="ru-RU" sz="4000" dirty="0" smtClean="0">
              <a:solidFill>
                <a:schemeClr val="tx1"/>
              </a:solidFill>
            </a:rPr>
            <a:t> </a:t>
          </a:r>
          <a:endParaRPr lang="ru-RU" sz="4000" dirty="0">
            <a:solidFill>
              <a:schemeClr val="tx1"/>
            </a:solidFill>
          </a:endParaRPr>
        </a:p>
      </dgm:t>
    </dgm:pt>
    <dgm:pt modelId="{8790880C-37B7-4601-89D8-C9DB34737F68}" type="parTrans" cxnId="{537F39EB-B04F-49F1-96DE-C314B35555F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C23DEA5-7241-42C1-BBAB-15775B990B4E}" type="sibTrans" cxnId="{537F39EB-B04F-49F1-96DE-C314B35555F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47A710-E856-497A-81DF-4547C3D05905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Экономия бюджетных средств по итогам размещения муниципального заказа составила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233,6 млн. рублей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что составляет 11% от общей суммы закупок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58ED316-8BA8-420B-BCD7-9C826F1EDBD6}" type="parTrans" cxnId="{5FC1FB6F-5C24-458B-A468-9A50DCE789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1DD7FD3-FCF1-489E-810E-BC3A49D20E88}" type="sibTrans" cxnId="{5FC1FB6F-5C24-458B-A468-9A50DCE789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4F72088-0174-4815-B9D7-3AECA7D46E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 </a:t>
          </a:r>
          <a:endParaRPr lang="ru-RU" dirty="0">
            <a:solidFill>
              <a:schemeClr val="tx1"/>
            </a:solidFill>
          </a:endParaRPr>
        </a:p>
      </dgm:t>
    </dgm:pt>
    <dgm:pt modelId="{59BC95A2-6C33-40C3-9696-AE86FB2AF456}" type="parTrans" cxnId="{44AD3031-23AE-4861-98D7-31CE8053424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EA439EC-6F8A-4065-95A6-FA9A0E509E7F}" type="sibTrans" cxnId="{44AD3031-23AE-4861-98D7-31CE8053424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211BDD8-4EDB-4931-91C7-281FAAA1D3F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2014 году для субъектов малого предпринимательства размещены заказы на сумму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203,0 млн. рублей, </a:t>
          </a:r>
          <a:r>
            <a:rPr lang="ru-RU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что составляет 19% от объема закупок </a:t>
          </a:r>
          <a:endParaRPr lang="ru-RU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B63FE6-7C74-4931-930B-A04368D9F802}" type="parTrans" cxnId="{6C5A5C3A-F759-44AD-A91B-3D78A54E4EE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6AFC1F0-A02E-4D89-875A-9DCBCFC6799F}" type="sibTrans" cxnId="{6C5A5C3A-F759-44AD-A91B-3D78A54E4EE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1CA10E3-4F7C-4588-AEED-94CD6CE32757}" type="pres">
      <dgm:prSet presAssocID="{FBC2A82F-F959-4A65-8EEC-F244821D24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B34AF9-126C-4467-BC42-2DE1FF869894}" type="pres">
      <dgm:prSet presAssocID="{10E8ACB8-FEBF-4887-8488-63A9229DD958}" presName="composite" presStyleCnt="0"/>
      <dgm:spPr/>
    </dgm:pt>
    <dgm:pt modelId="{67824DBF-33FE-4CD9-AFBA-DDB1426D9815}" type="pres">
      <dgm:prSet presAssocID="{10E8ACB8-FEBF-4887-8488-63A9229DD958}" presName="parentText" presStyleLbl="alignNode1" presStyleIdx="0" presStyleCnt="2" custLinFactNeighborX="0" custLinFactNeighborY="-187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34F7F7-1F13-41C6-B43B-ABFF221DBA7A}" type="pres">
      <dgm:prSet presAssocID="{10E8ACB8-FEBF-4887-8488-63A9229DD958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F93F7D-0025-4335-BD5D-4B89ED3B4C97}" type="pres">
      <dgm:prSet presAssocID="{BC23DEA5-7241-42C1-BBAB-15775B990B4E}" presName="sp" presStyleCnt="0"/>
      <dgm:spPr/>
    </dgm:pt>
    <dgm:pt modelId="{E2358ED5-83AC-4831-8347-36EEB9BA0767}" type="pres">
      <dgm:prSet presAssocID="{14F72088-0174-4815-B9D7-3AECA7D46EBF}" presName="composite" presStyleCnt="0"/>
      <dgm:spPr/>
    </dgm:pt>
    <dgm:pt modelId="{63954709-ECE9-49E6-8E8B-0461EE0E5977}" type="pres">
      <dgm:prSet presAssocID="{14F72088-0174-4815-B9D7-3AECA7D46EB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D06BFD-CDAC-4F60-9869-203561FFA310}" type="pres">
      <dgm:prSet presAssocID="{14F72088-0174-4815-B9D7-3AECA7D46EBF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FACDC1-2E0F-41EE-9E8D-1D1CADB5DFCC}" type="presOf" srcId="{0211BDD8-4EDB-4931-91C7-281FAAA1D3F4}" destId="{1BD06BFD-CDAC-4F60-9869-203561FFA310}" srcOrd="0" destOrd="0" presId="urn:microsoft.com/office/officeart/2005/8/layout/chevron2"/>
    <dgm:cxn modelId="{200C6869-C7A8-43CA-BDB4-EFA7E6206D01}" type="presOf" srcId="{FBC2A82F-F959-4A65-8EEC-F244821D24D3}" destId="{11CA10E3-4F7C-4588-AEED-94CD6CE32757}" srcOrd="0" destOrd="0" presId="urn:microsoft.com/office/officeart/2005/8/layout/chevron2"/>
    <dgm:cxn modelId="{B129DC14-1B3F-4CD5-B394-3C27D04CFA96}" type="presOf" srcId="{7A47A710-E856-497A-81DF-4547C3D05905}" destId="{3534F7F7-1F13-41C6-B43B-ABFF221DBA7A}" srcOrd="0" destOrd="0" presId="urn:microsoft.com/office/officeart/2005/8/layout/chevron2"/>
    <dgm:cxn modelId="{6C5A5C3A-F759-44AD-A91B-3D78A54E4EEB}" srcId="{14F72088-0174-4815-B9D7-3AECA7D46EBF}" destId="{0211BDD8-4EDB-4931-91C7-281FAAA1D3F4}" srcOrd="0" destOrd="0" parTransId="{E3B63FE6-7C74-4931-930B-A04368D9F802}" sibTransId="{66AFC1F0-A02E-4D89-875A-9DCBCFC6799F}"/>
    <dgm:cxn modelId="{5FC1FB6F-5C24-458B-A468-9A50DCE789FF}" srcId="{10E8ACB8-FEBF-4887-8488-63A9229DD958}" destId="{7A47A710-E856-497A-81DF-4547C3D05905}" srcOrd="0" destOrd="0" parTransId="{B58ED316-8BA8-420B-BCD7-9C826F1EDBD6}" sibTransId="{11DD7FD3-FCF1-489E-810E-BC3A49D20E88}"/>
    <dgm:cxn modelId="{537F39EB-B04F-49F1-96DE-C314B35555F0}" srcId="{FBC2A82F-F959-4A65-8EEC-F244821D24D3}" destId="{10E8ACB8-FEBF-4887-8488-63A9229DD958}" srcOrd="0" destOrd="0" parTransId="{8790880C-37B7-4601-89D8-C9DB34737F68}" sibTransId="{BC23DEA5-7241-42C1-BBAB-15775B990B4E}"/>
    <dgm:cxn modelId="{99BD3649-FD29-466A-9A7F-73058AAA7A41}" type="presOf" srcId="{10E8ACB8-FEBF-4887-8488-63A9229DD958}" destId="{67824DBF-33FE-4CD9-AFBA-DDB1426D9815}" srcOrd="0" destOrd="0" presId="urn:microsoft.com/office/officeart/2005/8/layout/chevron2"/>
    <dgm:cxn modelId="{44AD3031-23AE-4861-98D7-31CE8053424B}" srcId="{FBC2A82F-F959-4A65-8EEC-F244821D24D3}" destId="{14F72088-0174-4815-B9D7-3AECA7D46EBF}" srcOrd="1" destOrd="0" parTransId="{59BC95A2-6C33-40C3-9696-AE86FB2AF456}" sibTransId="{1EA439EC-6F8A-4065-95A6-FA9A0E509E7F}"/>
    <dgm:cxn modelId="{A19809EC-4BFD-401D-A4AF-45E8922433E4}" type="presOf" srcId="{14F72088-0174-4815-B9D7-3AECA7D46EBF}" destId="{63954709-ECE9-49E6-8E8B-0461EE0E5977}" srcOrd="0" destOrd="0" presId="urn:microsoft.com/office/officeart/2005/8/layout/chevron2"/>
    <dgm:cxn modelId="{14B9B209-2B98-4A88-8B93-234F7617E8E9}" type="presParOf" srcId="{11CA10E3-4F7C-4588-AEED-94CD6CE32757}" destId="{8AB34AF9-126C-4467-BC42-2DE1FF869894}" srcOrd="0" destOrd="0" presId="urn:microsoft.com/office/officeart/2005/8/layout/chevron2"/>
    <dgm:cxn modelId="{6E8637E0-875B-4584-B64B-9608C2191F53}" type="presParOf" srcId="{8AB34AF9-126C-4467-BC42-2DE1FF869894}" destId="{67824DBF-33FE-4CD9-AFBA-DDB1426D9815}" srcOrd="0" destOrd="0" presId="urn:microsoft.com/office/officeart/2005/8/layout/chevron2"/>
    <dgm:cxn modelId="{F90F21A8-8A89-4A0D-9970-23EAFAFAFD8D}" type="presParOf" srcId="{8AB34AF9-126C-4467-BC42-2DE1FF869894}" destId="{3534F7F7-1F13-41C6-B43B-ABFF221DBA7A}" srcOrd="1" destOrd="0" presId="urn:microsoft.com/office/officeart/2005/8/layout/chevron2"/>
    <dgm:cxn modelId="{63BA06E7-321F-449E-809A-512E6DA609FC}" type="presParOf" srcId="{11CA10E3-4F7C-4588-AEED-94CD6CE32757}" destId="{DCF93F7D-0025-4335-BD5D-4B89ED3B4C97}" srcOrd="1" destOrd="0" presId="urn:microsoft.com/office/officeart/2005/8/layout/chevron2"/>
    <dgm:cxn modelId="{7A691DBC-A9F7-46BD-BBF6-7423D58374DE}" type="presParOf" srcId="{11CA10E3-4F7C-4588-AEED-94CD6CE32757}" destId="{E2358ED5-83AC-4831-8347-36EEB9BA0767}" srcOrd="2" destOrd="0" presId="urn:microsoft.com/office/officeart/2005/8/layout/chevron2"/>
    <dgm:cxn modelId="{A9B4BA29-574A-4BE0-BA31-FD7BDFE3AD33}" type="presParOf" srcId="{E2358ED5-83AC-4831-8347-36EEB9BA0767}" destId="{63954709-ECE9-49E6-8E8B-0461EE0E5977}" srcOrd="0" destOrd="0" presId="urn:microsoft.com/office/officeart/2005/8/layout/chevron2"/>
    <dgm:cxn modelId="{46459D6E-8256-41F5-930F-82B8A6368B40}" type="presParOf" srcId="{E2358ED5-83AC-4831-8347-36EEB9BA0767}" destId="{1BD06BFD-CDAC-4F60-9869-203561FFA31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465391-8A0C-4983-A5FE-F6902949A24D}" type="doc">
      <dgm:prSet loTypeId="urn:microsoft.com/office/officeart/2005/8/layout/chevron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E5FB4B0-3BC6-43AE-9270-12AD8AB2D9B4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строительство храма-часовни в п. Зайцева Речка;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2FC82689-3EB6-4358-80CF-D2A6DC58C7E4}" type="parTrans" cxnId="{A20F857E-D0F6-4F9E-BB66-484F53775BF3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BC7DD08-5641-40A0-A6B8-F932748C4849}" type="sibTrans" cxnId="{A20F857E-D0F6-4F9E-BB66-484F53775BF3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7D9CFB35-E6B9-49FD-A250-06D805573AAF}">
      <dgm:prSet phldrT="[Текст]" custT="1"/>
      <dgm:spPr/>
      <dgm:t>
        <a:bodyPr/>
        <a:lstStyle/>
        <a:p>
          <a:r>
            <a:rPr lang="ru-RU" sz="2000" b="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12B7808-E1A4-478B-99C6-30127353CA53}" type="parTrans" cxnId="{9761370A-4983-4566-B78C-966FA68DAC34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862D961B-AC3B-42F1-990B-608DF86F1EFC}" type="sibTrans" cxnId="{9761370A-4983-4566-B78C-966FA68DAC34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D70AC54F-5A02-4AB9-9989-E1EDE7EA692F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реализацию муниципальных программ социальной направленности;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7A79C69-323A-48FE-B647-43EE45405DA1}" type="parTrans" cxnId="{4448BB1B-2A5D-41EC-A3D7-CF679908B8C7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2798E9DF-6CB9-4670-84F7-40D3D8602EF8}" type="sibTrans" cxnId="{4448BB1B-2A5D-41EC-A3D7-CF679908B8C7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AA28F19-57CB-4FB1-88A9-9E3ECAE4B416}">
      <dgm:prSet phldrT="[Текст]" custT="1"/>
      <dgm:spPr/>
      <dgm:t>
        <a:bodyPr/>
        <a:lstStyle/>
        <a:p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9796BE23-EC88-4C48-9E3E-BB3F21273D59}" type="parTrans" cxnId="{336C7C94-2B4A-44E8-9FEE-2545F537FFA4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6724E3A-D01F-4D95-8868-BD51331CD095}" type="sibTrans" cxnId="{336C7C94-2B4A-44E8-9FEE-2545F537FFA4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06211FED-AB7D-430A-9232-2B90190D6F26}">
      <dgm:prSet phldrT="[Текст]" custT="1"/>
      <dgm:spPr/>
      <dgm:t>
        <a:bodyPr/>
        <a:lstStyle/>
        <a:p>
          <a:r>
            <a:rPr lang="ru-RU" sz="2000" b="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F13640A5-A619-4D07-B9A5-B00F5285FEB9}" type="parTrans" cxnId="{0412E9AD-B455-4CED-B774-3D25FB49CB3C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D15FD10-FAF7-44A6-8D1D-780C273229A1}" type="sibTrans" cxnId="{0412E9AD-B455-4CED-B774-3D25FB49CB3C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9BFDBB06-80D3-4769-A422-D26DE82AD89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реализацию мероприятий в сфере занятости населения; 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4121F94-EBCF-4A40-8980-355304407D53}" type="parTrans" cxnId="{13663584-A4F2-4CF4-80EF-501C516CF5D1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9FCE7E1E-3F32-420B-97C3-5F373665DBFE}" type="sibTrans" cxnId="{13663584-A4F2-4CF4-80EF-501C516CF5D1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E5B3FB66-4C85-40A7-A26F-5C5766877EEF}">
      <dgm:prSet phldrT="[Текст]" custT="1"/>
      <dgm:spPr/>
      <dgm:t>
        <a:bodyPr/>
        <a:lstStyle/>
        <a:p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CB13C0FF-EF2F-40CB-AA44-7A754D9CF718}" type="parTrans" cxnId="{DE0F5B28-D783-46E6-AEA2-081EE3974F50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75064BED-A68A-4DF7-B34E-A6153A99165E}" type="sibTrans" cxnId="{DE0F5B28-D783-46E6-AEA2-081EE3974F50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A0D402A-6D38-44A1-AE03-93EA8B221226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улучшение материально–технической базы учреждений образования, культуры и спорта; 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A29D4E4B-C45B-4C6D-8849-D941390FC647}" type="parTrans" cxnId="{3E1DFD0B-E843-463A-B032-273D12A72A66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8ED54808-477B-46BF-A693-6084112F99A2}" type="sibTrans" cxnId="{3E1DFD0B-E843-463A-B032-273D12A72A66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6B3262DD-2B35-405B-BAF5-750E5634C2E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организацию культурно-массовой и спортивной работы;  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011779F0-5968-4BA8-BBEC-1746EA7388CA}" type="sibTrans" cxnId="{FB2DC6A3-AB18-4A2B-A415-40C8FD930C5E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1C025AD-A744-41FC-99C9-3B57CFA6E362}" type="parTrans" cxnId="{FB2DC6A3-AB18-4A2B-A415-40C8FD930C5E}">
      <dgm:prSet/>
      <dgm:spPr/>
      <dgm:t>
        <a:bodyPr/>
        <a:lstStyle/>
        <a:p>
          <a:endParaRPr lang="ru-RU" sz="2000" b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D5346BDA-3EE9-42E6-8F45-427858F04F23}">
      <dgm:prSet phldrT="[Текст]" custT="1"/>
      <dgm:spPr/>
      <dgm:t>
        <a:bodyPr/>
        <a:lstStyle/>
        <a:p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2AA5763A-53F2-4487-A7EB-A3DB2E3896B8}" type="parTrans" cxnId="{A2DDDB81-37F6-4F59-A6DD-1A82626B3DBE}">
      <dgm:prSet/>
      <dgm:spPr/>
      <dgm:t>
        <a:bodyPr/>
        <a:lstStyle/>
        <a:p>
          <a:endParaRPr lang="ru-RU" sz="200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1C79325D-9942-46EF-ABAB-7DB1A9F90F8B}" type="sibTrans" cxnId="{A2DDDB81-37F6-4F59-A6DD-1A82626B3DBE}">
      <dgm:prSet/>
      <dgm:spPr/>
      <dgm:t>
        <a:bodyPr/>
        <a:lstStyle/>
        <a:p>
          <a:endParaRPr lang="ru-RU" sz="200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70E34690-A983-46EC-93C2-64C28E63030D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капитальный ремонт жилья и объектов социальной сферы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961A175E-861E-42A7-8E6D-1435E8491FD1}" type="parTrans" cxnId="{403D1346-ECB3-4F68-9B5F-214A4B13E923}">
      <dgm:prSet/>
      <dgm:spPr/>
      <dgm:t>
        <a:bodyPr/>
        <a:lstStyle/>
        <a:p>
          <a:endParaRPr lang="ru-RU" sz="200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E4475C7-A400-4A34-9BEC-0BB23ED6C94A}" type="sibTrans" cxnId="{403D1346-ECB3-4F68-9B5F-214A4B13E923}">
      <dgm:prSet/>
      <dgm:spPr/>
      <dgm:t>
        <a:bodyPr/>
        <a:lstStyle/>
        <a:p>
          <a:endParaRPr lang="ru-RU" sz="200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6ED1AA41-74B6-4B3B-BCE4-56839220C3A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89A57EDA-A33B-429C-A526-E86D2B20EC54}" type="parTrans" cxnId="{CF3ECD8E-E138-441F-9BEF-B8E6E6E3186E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88A9072B-1639-4A24-8718-D5B761E7BA23}" type="sibTrans" cxnId="{CF3ECD8E-E138-441F-9BEF-B8E6E6E3186E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2B22B84-4840-46D6-91DF-660086C854E6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оказание мер поддержки коренным малочисленным народам Севера;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7E549BB-2F7A-4DB8-87B4-30AC0D618E38}" type="parTrans" cxnId="{0819B7EB-9BFE-41A1-A7F1-3E20596BD7FC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A27EE16D-475C-4BDB-B143-AF07E22CC2B3}" type="sibTrans" cxnId="{0819B7EB-9BFE-41A1-A7F1-3E20596BD7FC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251DF599-A8AC-4789-8B8D-3DC9983CCEC2}">
      <dgm:prSet phldrT="[Текст]" custT="1"/>
      <dgm:spPr/>
      <dgm:t>
        <a:bodyPr/>
        <a:lstStyle/>
        <a:p>
          <a:r>
            <a:rPr lang="ru-RU" sz="2000" b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24895A43-F92B-41E7-98E3-AFE2FB3573E4}" type="parTrans" cxnId="{696D1478-31F9-4210-A147-695775961E52}">
      <dgm:prSet/>
      <dgm:spPr/>
      <dgm:t>
        <a:bodyPr/>
        <a:lstStyle/>
        <a:p>
          <a:endParaRPr lang="ru-RU"/>
        </a:p>
      </dgm:t>
    </dgm:pt>
    <dgm:pt modelId="{9A750FB3-646F-41A8-8E47-6A699F0747B2}" type="sibTrans" cxnId="{696D1478-31F9-4210-A147-695775961E52}">
      <dgm:prSet/>
      <dgm:spPr/>
      <dgm:t>
        <a:bodyPr/>
        <a:lstStyle/>
        <a:p>
          <a:endParaRPr lang="ru-RU"/>
        </a:p>
      </dgm:t>
    </dgm:pt>
    <dgm:pt modelId="{D24C1422-740E-46CD-8AEF-EB6C5319D48D}">
      <dgm:prSet phldrT="[Текст]" custT="1"/>
      <dgm:spPr/>
      <dgm:t>
        <a:bodyPr/>
        <a:lstStyle/>
        <a:p>
          <a:endParaRPr lang="ru-RU" sz="20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E7F6C727-B029-4F11-9E5A-6AC2AFEBFBF6}" type="parTrans" cxnId="{8281BE09-5E1D-4570-9C69-9B372BCE6A14}">
      <dgm:prSet/>
      <dgm:spPr/>
      <dgm:t>
        <a:bodyPr/>
        <a:lstStyle/>
        <a:p>
          <a:endParaRPr lang="ru-RU"/>
        </a:p>
      </dgm:t>
    </dgm:pt>
    <dgm:pt modelId="{B3F872D6-4BDD-46B2-9D54-91AA8A94E5F6}" type="sibTrans" cxnId="{8281BE09-5E1D-4570-9C69-9B372BCE6A14}">
      <dgm:prSet/>
      <dgm:spPr/>
      <dgm:t>
        <a:bodyPr/>
        <a:lstStyle/>
        <a:p>
          <a:endParaRPr lang="ru-RU"/>
        </a:p>
      </dgm:t>
    </dgm:pt>
    <dgm:pt modelId="{F40592CF-9961-4D77-B292-8670EED75D48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начато строительство наружного газопровода в п.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Агане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1AC414C-38AC-472E-8D34-8F6D462A7187}" type="parTrans" cxnId="{36195892-2FCC-46CA-9326-8DA3604A2BAB}">
      <dgm:prSet/>
      <dgm:spPr/>
      <dgm:t>
        <a:bodyPr/>
        <a:lstStyle/>
        <a:p>
          <a:endParaRPr lang="ru-RU"/>
        </a:p>
      </dgm:t>
    </dgm:pt>
    <dgm:pt modelId="{7DE8A806-15CB-476D-A560-8C63D4E5C450}" type="sibTrans" cxnId="{36195892-2FCC-46CA-9326-8DA3604A2BAB}">
      <dgm:prSet/>
      <dgm:spPr/>
      <dgm:t>
        <a:bodyPr/>
        <a:lstStyle/>
        <a:p>
          <a:endParaRPr lang="ru-RU"/>
        </a:p>
      </dgm:t>
    </dgm:pt>
    <dgm:pt modelId="{F7DC8B77-D8BF-4F60-8758-0AA31A946FE5}" type="pres">
      <dgm:prSet presAssocID="{D8465391-8A0C-4983-A5FE-F6902949A2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E18601-F070-41AB-A44C-732ADFF43FD8}" type="pres">
      <dgm:prSet presAssocID="{251DF599-A8AC-4789-8B8D-3DC9983CCEC2}" presName="composite" presStyleCnt="0"/>
      <dgm:spPr/>
    </dgm:pt>
    <dgm:pt modelId="{BFD73BA8-8E4A-4FF5-AC12-0BC01F29CF34}" type="pres">
      <dgm:prSet presAssocID="{251DF599-A8AC-4789-8B8D-3DC9983CCEC2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022A1-FB45-4BFE-B367-00411F4AB3B3}" type="pres">
      <dgm:prSet presAssocID="{251DF599-A8AC-4789-8B8D-3DC9983CCEC2}" presName="descendantText" presStyleLbl="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F9A87-F768-4E29-97FD-7AD327DFBE66}" type="pres">
      <dgm:prSet presAssocID="{9A750FB3-646F-41A8-8E47-6A699F0747B2}" presName="sp" presStyleCnt="0"/>
      <dgm:spPr/>
    </dgm:pt>
    <dgm:pt modelId="{EEF55427-D54F-43B3-83F7-F8748FE06FD0}" type="pres">
      <dgm:prSet presAssocID="{7D9CFB35-E6B9-49FD-A250-06D805573AAF}" presName="composite" presStyleCnt="0"/>
      <dgm:spPr/>
      <dgm:t>
        <a:bodyPr/>
        <a:lstStyle/>
        <a:p>
          <a:endParaRPr lang="ru-RU"/>
        </a:p>
      </dgm:t>
    </dgm:pt>
    <dgm:pt modelId="{F3EC301F-B47B-42CB-B0BB-4614C6C59FBC}" type="pres">
      <dgm:prSet presAssocID="{7D9CFB35-E6B9-49FD-A250-06D805573AAF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A67AB-6204-446E-A2ED-0F7FEEDF11F4}" type="pres">
      <dgm:prSet presAssocID="{7D9CFB35-E6B9-49FD-A250-06D805573AAF}" presName="descendantText" presStyleLbl="alignAcc1" presStyleIdx="1" presStyleCnt="8" custScaleY="1141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78CA4E-ACD9-4618-BEA7-9F69C868ACA4}" type="pres">
      <dgm:prSet presAssocID="{862D961B-AC3B-42F1-990B-608DF86F1EFC}" presName="sp" presStyleCnt="0"/>
      <dgm:spPr/>
      <dgm:t>
        <a:bodyPr/>
        <a:lstStyle/>
        <a:p>
          <a:endParaRPr lang="ru-RU"/>
        </a:p>
      </dgm:t>
    </dgm:pt>
    <dgm:pt modelId="{8D85CD14-6CBD-43D7-969D-23CD309C0CE4}" type="pres">
      <dgm:prSet presAssocID="{D24C1422-740E-46CD-8AEF-EB6C5319D48D}" presName="composite" presStyleCnt="0"/>
      <dgm:spPr/>
    </dgm:pt>
    <dgm:pt modelId="{D08055AD-5BD0-411A-B820-603CDBD3D559}" type="pres">
      <dgm:prSet presAssocID="{D24C1422-740E-46CD-8AEF-EB6C5319D48D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AA4BC-CB48-4AA2-80F9-5D770477F09C}" type="pres">
      <dgm:prSet presAssocID="{D24C1422-740E-46CD-8AEF-EB6C5319D48D}" presName="descendantText" presStyleLbl="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24640-11BE-4A82-A5AA-3FA924FAC192}" type="pres">
      <dgm:prSet presAssocID="{B3F872D6-4BDD-46B2-9D54-91AA8A94E5F6}" presName="sp" presStyleCnt="0"/>
      <dgm:spPr/>
    </dgm:pt>
    <dgm:pt modelId="{D29CA5EF-939A-4A78-9878-0047A119FA17}" type="pres">
      <dgm:prSet presAssocID="{6ED1AA41-74B6-4B3B-BCE4-56839220C3A5}" presName="composite" presStyleCnt="0"/>
      <dgm:spPr/>
    </dgm:pt>
    <dgm:pt modelId="{36EF820A-CEE8-4E35-A69B-029404E7A917}" type="pres">
      <dgm:prSet presAssocID="{6ED1AA41-74B6-4B3B-BCE4-56839220C3A5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BD1491-C06E-4547-93C5-EFB549F705AF}" type="pres">
      <dgm:prSet presAssocID="{6ED1AA41-74B6-4B3B-BCE4-56839220C3A5}" presName="descendantText" presStyleLbl="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DC73DA-E014-45B6-A4D9-9B545B146FD9}" type="pres">
      <dgm:prSet presAssocID="{88A9072B-1639-4A24-8718-D5B761E7BA23}" presName="sp" presStyleCnt="0"/>
      <dgm:spPr/>
    </dgm:pt>
    <dgm:pt modelId="{DAC37494-AEEE-44E7-9DEC-845C984E5DF3}" type="pres">
      <dgm:prSet presAssocID="{AAA28F19-57CB-4FB1-88A9-9E3ECAE4B416}" presName="composite" presStyleCnt="0"/>
      <dgm:spPr/>
      <dgm:t>
        <a:bodyPr/>
        <a:lstStyle/>
        <a:p>
          <a:endParaRPr lang="ru-RU"/>
        </a:p>
      </dgm:t>
    </dgm:pt>
    <dgm:pt modelId="{CA9DF34A-0B5C-464C-8917-85E00D6EB668}" type="pres">
      <dgm:prSet presAssocID="{AAA28F19-57CB-4FB1-88A9-9E3ECAE4B416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B55D4-808B-414C-BA61-681859336787}" type="pres">
      <dgm:prSet presAssocID="{AAA28F19-57CB-4FB1-88A9-9E3ECAE4B416}" presName="descendantText" presStyleLbl="alignAcc1" presStyleIdx="4" presStyleCnt="8" custScaleY="123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F77402-A4F2-4E82-8835-A0DE302092AC}" type="pres">
      <dgm:prSet presAssocID="{A6724E3A-D01F-4D95-8868-BD51331CD095}" presName="sp" presStyleCnt="0"/>
      <dgm:spPr/>
      <dgm:t>
        <a:bodyPr/>
        <a:lstStyle/>
        <a:p>
          <a:endParaRPr lang="ru-RU"/>
        </a:p>
      </dgm:t>
    </dgm:pt>
    <dgm:pt modelId="{0927926A-88E5-40CA-8945-0643097A5658}" type="pres">
      <dgm:prSet presAssocID="{06211FED-AB7D-430A-9232-2B90190D6F26}" presName="composite" presStyleCnt="0"/>
      <dgm:spPr/>
      <dgm:t>
        <a:bodyPr/>
        <a:lstStyle/>
        <a:p>
          <a:endParaRPr lang="ru-RU"/>
        </a:p>
      </dgm:t>
    </dgm:pt>
    <dgm:pt modelId="{A355B40F-716A-4C84-AD49-9A8A8A20199F}" type="pres">
      <dgm:prSet presAssocID="{06211FED-AB7D-430A-9232-2B90190D6F26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02844-79CF-4696-9C98-CD8DA0CD053C}" type="pres">
      <dgm:prSet presAssocID="{06211FED-AB7D-430A-9232-2B90190D6F26}" presName="descendantText" presStyleLbl="alignAcc1" presStyleIdx="5" presStyleCnt="8" custScaleY="913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F66D3-0217-444D-B621-791B1D6BC7BA}" type="pres">
      <dgm:prSet presAssocID="{BD15FD10-FAF7-44A6-8D1D-780C273229A1}" presName="sp" presStyleCnt="0"/>
      <dgm:spPr/>
      <dgm:t>
        <a:bodyPr/>
        <a:lstStyle/>
        <a:p>
          <a:endParaRPr lang="ru-RU"/>
        </a:p>
      </dgm:t>
    </dgm:pt>
    <dgm:pt modelId="{2BCDD703-19AA-4817-B7AA-986ABCE46DFD}" type="pres">
      <dgm:prSet presAssocID="{E5B3FB66-4C85-40A7-A26F-5C5766877EEF}" presName="composite" presStyleCnt="0"/>
      <dgm:spPr/>
      <dgm:t>
        <a:bodyPr/>
        <a:lstStyle/>
        <a:p>
          <a:endParaRPr lang="ru-RU"/>
        </a:p>
      </dgm:t>
    </dgm:pt>
    <dgm:pt modelId="{A0B3DA47-C898-4760-A46B-AFA281CBE575}" type="pres">
      <dgm:prSet presAssocID="{E5B3FB66-4C85-40A7-A26F-5C5766877EEF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BD591-1B99-4618-B9E5-6A55E1896E02}" type="pres">
      <dgm:prSet presAssocID="{E5B3FB66-4C85-40A7-A26F-5C5766877EEF}" presName="descendantText" presStyleLbl="alignAcc1" presStyleIdx="6" presStyleCnt="8" custScaleY="1210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8C00C-EA4A-421C-B7AA-CA5B9FBC5155}" type="pres">
      <dgm:prSet presAssocID="{75064BED-A68A-4DF7-B34E-A6153A99165E}" presName="sp" presStyleCnt="0"/>
      <dgm:spPr/>
      <dgm:t>
        <a:bodyPr/>
        <a:lstStyle/>
        <a:p>
          <a:endParaRPr lang="ru-RU"/>
        </a:p>
      </dgm:t>
    </dgm:pt>
    <dgm:pt modelId="{61A62A4C-918D-41A8-AC27-13047ED0000F}" type="pres">
      <dgm:prSet presAssocID="{D5346BDA-3EE9-42E6-8F45-427858F04F23}" presName="composite" presStyleCnt="0"/>
      <dgm:spPr/>
      <dgm:t>
        <a:bodyPr/>
        <a:lstStyle/>
        <a:p>
          <a:endParaRPr lang="ru-RU"/>
        </a:p>
      </dgm:t>
    </dgm:pt>
    <dgm:pt modelId="{778B80A1-69C3-419A-ADAD-BB1881C30F0C}" type="pres">
      <dgm:prSet presAssocID="{D5346BDA-3EE9-42E6-8F45-427858F04F23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B1A337-2A64-4636-B6ED-1FE5DB774538}" type="pres">
      <dgm:prSet presAssocID="{D5346BDA-3EE9-42E6-8F45-427858F04F23}" presName="descendantText" presStyleLbl="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6C7C94-2B4A-44E8-9FEE-2545F537FFA4}" srcId="{D8465391-8A0C-4983-A5FE-F6902949A24D}" destId="{AAA28F19-57CB-4FB1-88A9-9E3ECAE4B416}" srcOrd="4" destOrd="0" parTransId="{9796BE23-EC88-4C48-9E3E-BB3F21273D59}" sibTransId="{A6724E3A-D01F-4D95-8868-BD51331CD095}"/>
    <dgm:cxn modelId="{13663584-A4F2-4CF4-80EF-501C516CF5D1}" srcId="{AAA28F19-57CB-4FB1-88A9-9E3ECAE4B416}" destId="{9BFDBB06-80D3-4769-A422-D26DE82AD892}" srcOrd="0" destOrd="0" parTransId="{44121F94-EBCF-4A40-8980-355304407D53}" sibTransId="{9FCE7E1E-3F32-420B-97C3-5F373665DBFE}"/>
    <dgm:cxn modelId="{9761370A-4983-4566-B78C-966FA68DAC34}" srcId="{D8465391-8A0C-4983-A5FE-F6902949A24D}" destId="{7D9CFB35-E6B9-49FD-A250-06D805573AAF}" srcOrd="1" destOrd="0" parTransId="{412B7808-E1A4-478B-99C6-30127353CA53}" sibTransId="{862D961B-AC3B-42F1-990B-608DF86F1EFC}"/>
    <dgm:cxn modelId="{BC37D0B7-F4B4-42AD-8943-F32B57CFE434}" type="presOf" srcId="{6B3262DD-2B35-405B-BAF5-750E5634C2E1}" destId="{7B502844-79CF-4696-9C98-CD8DA0CD053C}" srcOrd="0" destOrd="0" presId="urn:microsoft.com/office/officeart/2005/8/layout/chevron2"/>
    <dgm:cxn modelId="{A20F857E-D0F6-4F9E-BB66-484F53775BF3}" srcId="{251DF599-A8AC-4789-8B8D-3DC9983CCEC2}" destId="{AE5FB4B0-3BC6-43AE-9270-12AD8AB2D9B4}" srcOrd="0" destOrd="0" parTransId="{2FC82689-3EB6-4358-80CF-D2A6DC58C7E4}" sibTransId="{ABC7DD08-5641-40A0-A6B8-F932748C4849}"/>
    <dgm:cxn modelId="{CF3ECD8E-E138-441F-9BEF-B8E6E6E3186E}" srcId="{D8465391-8A0C-4983-A5FE-F6902949A24D}" destId="{6ED1AA41-74B6-4B3B-BCE4-56839220C3A5}" srcOrd="3" destOrd="0" parTransId="{89A57EDA-A33B-429C-A526-E86D2B20EC54}" sibTransId="{88A9072B-1639-4A24-8718-D5B761E7BA23}"/>
    <dgm:cxn modelId="{696D1478-31F9-4210-A147-695775961E52}" srcId="{D8465391-8A0C-4983-A5FE-F6902949A24D}" destId="{251DF599-A8AC-4789-8B8D-3DC9983CCEC2}" srcOrd="0" destOrd="0" parTransId="{24895A43-F92B-41E7-98E3-AFE2FB3573E4}" sibTransId="{9A750FB3-646F-41A8-8E47-6A699F0747B2}"/>
    <dgm:cxn modelId="{73CFA3FB-7BE2-433F-90E6-0F8225AB8DD4}" type="presOf" srcId="{6ED1AA41-74B6-4B3B-BCE4-56839220C3A5}" destId="{36EF820A-CEE8-4E35-A69B-029404E7A917}" srcOrd="0" destOrd="0" presId="urn:microsoft.com/office/officeart/2005/8/layout/chevron2"/>
    <dgm:cxn modelId="{403D1346-ECB3-4F68-9B5F-214A4B13E923}" srcId="{D5346BDA-3EE9-42E6-8F45-427858F04F23}" destId="{70E34690-A983-46EC-93C2-64C28E63030D}" srcOrd="0" destOrd="0" parTransId="{961A175E-861E-42A7-8E6D-1435E8491FD1}" sibTransId="{4E4475C7-A400-4A34-9BEC-0BB23ED6C94A}"/>
    <dgm:cxn modelId="{BCBCEE8D-2004-412E-B22B-A768D8CA2AF1}" type="presOf" srcId="{D24C1422-740E-46CD-8AEF-EB6C5319D48D}" destId="{D08055AD-5BD0-411A-B820-603CDBD3D559}" srcOrd="0" destOrd="0" presId="urn:microsoft.com/office/officeart/2005/8/layout/chevron2"/>
    <dgm:cxn modelId="{FEFF9F31-BE6E-47DA-B0BE-7AF94A134424}" type="presOf" srcId="{70E34690-A983-46EC-93C2-64C28E63030D}" destId="{5AB1A337-2A64-4636-B6ED-1FE5DB774538}" srcOrd="0" destOrd="0" presId="urn:microsoft.com/office/officeart/2005/8/layout/chevron2"/>
    <dgm:cxn modelId="{0819B7EB-9BFE-41A1-A7F1-3E20596BD7FC}" srcId="{6ED1AA41-74B6-4B3B-BCE4-56839220C3A5}" destId="{F2B22B84-4840-46D6-91DF-660086C854E6}" srcOrd="0" destOrd="0" parTransId="{A7E549BB-2F7A-4DB8-87B4-30AC0D618E38}" sibTransId="{A27EE16D-475C-4BDB-B143-AF07E22CC2B3}"/>
    <dgm:cxn modelId="{8281BE09-5E1D-4570-9C69-9B372BCE6A14}" srcId="{D8465391-8A0C-4983-A5FE-F6902949A24D}" destId="{D24C1422-740E-46CD-8AEF-EB6C5319D48D}" srcOrd="2" destOrd="0" parTransId="{E7F6C727-B029-4F11-9E5A-6AC2AFEBFBF6}" sibTransId="{B3F872D6-4BDD-46B2-9D54-91AA8A94E5F6}"/>
    <dgm:cxn modelId="{11EF9678-D031-4623-9C10-D828C4F0FC17}" type="presOf" srcId="{F40592CF-9961-4D77-B292-8670EED75D48}" destId="{876A67AB-6204-446E-A2ED-0F7FEEDF11F4}" srcOrd="0" destOrd="0" presId="urn:microsoft.com/office/officeart/2005/8/layout/chevron2"/>
    <dgm:cxn modelId="{4448BB1B-2A5D-41EC-A3D7-CF679908B8C7}" srcId="{D24C1422-740E-46CD-8AEF-EB6C5319D48D}" destId="{D70AC54F-5A02-4AB9-9989-E1EDE7EA692F}" srcOrd="0" destOrd="0" parTransId="{B7A79C69-323A-48FE-B647-43EE45405DA1}" sibTransId="{2798E9DF-6CB9-4670-84F7-40D3D8602EF8}"/>
    <dgm:cxn modelId="{0412E9AD-B455-4CED-B774-3D25FB49CB3C}" srcId="{D8465391-8A0C-4983-A5FE-F6902949A24D}" destId="{06211FED-AB7D-430A-9232-2B90190D6F26}" srcOrd="5" destOrd="0" parTransId="{F13640A5-A619-4D07-B9A5-B00F5285FEB9}" sibTransId="{BD15FD10-FAF7-44A6-8D1D-780C273229A1}"/>
    <dgm:cxn modelId="{8DFFE5C0-BF41-4A3A-B9D9-EBB39D55B7B8}" type="presOf" srcId="{9BFDBB06-80D3-4769-A422-D26DE82AD892}" destId="{D45B55D4-808B-414C-BA61-681859336787}" srcOrd="0" destOrd="0" presId="urn:microsoft.com/office/officeart/2005/8/layout/chevron2"/>
    <dgm:cxn modelId="{3E1DFD0B-E843-463A-B032-273D12A72A66}" srcId="{E5B3FB66-4C85-40A7-A26F-5C5766877EEF}" destId="{BA0D402A-6D38-44A1-AE03-93EA8B221226}" srcOrd="0" destOrd="0" parTransId="{A29D4E4B-C45B-4C6D-8849-D941390FC647}" sibTransId="{8ED54808-477B-46BF-A693-6084112F99A2}"/>
    <dgm:cxn modelId="{68F164EE-3A4B-4405-B382-995882C9FA75}" type="presOf" srcId="{BA0D402A-6D38-44A1-AE03-93EA8B221226}" destId="{8FABD591-1B99-4618-B9E5-6A55E1896E02}" srcOrd="0" destOrd="0" presId="urn:microsoft.com/office/officeart/2005/8/layout/chevron2"/>
    <dgm:cxn modelId="{29275D11-9676-4D0F-A8D6-03EFEE32C860}" type="presOf" srcId="{D8465391-8A0C-4983-A5FE-F6902949A24D}" destId="{F7DC8B77-D8BF-4F60-8758-0AA31A946FE5}" srcOrd="0" destOrd="0" presId="urn:microsoft.com/office/officeart/2005/8/layout/chevron2"/>
    <dgm:cxn modelId="{0D4081F8-F65F-460C-BB49-F5D5937B8299}" type="presOf" srcId="{251DF599-A8AC-4789-8B8D-3DC9983CCEC2}" destId="{BFD73BA8-8E4A-4FF5-AC12-0BC01F29CF34}" srcOrd="0" destOrd="0" presId="urn:microsoft.com/office/officeart/2005/8/layout/chevron2"/>
    <dgm:cxn modelId="{57664A4F-1CFE-4BDA-B3EA-5CBA7B3EC56B}" type="presOf" srcId="{AE5FB4B0-3BC6-43AE-9270-12AD8AB2D9B4}" destId="{DD1022A1-FB45-4BFE-B367-00411F4AB3B3}" srcOrd="0" destOrd="0" presId="urn:microsoft.com/office/officeart/2005/8/layout/chevron2"/>
    <dgm:cxn modelId="{191EED03-DBC4-4D6F-9DE4-2306C716E739}" type="presOf" srcId="{D70AC54F-5A02-4AB9-9989-E1EDE7EA692F}" destId="{6E2AA4BC-CB48-4AA2-80F9-5D770477F09C}" srcOrd="0" destOrd="0" presId="urn:microsoft.com/office/officeart/2005/8/layout/chevron2"/>
    <dgm:cxn modelId="{B57546C3-3B8D-4FAA-A1CD-37BC00A66FDA}" type="presOf" srcId="{7D9CFB35-E6B9-49FD-A250-06D805573AAF}" destId="{F3EC301F-B47B-42CB-B0BB-4614C6C59FBC}" srcOrd="0" destOrd="0" presId="urn:microsoft.com/office/officeart/2005/8/layout/chevron2"/>
    <dgm:cxn modelId="{DCB12DE6-3983-4B2F-966B-048C22A0EBFA}" type="presOf" srcId="{AAA28F19-57CB-4FB1-88A9-9E3ECAE4B416}" destId="{CA9DF34A-0B5C-464C-8917-85E00D6EB668}" srcOrd="0" destOrd="0" presId="urn:microsoft.com/office/officeart/2005/8/layout/chevron2"/>
    <dgm:cxn modelId="{365921B5-38C7-4BBB-B440-2858F088FD2C}" type="presOf" srcId="{06211FED-AB7D-430A-9232-2B90190D6F26}" destId="{A355B40F-716A-4C84-AD49-9A8A8A20199F}" srcOrd="0" destOrd="0" presId="urn:microsoft.com/office/officeart/2005/8/layout/chevron2"/>
    <dgm:cxn modelId="{36195892-2FCC-46CA-9326-8DA3604A2BAB}" srcId="{7D9CFB35-E6B9-49FD-A250-06D805573AAF}" destId="{F40592CF-9961-4D77-B292-8670EED75D48}" srcOrd="0" destOrd="0" parTransId="{C1AC414C-38AC-472E-8D34-8F6D462A7187}" sibTransId="{7DE8A806-15CB-476D-A560-8C63D4E5C450}"/>
    <dgm:cxn modelId="{A2DDDB81-37F6-4F59-A6DD-1A82626B3DBE}" srcId="{D8465391-8A0C-4983-A5FE-F6902949A24D}" destId="{D5346BDA-3EE9-42E6-8F45-427858F04F23}" srcOrd="7" destOrd="0" parTransId="{2AA5763A-53F2-4487-A7EB-A3DB2E3896B8}" sibTransId="{1C79325D-9942-46EF-ABAB-7DB1A9F90F8B}"/>
    <dgm:cxn modelId="{1B0A60CF-7A40-4483-A0B9-8F0E365216B6}" type="presOf" srcId="{F2B22B84-4840-46D6-91DF-660086C854E6}" destId="{5BBD1491-C06E-4547-93C5-EFB549F705AF}" srcOrd="0" destOrd="0" presId="urn:microsoft.com/office/officeart/2005/8/layout/chevron2"/>
    <dgm:cxn modelId="{FB2DC6A3-AB18-4A2B-A415-40C8FD930C5E}" srcId="{06211FED-AB7D-430A-9232-2B90190D6F26}" destId="{6B3262DD-2B35-405B-BAF5-750E5634C2E1}" srcOrd="0" destOrd="0" parTransId="{41C025AD-A744-41FC-99C9-3B57CFA6E362}" sibTransId="{011779F0-5968-4BA8-BBEC-1746EA7388CA}"/>
    <dgm:cxn modelId="{442EA866-D95F-4336-8F11-661439E96EF3}" type="presOf" srcId="{E5B3FB66-4C85-40A7-A26F-5C5766877EEF}" destId="{A0B3DA47-C898-4760-A46B-AFA281CBE575}" srcOrd="0" destOrd="0" presId="urn:microsoft.com/office/officeart/2005/8/layout/chevron2"/>
    <dgm:cxn modelId="{DE0F5B28-D783-46E6-AEA2-081EE3974F50}" srcId="{D8465391-8A0C-4983-A5FE-F6902949A24D}" destId="{E5B3FB66-4C85-40A7-A26F-5C5766877EEF}" srcOrd="6" destOrd="0" parTransId="{CB13C0FF-EF2F-40CB-AA44-7A754D9CF718}" sibTransId="{75064BED-A68A-4DF7-B34E-A6153A99165E}"/>
    <dgm:cxn modelId="{6AE43728-EBBF-4B5C-A756-B27415FF4389}" type="presOf" srcId="{D5346BDA-3EE9-42E6-8F45-427858F04F23}" destId="{778B80A1-69C3-419A-ADAD-BB1881C30F0C}" srcOrd="0" destOrd="0" presId="urn:microsoft.com/office/officeart/2005/8/layout/chevron2"/>
    <dgm:cxn modelId="{B41C8025-AC58-4525-BBCB-BD9E17741B60}" type="presParOf" srcId="{F7DC8B77-D8BF-4F60-8758-0AA31A946FE5}" destId="{D1E18601-F070-41AB-A44C-732ADFF43FD8}" srcOrd="0" destOrd="0" presId="urn:microsoft.com/office/officeart/2005/8/layout/chevron2"/>
    <dgm:cxn modelId="{0AA42F86-4700-4A54-B7D2-25758D3A88A3}" type="presParOf" srcId="{D1E18601-F070-41AB-A44C-732ADFF43FD8}" destId="{BFD73BA8-8E4A-4FF5-AC12-0BC01F29CF34}" srcOrd="0" destOrd="0" presId="urn:microsoft.com/office/officeart/2005/8/layout/chevron2"/>
    <dgm:cxn modelId="{3F4B1AFD-26C6-4453-8ABE-3F9FF390DD81}" type="presParOf" srcId="{D1E18601-F070-41AB-A44C-732ADFF43FD8}" destId="{DD1022A1-FB45-4BFE-B367-00411F4AB3B3}" srcOrd="1" destOrd="0" presId="urn:microsoft.com/office/officeart/2005/8/layout/chevron2"/>
    <dgm:cxn modelId="{09493F75-72A1-4D04-95AF-517D0698ADAB}" type="presParOf" srcId="{F7DC8B77-D8BF-4F60-8758-0AA31A946FE5}" destId="{376F9A87-F768-4E29-97FD-7AD327DFBE66}" srcOrd="1" destOrd="0" presId="urn:microsoft.com/office/officeart/2005/8/layout/chevron2"/>
    <dgm:cxn modelId="{18100ED8-9D51-4E0F-A53A-C9571BE2D33B}" type="presParOf" srcId="{F7DC8B77-D8BF-4F60-8758-0AA31A946FE5}" destId="{EEF55427-D54F-43B3-83F7-F8748FE06FD0}" srcOrd="2" destOrd="0" presId="urn:microsoft.com/office/officeart/2005/8/layout/chevron2"/>
    <dgm:cxn modelId="{D09A84FA-F9AF-4B8D-B9B2-5A4588EF3066}" type="presParOf" srcId="{EEF55427-D54F-43B3-83F7-F8748FE06FD0}" destId="{F3EC301F-B47B-42CB-B0BB-4614C6C59FBC}" srcOrd="0" destOrd="0" presId="urn:microsoft.com/office/officeart/2005/8/layout/chevron2"/>
    <dgm:cxn modelId="{017A8872-C92E-4CE6-9D67-27FA12598834}" type="presParOf" srcId="{EEF55427-D54F-43B3-83F7-F8748FE06FD0}" destId="{876A67AB-6204-446E-A2ED-0F7FEEDF11F4}" srcOrd="1" destOrd="0" presId="urn:microsoft.com/office/officeart/2005/8/layout/chevron2"/>
    <dgm:cxn modelId="{5036C61C-E7D9-461E-8D69-865D20AF7B58}" type="presParOf" srcId="{F7DC8B77-D8BF-4F60-8758-0AA31A946FE5}" destId="{F878CA4E-ACD9-4618-BEA7-9F69C868ACA4}" srcOrd="3" destOrd="0" presId="urn:microsoft.com/office/officeart/2005/8/layout/chevron2"/>
    <dgm:cxn modelId="{E17587D9-034A-431F-8AEE-40C9144E17B9}" type="presParOf" srcId="{F7DC8B77-D8BF-4F60-8758-0AA31A946FE5}" destId="{8D85CD14-6CBD-43D7-969D-23CD309C0CE4}" srcOrd="4" destOrd="0" presId="urn:microsoft.com/office/officeart/2005/8/layout/chevron2"/>
    <dgm:cxn modelId="{C0DF485A-4F90-491D-9B81-38B5FC79FB9E}" type="presParOf" srcId="{8D85CD14-6CBD-43D7-969D-23CD309C0CE4}" destId="{D08055AD-5BD0-411A-B820-603CDBD3D559}" srcOrd="0" destOrd="0" presId="urn:microsoft.com/office/officeart/2005/8/layout/chevron2"/>
    <dgm:cxn modelId="{FAA49668-6AB0-4E5A-8CEA-C5A392420539}" type="presParOf" srcId="{8D85CD14-6CBD-43D7-969D-23CD309C0CE4}" destId="{6E2AA4BC-CB48-4AA2-80F9-5D770477F09C}" srcOrd="1" destOrd="0" presId="urn:microsoft.com/office/officeart/2005/8/layout/chevron2"/>
    <dgm:cxn modelId="{7E21E8FD-01AE-4B46-957C-AE5FE53B1400}" type="presParOf" srcId="{F7DC8B77-D8BF-4F60-8758-0AA31A946FE5}" destId="{EFE24640-11BE-4A82-A5AA-3FA924FAC192}" srcOrd="5" destOrd="0" presId="urn:microsoft.com/office/officeart/2005/8/layout/chevron2"/>
    <dgm:cxn modelId="{1F44C8C6-24C8-458E-87C1-4A4E4D744CEF}" type="presParOf" srcId="{F7DC8B77-D8BF-4F60-8758-0AA31A946FE5}" destId="{D29CA5EF-939A-4A78-9878-0047A119FA17}" srcOrd="6" destOrd="0" presId="urn:microsoft.com/office/officeart/2005/8/layout/chevron2"/>
    <dgm:cxn modelId="{54331016-CCBD-4F6D-AD6B-28C9D0449136}" type="presParOf" srcId="{D29CA5EF-939A-4A78-9878-0047A119FA17}" destId="{36EF820A-CEE8-4E35-A69B-029404E7A917}" srcOrd="0" destOrd="0" presId="urn:microsoft.com/office/officeart/2005/8/layout/chevron2"/>
    <dgm:cxn modelId="{C3DEF0F6-0A25-4A40-B77D-B33C911A3832}" type="presParOf" srcId="{D29CA5EF-939A-4A78-9878-0047A119FA17}" destId="{5BBD1491-C06E-4547-93C5-EFB549F705AF}" srcOrd="1" destOrd="0" presId="urn:microsoft.com/office/officeart/2005/8/layout/chevron2"/>
    <dgm:cxn modelId="{27AAA6BC-7A77-47D8-BECE-16194A7C4EFF}" type="presParOf" srcId="{F7DC8B77-D8BF-4F60-8758-0AA31A946FE5}" destId="{57DC73DA-E014-45B6-A4D9-9B545B146FD9}" srcOrd="7" destOrd="0" presId="urn:microsoft.com/office/officeart/2005/8/layout/chevron2"/>
    <dgm:cxn modelId="{7A70A51C-CE03-446A-8CB3-51D70486BFCA}" type="presParOf" srcId="{F7DC8B77-D8BF-4F60-8758-0AA31A946FE5}" destId="{DAC37494-AEEE-44E7-9DEC-845C984E5DF3}" srcOrd="8" destOrd="0" presId="urn:microsoft.com/office/officeart/2005/8/layout/chevron2"/>
    <dgm:cxn modelId="{648072B0-27EF-42B5-9B49-48D7FA9207F7}" type="presParOf" srcId="{DAC37494-AEEE-44E7-9DEC-845C984E5DF3}" destId="{CA9DF34A-0B5C-464C-8917-85E00D6EB668}" srcOrd="0" destOrd="0" presId="urn:microsoft.com/office/officeart/2005/8/layout/chevron2"/>
    <dgm:cxn modelId="{B178F758-901F-4F71-990B-659C426491D9}" type="presParOf" srcId="{DAC37494-AEEE-44E7-9DEC-845C984E5DF3}" destId="{D45B55D4-808B-414C-BA61-681859336787}" srcOrd="1" destOrd="0" presId="urn:microsoft.com/office/officeart/2005/8/layout/chevron2"/>
    <dgm:cxn modelId="{7647A03A-2552-4002-B06C-49D7ADEFD86B}" type="presParOf" srcId="{F7DC8B77-D8BF-4F60-8758-0AA31A946FE5}" destId="{C7F77402-A4F2-4E82-8835-A0DE302092AC}" srcOrd="9" destOrd="0" presId="urn:microsoft.com/office/officeart/2005/8/layout/chevron2"/>
    <dgm:cxn modelId="{C2A1AE5E-C4FA-4EB8-9A84-37B29B077161}" type="presParOf" srcId="{F7DC8B77-D8BF-4F60-8758-0AA31A946FE5}" destId="{0927926A-88E5-40CA-8945-0643097A5658}" srcOrd="10" destOrd="0" presId="urn:microsoft.com/office/officeart/2005/8/layout/chevron2"/>
    <dgm:cxn modelId="{8E2C7604-7FE5-490E-800A-8C632C32BC9D}" type="presParOf" srcId="{0927926A-88E5-40CA-8945-0643097A5658}" destId="{A355B40F-716A-4C84-AD49-9A8A8A20199F}" srcOrd="0" destOrd="0" presId="urn:microsoft.com/office/officeart/2005/8/layout/chevron2"/>
    <dgm:cxn modelId="{2ADC5858-28B5-4A8C-A3D0-5BAEEF31D2FA}" type="presParOf" srcId="{0927926A-88E5-40CA-8945-0643097A5658}" destId="{7B502844-79CF-4696-9C98-CD8DA0CD053C}" srcOrd="1" destOrd="0" presId="urn:microsoft.com/office/officeart/2005/8/layout/chevron2"/>
    <dgm:cxn modelId="{4EBA9C94-4A30-463D-8A6E-4AC54D0A6A88}" type="presParOf" srcId="{F7DC8B77-D8BF-4F60-8758-0AA31A946FE5}" destId="{A58F66D3-0217-444D-B621-791B1D6BC7BA}" srcOrd="11" destOrd="0" presId="urn:microsoft.com/office/officeart/2005/8/layout/chevron2"/>
    <dgm:cxn modelId="{7649F0B8-0618-4053-A475-5CAF3C7D95DF}" type="presParOf" srcId="{F7DC8B77-D8BF-4F60-8758-0AA31A946FE5}" destId="{2BCDD703-19AA-4817-B7AA-986ABCE46DFD}" srcOrd="12" destOrd="0" presId="urn:microsoft.com/office/officeart/2005/8/layout/chevron2"/>
    <dgm:cxn modelId="{4D9CD5AD-2D3A-49B6-BF50-E8DA51C65D01}" type="presParOf" srcId="{2BCDD703-19AA-4817-B7AA-986ABCE46DFD}" destId="{A0B3DA47-C898-4760-A46B-AFA281CBE575}" srcOrd="0" destOrd="0" presId="urn:microsoft.com/office/officeart/2005/8/layout/chevron2"/>
    <dgm:cxn modelId="{593A2893-3D64-4405-B3F3-C80100FEBB0E}" type="presParOf" srcId="{2BCDD703-19AA-4817-B7AA-986ABCE46DFD}" destId="{8FABD591-1B99-4618-B9E5-6A55E1896E02}" srcOrd="1" destOrd="0" presId="urn:microsoft.com/office/officeart/2005/8/layout/chevron2"/>
    <dgm:cxn modelId="{B69CE927-2C0C-43A2-8414-7BE67292707C}" type="presParOf" srcId="{F7DC8B77-D8BF-4F60-8758-0AA31A946FE5}" destId="{F5A8C00C-EA4A-421C-B7AA-CA5B9FBC5155}" srcOrd="13" destOrd="0" presId="urn:microsoft.com/office/officeart/2005/8/layout/chevron2"/>
    <dgm:cxn modelId="{CF4F96CB-195C-4B2D-9A9A-8BE03A7CDB43}" type="presParOf" srcId="{F7DC8B77-D8BF-4F60-8758-0AA31A946FE5}" destId="{61A62A4C-918D-41A8-AC27-13047ED0000F}" srcOrd="14" destOrd="0" presId="urn:microsoft.com/office/officeart/2005/8/layout/chevron2"/>
    <dgm:cxn modelId="{70C22190-2EE9-48F9-B8FC-ADBF6875E249}" type="presParOf" srcId="{61A62A4C-918D-41A8-AC27-13047ED0000F}" destId="{778B80A1-69C3-419A-ADAD-BB1881C30F0C}" srcOrd="0" destOrd="0" presId="urn:microsoft.com/office/officeart/2005/8/layout/chevron2"/>
    <dgm:cxn modelId="{21678C0F-4F3E-454D-ADE8-1A99CE2B3885}" type="presParOf" srcId="{61A62A4C-918D-41A8-AC27-13047ED0000F}" destId="{5AB1A337-2A64-4636-B6ED-1FE5DB77453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2049343-D749-43C1-B3C0-82A74C9C4111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779BC34B-3EA3-419C-BEDA-33F181B13AE1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За счет средств муниципального дорожного фонда района на содержание и ремонт автомобильных дорог общего пользования местного значения направлено более 42 млн. рублей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A122D48-70DF-4F7C-B1E5-D984D9DFF13B}" type="parTrans" cxnId="{245C021C-AA8A-451A-9634-A891CF2B054E}">
      <dgm:prSet/>
      <dgm:spPr/>
      <dgm:t>
        <a:bodyPr/>
        <a:lstStyle/>
        <a:p>
          <a:endParaRPr lang="ru-RU"/>
        </a:p>
      </dgm:t>
    </dgm:pt>
    <dgm:pt modelId="{A8E748F4-746C-4D66-8617-1C35FA99B409}" type="sibTrans" cxnId="{245C021C-AA8A-451A-9634-A891CF2B054E}">
      <dgm:prSet/>
      <dgm:spPr/>
      <dgm:t>
        <a:bodyPr/>
        <a:lstStyle/>
        <a:p>
          <a:endParaRPr lang="ru-RU"/>
        </a:p>
      </dgm:t>
    </dgm:pt>
    <dgm:pt modelId="{0863DDE1-2BCB-46AB-B616-1899FE46275E}">
      <dgm:prSet phldrT="[Текст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 том числе привлечено из бюджета автономного округа 34 млн. рублей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AF180E1-F72E-4801-8A0E-798521A3BCF8}" type="parTrans" cxnId="{80770A73-BC68-4E0B-842E-CEBBC566192F}">
      <dgm:prSet/>
      <dgm:spPr/>
      <dgm:t>
        <a:bodyPr/>
        <a:lstStyle/>
        <a:p>
          <a:endParaRPr lang="ru-RU"/>
        </a:p>
      </dgm:t>
    </dgm:pt>
    <dgm:pt modelId="{AB0F2181-138B-4203-8508-B0761CEDFFFB}" type="sibTrans" cxnId="{80770A73-BC68-4E0B-842E-CEBBC566192F}">
      <dgm:prSet/>
      <dgm:spPr/>
      <dgm:t>
        <a:bodyPr/>
        <a:lstStyle/>
        <a:p>
          <a:endParaRPr lang="ru-RU"/>
        </a:p>
      </dgm:t>
    </dgm:pt>
    <dgm:pt modelId="{15F33711-A82E-44B0-B55D-46FB474ECC9C}" type="pres">
      <dgm:prSet presAssocID="{42049343-D749-43C1-B3C0-82A74C9C4111}" presName="Name0" presStyleCnt="0">
        <dgm:presLayoutVars>
          <dgm:dir/>
          <dgm:animLvl val="lvl"/>
          <dgm:resizeHandles val="exact"/>
        </dgm:presLayoutVars>
      </dgm:prSet>
      <dgm:spPr/>
    </dgm:pt>
    <dgm:pt modelId="{A29C504D-063D-427C-8EC6-04602222A58A}" type="pres">
      <dgm:prSet presAssocID="{779BC34B-3EA3-419C-BEDA-33F181B13AE1}" presName="parTxOnly" presStyleLbl="node1" presStyleIdx="0" presStyleCnt="2" custScaleX="122610" custScaleY="1461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87266-436E-4873-AB4D-BC5F62B057FA}" type="pres">
      <dgm:prSet presAssocID="{A8E748F4-746C-4D66-8617-1C35FA99B409}" presName="parTxOnlySpace" presStyleCnt="0"/>
      <dgm:spPr/>
    </dgm:pt>
    <dgm:pt modelId="{6407B96F-4F2D-4E53-93A5-C6260119C909}" type="pres">
      <dgm:prSet presAssocID="{0863DDE1-2BCB-46AB-B616-1899FE46275E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ABD644-FEE1-4B68-BDB0-3FDEBEA08ED0}" type="presOf" srcId="{42049343-D749-43C1-B3C0-82A74C9C4111}" destId="{15F33711-A82E-44B0-B55D-46FB474ECC9C}" srcOrd="0" destOrd="0" presId="urn:microsoft.com/office/officeart/2005/8/layout/chevron1"/>
    <dgm:cxn modelId="{5C480353-7DF7-4504-AB0A-44FB5D356AE6}" type="presOf" srcId="{779BC34B-3EA3-419C-BEDA-33F181B13AE1}" destId="{A29C504D-063D-427C-8EC6-04602222A58A}" srcOrd="0" destOrd="0" presId="urn:microsoft.com/office/officeart/2005/8/layout/chevron1"/>
    <dgm:cxn modelId="{C7FB7223-1C50-49BB-96F8-0D6A58A0E3E9}" type="presOf" srcId="{0863DDE1-2BCB-46AB-B616-1899FE46275E}" destId="{6407B96F-4F2D-4E53-93A5-C6260119C909}" srcOrd="0" destOrd="0" presId="urn:microsoft.com/office/officeart/2005/8/layout/chevron1"/>
    <dgm:cxn modelId="{80770A73-BC68-4E0B-842E-CEBBC566192F}" srcId="{42049343-D749-43C1-B3C0-82A74C9C4111}" destId="{0863DDE1-2BCB-46AB-B616-1899FE46275E}" srcOrd="1" destOrd="0" parTransId="{3AF180E1-F72E-4801-8A0E-798521A3BCF8}" sibTransId="{AB0F2181-138B-4203-8508-B0761CEDFFFB}"/>
    <dgm:cxn modelId="{245C021C-AA8A-451A-9634-A891CF2B054E}" srcId="{42049343-D749-43C1-B3C0-82A74C9C4111}" destId="{779BC34B-3EA3-419C-BEDA-33F181B13AE1}" srcOrd="0" destOrd="0" parTransId="{BA122D48-70DF-4F7C-B1E5-D984D9DFF13B}" sibTransId="{A8E748F4-746C-4D66-8617-1C35FA99B409}"/>
    <dgm:cxn modelId="{0772241C-3FC5-4B03-83E8-1822AABCA4B9}" type="presParOf" srcId="{15F33711-A82E-44B0-B55D-46FB474ECC9C}" destId="{A29C504D-063D-427C-8EC6-04602222A58A}" srcOrd="0" destOrd="0" presId="urn:microsoft.com/office/officeart/2005/8/layout/chevron1"/>
    <dgm:cxn modelId="{FBB874BC-E4FD-4F49-94C4-DD79FD4FB69F}" type="presParOf" srcId="{15F33711-A82E-44B0-B55D-46FB474ECC9C}" destId="{3A887266-436E-4873-AB4D-BC5F62B057FA}" srcOrd="1" destOrd="0" presId="urn:microsoft.com/office/officeart/2005/8/layout/chevron1"/>
    <dgm:cxn modelId="{5DFC6949-335C-411A-94D3-03F01B79A327}" type="presParOf" srcId="{15F33711-A82E-44B0-B55D-46FB474ECC9C}" destId="{6407B96F-4F2D-4E53-93A5-C6260119C909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DAF7BAD-8535-4991-BDF7-3F7B5AA0B3EC}" type="doc">
      <dgm:prSet loTypeId="urn:microsoft.com/office/officeart/2005/8/layout/chevron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45EFA53-DB7B-4A96-91EE-E45E165AA7FE}">
      <dgm:prSet phldrT="[Текст]"/>
      <dgm:spPr/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B69C25B9-9A00-44FF-9F44-FB3E47534A5F}" type="parTrans" cxnId="{4C5E80E3-7E04-4385-B9E8-9E214FF7C706}">
      <dgm:prSet/>
      <dgm:spPr/>
      <dgm:t>
        <a:bodyPr/>
        <a:lstStyle/>
        <a:p>
          <a:endParaRPr lang="ru-RU"/>
        </a:p>
      </dgm:t>
    </dgm:pt>
    <dgm:pt modelId="{FEB2F314-9A4E-44A7-8837-5DF07038FD9F}" type="sibTrans" cxnId="{4C5E80E3-7E04-4385-B9E8-9E214FF7C706}">
      <dgm:prSet/>
      <dgm:spPr/>
      <dgm:t>
        <a:bodyPr/>
        <a:lstStyle/>
        <a:p>
          <a:endParaRPr lang="ru-RU"/>
        </a:p>
      </dgm:t>
    </dgm:pt>
    <dgm:pt modelId="{54B4AA3F-4F85-4EBF-857F-3788D73E6134}">
      <dgm:prSet phldrT="[Текст]"/>
      <dgm:spPr/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A2DCD92C-2764-4595-AB85-C076FC743D55}" type="parTrans" cxnId="{B5ABD4E6-322F-420A-94D8-F75F768A354A}">
      <dgm:prSet/>
      <dgm:spPr/>
      <dgm:t>
        <a:bodyPr/>
        <a:lstStyle/>
        <a:p>
          <a:endParaRPr lang="ru-RU"/>
        </a:p>
      </dgm:t>
    </dgm:pt>
    <dgm:pt modelId="{B9BB7184-30D1-45E3-B997-77B884BF5D64}" type="sibTrans" cxnId="{B5ABD4E6-322F-420A-94D8-F75F768A354A}">
      <dgm:prSet/>
      <dgm:spPr/>
      <dgm:t>
        <a:bodyPr/>
        <a:lstStyle/>
        <a:p>
          <a:endParaRPr lang="ru-RU"/>
        </a:p>
      </dgm:t>
    </dgm:pt>
    <dgm:pt modelId="{E2C3C02B-B297-4E86-878F-937AB8C2BED6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Предприниматели района принимали активное участие в региональных, федеральных и международных выставках, на которых завоевали 16 медалей различного достоинства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2F75C3B-9D89-4735-BA49-437B8E132861}" type="parTrans" cxnId="{047018CD-654F-4E2B-8FCF-29C54F11B6B1}">
      <dgm:prSet/>
      <dgm:spPr/>
      <dgm:t>
        <a:bodyPr/>
        <a:lstStyle/>
        <a:p>
          <a:endParaRPr lang="ru-RU"/>
        </a:p>
      </dgm:t>
    </dgm:pt>
    <dgm:pt modelId="{B4022F6C-951A-400C-A6C2-82B63513E17D}" type="sibTrans" cxnId="{047018CD-654F-4E2B-8FCF-29C54F11B6B1}">
      <dgm:prSet/>
      <dgm:spPr/>
      <dgm:t>
        <a:bodyPr/>
        <a:lstStyle/>
        <a:p>
          <a:endParaRPr lang="ru-RU"/>
        </a:p>
      </dgm:t>
    </dgm:pt>
    <dgm:pt modelId="{6467DAF6-5939-4DBD-93EB-3CEA74FC2067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Объем финансирования программы в 2014 году составил 8 миллионов 800 тысяч рублей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CB96F1F-0C68-42D4-AACF-698EFF0A48F0}" type="sibTrans" cxnId="{98C54DC5-741F-41C2-83BF-ABA6A9600CC9}">
      <dgm:prSet/>
      <dgm:spPr/>
      <dgm:t>
        <a:bodyPr/>
        <a:lstStyle/>
        <a:p>
          <a:endParaRPr lang="ru-RU"/>
        </a:p>
      </dgm:t>
    </dgm:pt>
    <dgm:pt modelId="{D58C5801-F8B7-43F3-B049-CFE90D41E207}" type="parTrans" cxnId="{98C54DC5-741F-41C2-83BF-ABA6A9600CC9}">
      <dgm:prSet/>
      <dgm:spPr/>
      <dgm:t>
        <a:bodyPr/>
        <a:lstStyle/>
        <a:p>
          <a:endParaRPr lang="ru-RU"/>
        </a:p>
      </dgm:t>
    </dgm:pt>
    <dgm:pt modelId="{C584094C-16B8-46A2-A4D1-9D0B8464F58A}" type="pres">
      <dgm:prSet presAssocID="{8DAF7BAD-8535-4991-BDF7-3F7B5AA0B3E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E9C36B-B119-4ADD-91CF-F3AC38D73D9F}" type="pres">
      <dgm:prSet presAssocID="{545EFA53-DB7B-4A96-91EE-E45E165AA7FE}" presName="composite" presStyleCnt="0"/>
      <dgm:spPr/>
    </dgm:pt>
    <dgm:pt modelId="{6BD7B644-472B-4985-9F10-298D392F1D4A}" type="pres">
      <dgm:prSet presAssocID="{545EFA53-DB7B-4A96-91EE-E45E165AA7FE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FCE308-972B-408C-AE4F-3BF0D885673E}" type="pres">
      <dgm:prSet presAssocID="{545EFA53-DB7B-4A96-91EE-E45E165AA7FE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BD12A-915A-4D7D-AB71-D5F4B60E1E3B}" type="pres">
      <dgm:prSet presAssocID="{FEB2F314-9A4E-44A7-8837-5DF07038FD9F}" presName="sp" presStyleCnt="0"/>
      <dgm:spPr/>
    </dgm:pt>
    <dgm:pt modelId="{ED8BE984-28D1-4E02-993E-853D3BDCEA57}" type="pres">
      <dgm:prSet presAssocID="{54B4AA3F-4F85-4EBF-857F-3788D73E6134}" presName="composite" presStyleCnt="0"/>
      <dgm:spPr/>
    </dgm:pt>
    <dgm:pt modelId="{1267A9F3-6DCE-4777-A152-E88AB637343E}" type="pres">
      <dgm:prSet presAssocID="{54B4AA3F-4F85-4EBF-857F-3788D73E6134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D9427-BF3D-42F6-81E9-5BFF61126785}" type="pres">
      <dgm:prSet presAssocID="{54B4AA3F-4F85-4EBF-857F-3788D73E6134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6000FD-E62C-48A1-9D8A-4130F3EB4B06}" type="presOf" srcId="{545EFA53-DB7B-4A96-91EE-E45E165AA7FE}" destId="{6BD7B644-472B-4985-9F10-298D392F1D4A}" srcOrd="0" destOrd="0" presId="urn:microsoft.com/office/officeart/2005/8/layout/chevron2"/>
    <dgm:cxn modelId="{C17D6F5D-5D11-4602-9567-1EDBA57B695D}" type="presOf" srcId="{E2C3C02B-B297-4E86-878F-937AB8C2BED6}" destId="{76CD9427-BF3D-42F6-81E9-5BFF61126785}" srcOrd="0" destOrd="0" presId="urn:microsoft.com/office/officeart/2005/8/layout/chevron2"/>
    <dgm:cxn modelId="{B5ABD4E6-322F-420A-94D8-F75F768A354A}" srcId="{8DAF7BAD-8535-4991-BDF7-3F7B5AA0B3EC}" destId="{54B4AA3F-4F85-4EBF-857F-3788D73E6134}" srcOrd="1" destOrd="0" parTransId="{A2DCD92C-2764-4595-AB85-C076FC743D55}" sibTransId="{B9BB7184-30D1-45E3-B997-77B884BF5D64}"/>
    <dgm:cxn modelId="{98C54DC5-741F-41C2-83BF-ABA6A9600CC9}" srcId="{545EFA53-DB7B-4A96-91EE-E45E165AA7FE}" destId="{6467DAF6-5939-4DBD-93EB-3CEA74FC2067}" srcOrd="0" destOrd="0" parTransId="{D58C5801-F8B7-43F3-B049-CFE90D41E207}" sibTransId="{9CB96F1F-0C68-42D4-AACF-698EFF0A48F0}"/>
    <dgm:cxn modelId="{AABF8F1D-8621-4782-95F7-08DBABB8DC46}" type="presOf" srcId="{54B4AA3F-4F85-4EBF-857F-3788D73E6134}" destId="{1267A9F3-6DCE-4777-A152-E88AB637343E}" srcOrd="0" destOrd="0" presId="urn:microsoft.com/office/officeart/2005/8/layout/chevron2"/>
    <dgm:cxn modelId="{53ACA7FB-5C7A-488D-9578-F9162D57518B}" type="presOf" srcId="{8DAF7BAD-8535-4991-BDF7-3F7B5AA0B3EC}" destId="{C584094C-16B8-46A2-A4D1-9D0B8464F58A}" srcOrd="0" destOrd="0" presId="urn:microsoft.com/office/officeart/2005/8/layout/chevron2"/>
    <dgm:cxn modelId="{4C5E80E3-7E04-4385-B9E8-9E214FF7C706}" srcId="{8DAF7BAD-8535-4991-BDF7-3F7B5AA0B3EC}" destId="{545EFA53-DB7B-4A96-91EE-E45E165AA7FE}" srcOrd="0" destOrd="0" parTransId="{B69C25B9-9A00-44FF-9F44-FB3E47534A5F}" sibTransId="{FEB2F314-9A4E-44A7-8837-5DF07038FD9F}"/>
    <dgm:cxn modelId="{047018CD-654F-4E2B-8FCF-29C54F11B6B1}" srcId="{54B4AA3F-4F85-4EBF-857F-3788D73E6134}" destId="{E2C3C02B-B297-4E86-878F-937AB8C2BED6}" srcOrd="0" destOrd="0" parTransId="{62F75C3B-9D89-4735-BA49-437B8E132861}" sibTransId="{B4022F6C-951A-400C-A6C2-82B63513E17D}"/>
    <dgm:cxn modelId="{5E8AFD4E-DC40-492E-A21A-7DC146673317}" type="presOf" srcId="{6467DAF6-5939-4DBD-93EB-3CEA74FC2067}" destId="{10FCE308-972B-408C-AE4F-3BF0D885673E}" srcOrd="0" destOrd="0" presId="urn:microsoft.com/office/officeart/2005/8/layout/chevron2"/>
    <dgm:cxn modelId="{4AEA05CA-6DB8-499A-B028-87585DCA8E98}" type="presParOf" srcId="{C584094C-16B8-46A2-A4D1-9D0B8464F58A}" destId="{04E9C36B-B119-4ADD-91CF-F3AC38D73D9F}" srcOrd="0" destOrd="0" presId="urn:microsoft.com/office/officeart/2005/8/layout/chevron2"/>
    <dgm:cxn modelId="{0DED83C6-AEBA-42B6-A9BC-9567459D5D51}" type="presParOf" srcId="{04E9C36B-B119-4ADD-91CF-F3AC38D73D9F}" destId="{6BD7B644-472B-4985-9F10-298D392F1D4A}" srcOrd="0" destOrd="0" presId="urn:microsoft.com/office/officeart/2005/8/layout/chevron2"/>
    <dgm:cxn modelId="{569AF9AE-C0C8-4181-B06F-9F0FA73CEA92}" type="presParOf" srcId="{04E9C36B-B119-4ADD-91CF-F3AC38D73D9F}" destId="{10FCE308-972B-408C-AE4F-3BF0D885673E}" srcOrd="1" destOrd="0" presId="urn:microsoft.com/office/officeart/2005/8/layout/chevron2"/>
    <dgm:cxn modelId="{F7BD4180-A7CD-4C8F-91ED-33039721F325}" type="presParOf" srcId="{C584094C-16B8-46A2-A4D1-9D0B8464F58A}" destId="{359BD12A-915A-4D7D-AB71-D5F4B60E1E3B}" srcOrd="1" destOrd="0" presId="urn:microsoft.com/office/officeart/2005/8/layout/chevron2"/>
    <dgm:cxn modelId="{1F7E634F-57F3-4179-9FFC-846253D3C76D}" type="presParOf" srcId="{C584094C-16B8-46A2-A4D1-9D0B8464F58A}" destId="{ED8BE984-28D1-4E02-993E-853D3BDCEA57}" srcOrd="2" destOrd="0" presId="urn:microsoft.com/office/officeart/2005/8/layout/chevron2"/>
    <dgm:cxn modelId="{C83E17C0-0D36-435C-8FB2-381ED075BEC0}" type="presParOf" srcId="{ED8BE984-28D1-4E02-993E-853D3BDCEA57}" destId="{1267A9F3-6DCE-4777-A152-E88AB637343E}" srcOrd="0" destOrd="0" presId="urn:microsoft.com/office/officeart/2005/8/layout/chevron2"/>
    <dgm:cxn modelId="{915CB3C1-3975-4A39-BEE7-A506248551A7}" type="presParOf" srcId="{ED8BE984-28D1-4E02-993E-853D3BDCEA57}" destId="{76CD9427-BF3D-42F6-81E9-5BFF611267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4480AAD-73A7-46DA-B0CC-58C7E9A99BD1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07C2C52-1C97-4A1B-BE70-4024191BB9ED}">
      <dgm:prSet phldrT="[Текст]"/>
      <dgm:spPr/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2A6EF66A-1F28-440A-A97D-AB23540EF2AD}" type="parTrans" cxnId="{ED50541B-2991-4E4D-9306-7A425656A9A2}">
      <dgm:prSet/>
      <dgm:spPr/>
      <dgm:t>
        <a:bodyPr/>
        <a:lstStyle/>
        <a:p>
          <a:endParaRPr lang="ru-RU"/>
        </a:p>
      </dgm:t>
    </dgm:pt>
    <dgm:pt modelId="{5C58FC0A-423D-4BF8-954B-86ED47676C1B}" type="sibTrans" cxnId="{ED50541B-2991-4E4D-9306-7A425656A9A2}">
      <dgm:prSet/>
      <dgm:spPr/>
      <dgm:t>
        <a:bodyPr/>
        <a:lstStyle/>
        <a:p>
          <a:endParaRPr lang="ru-RU"/>
        </a:p>
      </dgm:t>
    </dgm:pt>
    <dgm:pt modelId="{3AE48D4D-B44B-460E-AE27-972B7C1FFF63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По результатам мониторинга эффективности деятельности органов местного самоуправления городских округов и муниципальных районов Ханты-Мансийского автономного округа – </a:t>
          </a:r>
          <a:r>
            <a:rPr kumimoji="0" lang="ru-RU" sz="1800" b="0" i="0" u="none" strike="noStrike" cap="none" normalizeH="0" baseline="0" dirty="0" err="1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Югры</a:t>
          </a:r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</a:t>
          </a:r>
          <a:r>
            <a:rPr kumimoji="0" lang="ru-RU" sz="1800" b="0" i="0" u="none" strike="noStrike" cap="none" normalizeH="0" baseline="0" dirty="0" err="1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Нижневартовский</a:t>
          </a:r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район занял 1 место из 22 муниципальных образований  автономного округа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24ADDF0-B3B3-476C-BC35-1CF50F57403C}" type="parTrans" cxnId="{3B0AC989-8411-47BC-8592-F4A9C63AD8E2}">
      <dgm:prSet/>
      <dgm:spPr/>
      <dgm:t>
        <a:bodyPr/>
        <a:lstStyle/>
        <a:p>
          <a:endParaRPr lang="ru-RU"/>
        </a:p>
      </dgm:t>
    </dgm:pt>
    <dgm:pt modelId="{72C358D7-E046-48D6-B6F9-C31CEDAD85DE}" type="sibTrans" cxnId="{3B0AC989-8411-47BC-8592-F4A9C63AD8E2}">
      <dgm:prSet/>
      <dgm:spPr/>
      <dgm:t>
        <a:bodyPr/>
        <a:lstStyle/>
        <a:p>
          <a:endParaRPr lang="ru-RU"/>
        </a:p>
      </dgm:t>
    </dgm:pt>
    <dgm:pt modelId="{203383BD-04C1-4DC2-B85F-2C1DDD9911FE}">
      <dgm:prSet phldrT="[Текст]"/>
      <dgm:spPr/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2C90439A-FFA8-43EB-AB91-867C0077460B}" type="parTrans" cxnId="{1E78230D-2942-4145-A3A5-CBB098F76294}">
      <dgm:prSet/>
      <dgm:spPr/>
      <dgm:t>
        <a:bodyPr/>
        <a:lstStyle/>
        <a:p>
          <a:endParaRPr lang="ru-RU"/>
        </a:p>
      </dgm:t>
    </dgm:pt>
    <dgm:pt modelId="{424D55D8-6A3F-4757-A9A2-6241E16EDF96}" type="sibTrans" cxnId="{1E78230D-2942-4145-A3A5-CBB098F76294}">
      <dgm:prSet/>
      <dgm:spPr/>
      <dgm:t>
        <a:bodyPr/>
        <a:lstStyle/>
        <a:p>
          <a:endParaRPr lang="ru-RU"/>
        </a:p>
      </dgm:t>
    </dgm:pt>
    <dgm:pt modelId="{9E1568C7-199C-4637-8302-7204671710E8}">
      <dgm:prSet phldrT="[Текст]" custT="1"/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В рейтинге районов автономного округа </a:t>
          </a:r>
          <a:r>
            <a:rPr kumimoji="0" lang="ru-RU" sz="1800" b="0" i="0" u="none" strike="noStrike" cap="none" normalizeH="0" baseline="0" dirty="0" err="1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Нижневартовский</a:t>
          </a:r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район занял 3 место по результатам мониторинга и оценки качества организации и осуществления бюджетного процесса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F585D042-CDA3-424C-9463-ABEDFB511759}" type="parTrans" cxnId="{66CB8063-8496-477B-A124-6914F3AE9988}">
      <dgm:prSet/>
      <dgm:spPr/>
      <dgm:t>
        <a:bodyPr/>
        <a:lstStyle/>
        <a:p>
          <a:endParaRPr lang="ru-RU"/>
        </a:p>
      </dgm:t>
    </dgm:pt>
    <dgm:pt modelId="{C9E80764-81EA-4882-A0EC-F267BB93DA7E}" type="sibTrans" cxnId="{66CB8063-8496-477B-A124-6914F3AE9988}">
      <dgm:prSet/>
      <dgm:spPr/>
      <dgm:t>
        <a:bodyPr/>
        <a:lstStyle/>
        <a:p>
          <a:endParaRPr lang="ru-RU"/>
        </a:p>
      </dgm:t>
    </dgm:pt>
    <dgm:pt modelId="{F7EEBD69-F6DD-4EC1-B8F6-6D9D3E93C57C}">
      <dgm:prSet phldrT="[Текст]"/>
      <dgm:spPr/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3EC30C9C-E40D-431D-96DE-A0FD9212E112}" type="parTrans" cxnId="{5CB58416-508D-4F9C-8D7D-C8C1BD0A6DC6}">
      <dgm:prSet/>
      <dgm:spPr/>
      <dgm:t>
        <a:bodyPr/>
        <a:lstStyle/>
        <a:p>
          <a:endParaRPr lang="ru-RU"/>
        </a:p>
      </dgm:t>
    </dgm:pt>
    <dgm:pt modelId="{084F22F1-E812-4BB1-B6F3-59910B6CE767}" type="sibTrans" cxnId="{5CB58416-508D-4F9C-8D7D-C8C1BD0A6DC6}">
      <dgm:prSet/>
      <dgm:spPr/>
      <dgm:t>
        <a:bodyPr/>
        <a:lstStyle/>
        <a:p>
          <a:endParaRPr lang="ru-RU"/>
        </a:p>
      </dgm:t>
    </dgm:pt>
    <dgm:pt modelId="{EFF74F0F-3F03-4FED-A4B5-EC539164B199}">
      <dgm:prSet phldrT="[Текст]"/>
      <dgm:spPr/>
      <dgm:t>
        <a:bodyPr/>
        <a:lstStyle/>
        <a:p>
          <a:r>
            <a:rPr kumimoji="0" lang="ru-RU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Район признан победителем в номинации «За высокое качество организации предоставления муниципальных услуг» в </a:t>
          </a:r>
          <a:r>
            <a:rPr kumimoji="0" lang="en-US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VII</a:t>
          </a:r>
          <a:r>
            <a:rPr kumimoji="0" lang="ru-RU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-</a:t>
          </a:r>
          <a:r>
            <a:rPr kumimoji="0" lang="ru-RU" b="0" i="0" u="none" strike="noStrike" cap="none" normalizeH="0" baseline="0" dirty="0" err="1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ом</a:t>
          </a:r>
          <a:r>
            <a:rPr kumimoji="0" lang="ru-RU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Всероссийском конкурсе «Лучшее муниципальное образование России в сфере управления общественными финансами»  </a:t>
          </a:r>
          <a:endParaRPr lang="ru-RU" dirty="0"/>
        </a:p>
      </dgm:t>
    </dgm:pt>
    <dgm:pt modelId="{DC4D2177-4F4A-4C6E-8824-05C39D51AEB2}" type="parTrans" cxnId="{6B5CA03B-0FDA-49F5-B2A5-3A88C1494AC9}">
      <dgm:prSet/>
      <dgm:spPr/>
      <dgm:t>
        <a:bodyPr/>
        <a:lstStyle/>
        <a:p>
          <a:endParaRPr lang="ru-RU"/>
        </a:p>
      </dgm:t>
    </dgm:pt>
    <dgm:pt modelId="{C439C7C9-C021-4240-A9E0-38FF51C169BE}" type="sibTrans" cxnId="{6B5CA03B-0FDA-49F5-B2A5-3A88C1494AC9}">
      <dgm:prSet/>
      <dgm:spPr/>
      <dgm:t>
        <a:bodyPr/>
        <a:lstStyle/>
        <a:p>
          <a:endParaRPr lang="ru-RU"/>
        </a:p>
      </dgm:t>
    </dgm:pt>
    <dgm:pt modelId="{00A419D1-E846-486F-9626-B370F5B7FE7D}" type="pres">
      <dgm:prSet presAssocID="{F4480AAD-73A7-46DA-B0CC-58C7E9A99BD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235EAD-AC99-46FD-BC93-286C1D86692F}" type="pres">
      <dgm:prSet presAssocID="{707C2C52-1C97-4A1B-BE70-4024191BB9ED}" presName="composite" presStyleCnt="0"/>
      <dgm:spPr/>
      <dgm:t>
        <a:bodyPr/>
        <a:lstStyle/>
        <a:p>
          <a:endParaRPr lang="ru-RU"/>
        </a:p>
      </dgm:t>
    </dgm:pt>
    <dgm:pt modelId="{E89E8270-7EC7-4F34-82F1-460CDC461BD4}" type="pres">
      <dgm:prSet presAssocID="{707C2C52-1C97-4A1B-BE70-4024191BB9E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9B765E-9834-4366-9473-1FC47411EEC4}" type="pres">
      <dgm:prSet presAssocID="{707C2C52-1C97-4A1B-BE70-4024191BB9ED}" presName="descendantText" presStyleLbl="alignAcc1" presStyleIdx="0" presStyleCnt="3" custScaleY="1193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E2BE0E-7FA9-448E-BB50-CDE2F9284674}" type="pres">
      <dgm:prSet presAssocID="{5C58FC0A-423D-4BF8-954B-86ED47676C1B}" presName="sp" presStyleCnt="0"/>
      <dgm:spPr/>
      <dgm:t>
        <a:bodyPr/>
        <a:lstStyle/>
        <a:p>
          <a:endParaRPr lang="ru-RU"/>
        </a:p>
      </dgm:t>
    </dgm:pt>
    <dgm:pt modelId="{E2F7FD65-8471-478D-8926-825D011C2AF3}" type="pres">
      <dgm:prSet presAssocID="{203383BD-04C1-4DC2-B85F-2C1DDD9911FE}" presName="composite" presStyleCnt="0"/>
      <dgm:spPr/>
      <dgm:t>
        <a:bodyPr/>
        <a:lstStyle/>
        <a:p>
          <a:endParaRPr lang="ru-RU"/>
        </a:p>
      </dgm:t>
    </dgm:pt>
    <dgm:pt modelId="{05A5F8B5-9C16-49C0-9526-8149819DBF1B}" type="pres">
      <dgm:prSet presAssocID="{203383BD-04C1-4DC2-B85F-2C1DDD9911F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BFBE90-51E1-4176-BEA4-13829C0C7F24}" type="pres">
      <dgm:prSet presAssocID="{203383BD-04C1-4DC2-B85F-2C1DDD9911F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2632D-6F1E-485A-A6F3-515AD26B6DF0}" type="pres">
      <dgm:prSet presAssocID="{424D55D8-6A3F-4757-A9A2-6241E16EDF96}" presName="sp" presStyleCnt="0"/>
      <dgm:spPr/>
      <dgm:t>
        <a:bodyPr/>
        <a:lstStyle/>
        <a:p>
          <a:endParaRPr lang="ru-RU"/>
        </a:p>
      </dgm:t>
    </dgm:pt>
    <dgm:pt modelId="{F7C308C2-29F9-429F-B214-1F0490ED1B4F}" type="pres">
      <dgm:prSet presAssocID="{F7EEBD69-F6DD-4EC1-B8F6-6D9D3E93C57C}" presName="composite" presStyleCnt="0"/>
      <dgm:spPr/>
      <dgm:t>
        <a:bodyPr/>
        <a:lstStyle/>
        <a:p>
          <a:endParaRPr lang="ru-RU"/>
        </a:p>
      </dgm:t>
    </dgm:pt>
    <dgm:pt modelId="{5E39FAFF-ED35-4535-AB0C-878CC8213BF3}" type="pres">
      <dgm:prSet presAssocID="{F7EEBD69-F6DD-4EC1-B8F6-6D9D3E93C57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33EE9-190F-4476-9AD0-BAF2376E1B02}" type="pres">
      <dgm:prSet presAssocID="{F7EEBD69-F6DD-4EC1-B8F6-6D9D3E93C57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B58416-508D-4F9C-8D7D-C8C1BD0A6DC6}" srcId="{F4480AAD-73A7-46DA-B0CC-58C7E9A99BD1}" destId="{F7EEBD69-F6DD-4EC1-B8F6-6D9D3E93C57C}" srcOrd="2" destOrd="0" parTransId="{3EC30C9C-E40D-431D-96DE-A0FD9212E112}" sibTransId="{084F22F1-E812-4BB1-B6F3-59910B6CE767}"/>
    <dgm:cxn modelId="{0340B68D-C414-44B8-8318-15E61E532790}" type="presOf" srcId="{F4480AAD-73A7-46DA-B0CC-58C7E9A99BD1}" destId="{00A419D1-E846-486F-9626-B370F5B7FE7D}" srcOrd="0" destOrd="0" presId="urn:microsoft.com/office/officeart/2005/8/layout/chevron2"/>
    <dgm:cxn modelId="{C6C1AB12-FD0F-4574-8526-9770D30E2A7A}" type="presOf" srcId="{EFF74F0F-3F03-4FED-A4B5-EC539164B199}" destId="{6AB33EE9-190F-4476-9AD0-BAF2376E1B02}" srcOrd="0" destOrd="0" presId="urn:microsoft.com/office/officeart/2005/8/layout/chevron2"/>
    <dgm:cxn modelId="{1AEC241D-BB69-428F-AF33-C395A54D24F4}" type="presOf" srcId="{9E1568C7-199C-4637-8302-7204671710E8}" destId="{2CBFBE90-51E1-4176-BEA4-13829C0C7F24}" srcOrd="0" destOrd="0" presId="urn:microsoft.com/office/officeart/2005/8/layout/chevron2"/>
    <dgm:cxn modelId="{1E78230D-2942-4145-A3A5-CBB098F76294}" srcId="{F4480AAD-73A7-46DA-B0CC-58C7E9A99BD1}" destId="{203383BD-04C1-4DC2-B85F-2C1DDD9911FE}" srcOrd="1" destOrd="0" parTransId="{2C90439A-FFA8-43EB-AB91-867C0077460B}" sibTransId="{424D55D8-6A3F-4757-A9A2-6241E16EDF96}"/>
    <dgm:cxn modelId="{ED7BD6E4-A8A8-4863-BE19-DD64C296B23A}" type="presOf" srcId="{707C2C52-1C97-4A1B-BE70-4024191BB9ED}" destId="{E89E8270-7EC7-4F34-82F1-460CDC461BD4}" srcOrd="0" destOrd="0" presId="urn:microsoft.com/office/officeart/2005/8/layout/chevron2"/>
    <dgm:cxn modelId="{66CB8063-8496-477B-A124-6914F3AE9988}" srcId="{203383BD-04C1-4DC2-B85F-2C1DDD9911FE}" destId="{9E1568C7-199C-4637-8302-7204671710E8}" srcOrd="0" destOrd="0" parTransId="{F585D042-CDA3-424C-9463-ABEDFB511759}" sibTransId="{C9E80764-81EA-4882-A0EC-F267BB93DA7E}"/>
    <dgm:cxn modelId="{6B5CA03B-0FDA-49F5-B2A5-3A88C1494AC9}" srcId="{F7EEBD69-F6DD-4EC1-B8F6-6D9D3E93C57C}" destId="{EFF74F0F-3F03-4FED-A4B5-EC539164B199}" srcOrd="0" destOrd="0" parTransId="{DC4D2177-4F4A-4C6E-8824-05C39D51AEB2}" sibTransId="{C439C7C9-C021-4240-A9E0-38FF51C169BE}"/>
    <dgm:cxn modelId="{9395A077-40A2-493C-B0C3-333D13D044CC}" type="presOf" srcId="{F7EEBD69-F6DD-4EC1-B8F6-6D9D3E93C57C}" destId="{5E39FAFF-ED35-4535-AB0C-878CC8213BF3}" srcOrd="0" destOrd="0" presId="urn:microsoft.com/office/officeart/2005/8/layout/chevron2"/>
    <dgm:cxn modelId="{60FB5604-83B0-4B3D-90F3-6315E92D386D}" type="presOf" srcId="{3AE48D4D-B44B-460E-AE27-972B7C1FFF63}" destId="{DA9B765E-9834-4366-9473-1FC47411EEC4}" srcOrd="0" destOrd="0" presId="urn:microsoft.com/office/officeart/2005/8/layout/chevron2"/>
    <dgm:cxn modelId="{ED50541B-2991-4E4D-9306-7A425656A9A2}" srcId="{F4480AAD-73A7-46DA-B0CC-58C7E9A99BD1}" destId="{707C2C52-1C97-4A1B-BE70-4024191BB9ED}" srcOrd="0" destOrd="0" parTransId="{2A6EF66A-1F28-440A-A97D-AB23540EF2AD}" sibTransId="{5C58FC0A-423D-4BF8-954B-86ED47676C1B}"/>
    <dgm:cxn modelId="{3B0AC989-8411-47BC-8592-F4A9C63AD8E2}" srcId="{707C2C52-1C97-4A1B-BE70-4024191BB9ED}" destId="{3AE48D4D-B44B-460E-AE27-972B7C1FFF63}" srcOrd="0" destOrd="0" parTransId="{A24ADDF0-B3B3-476C-BC35-1CF50F57403C}" sibTransId="{72C358D7-E046-48D6-B6F9-C31CEDAD85DE}"/>
    <dgm:cxn modelId="{90E719A8-E754-49FC-AFC9-2F8F6051F146}" type="presOf" srcId="{203383BD-04C1-4DC2-B85F-2C1DDD9911FE}" destId="{05A5F8B5-9C16-49C0-9526-8149819DBF1B}" srcOrd="0" destOrd="0" presId="urn:microsoft.com/office/officeart/2005/8/layout/chevron2"/>
    <dgm:cxn modelId="{6F39BE04-64AD-4762-80C6-A71BD9AB5F33}" type="presParOf" srcId="{00A419D1-E846-486F-9626-B370F5B7FE7D}" destId="{17235EAD-AC99-46FD-BC93-286C1D86692F}" srcOrd="0" destOrd="0" presId="urn:microsoft.com/office/officeart/2005/8/layout/chevron2"/>
    <dgm:cxn modelId="{E04D94CA-EBFB-4A9B-A3B6-6BDAE8B2508A}" type="presParOf" srcId="{17235EAD-AC99-46FD-BC93-286C1D86692F}" destId="{E89E8270-7EC7-4F34-82F1-460CDC461BD4}" srcOrd="0" destOrd="0" presId="urn:microsoft.com/office/officeart/2005/8/layout/chevron2"/>
    <dgm:cxn modelId="{DC1B5521-8F58-4522-8BD2-18FF5BBB29CE}" type="presParOf" srcId="{17235EAD-AC99-46FD-BC93-286C1D86692F}" destId="{DA9B765E-9834-4366-9473-1FC47411EEC4}" srcOrd="1" destOrd="0" presId="urn:microsoft.com/office/officeart/2005/8/layout/chevron2"/>
    <dgm:cxn modelId="{DFAA3FD0-74C3-4B7E-B657-066B71193570}" type="presParOf" srcId="{00A419D1-E846-486F-9626-B370F5B7FE7D}" destId="{44E2BE0E-7FA9-448E-BB50-CDE2F9284674}" srcOrd="1" destOrd="0" presId="urn:microsoft.com/office/officeart/2005/8/layout/chevron2"/>
    <dgm:cxn modelId="{E69C5988-2FCF-41E0-89B1-9986A674E4A0}" type="presParOf" srcId="{00A419D1-E846-486F-9626-B370F5B7FE7D}" destId="{E2F7FD65-8471-478D-8926-825D011C2AF3}" srcOrd="2" destOrd="0" presId="urn:microsoft.com/office/officeart/2005/8/layout/chevron2"/>
    <dgm:cxn modelId="{FEB79A22-C8E6-4C16-A889-5E380109EBB4}" type="presParOf" srcId="{E2F7FD65-8471-478D-8926-825D011C2AF3}" destId="{05A5F8B5-9C16-49C0-9526-8149819DBF1B}" srcOrd="0" destOrd="0" presId="urn:microsoft.com/office/officeart/2005/8/layout/chevron2"/>
    <dgm:cxn modelId="{936EC6D8-3CCE-43FB-AAC3-C89922992564}" type="presParOf" srcId="{E2F7FD65-8471-478D-8926-825D011C2AF3}" destId="{2CBFBE90-51E1-4176-BEA4-13829C0C7F24}" srcOrd="1" destOrd="0" presId="urn:microsoft.com/office/officeart/2005/8/layout/chevron2"/>
    <dgm:cxn modelId="{282FF0AC-A39F-475F-AF26-B1A7B6E79FCC}" type="presParOf" srcId="{00A419D1-E846-486F-9626-B370F5B7FE7D}" destId="{FCF2632D-6F1E-485A-A6F3-515AD26B6DF0}" srcOrd="3" destOrd="0" presId="urn:microsoft.com/office/officeart/2005/8/layout/chevron2"/>
    <dgm:cxn modelId="{D85F0E7F-4500-46E3-8D8D-00626227B30D}" type="presParOf" srcId="{00A419D1-E846-486F-9626-B370F5B7FE7D}" destId="{F7C308C2-29F9-429F-B214-1F0490ED1B4F}" srcOrd="4" destOrd="0" presId="urn:microsoft.com/office/officeart/2005/8/layout/chevron2"/>
    <dgm:cxn modelId="{8B627763-E577-4E37-BD1B-24CF8F5DB0A2}" type="presParOf" srcId="{F7C308C2-29F9-429F-B214-1F0490ED1B4F}" destId="{5E39FAFF-ED35-4535-AB0C-878CC8213BF3}" srcOrd="0" destOrd="0" presId="urn:microsoft.com/office/officeart/2005/8/layout/chevron2"/>
    <dgm:cxn modelId="{5B633292-1E1D-4377-8F32-E83742D26C83}" type="presParOf" srcId="{F7C308C2-29F9-429F-B214-1F0490ED1B4F}" destId="{6AB33EE9-190F-4476-9AD0-BAF2376E1B0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CF8F0-4195-49E9-A61C-FF779D3A9C6D}">
      <dsp:nvSpPr>
        <dsp:cNvPr id="0" name=""/>
        <dsp:cNvSpPr/>
      </dsp:nvSpPr>
      <dsp:spPr>
        <a:xfrm rot="5400000">
          <a:off x="-120189" y="138733"/>
          <a:ext cx="801265" cy="56088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-5400000">
        <a:off x="2" y="298986"/>
        <a:ext cx="560885" cy="240380"/>
      </dsp:txXfrm>
    </dsp:sp>
    <dsp:sp modelId="{1ED22E44-9917-48BA-A9D6-8E428E5BAE80}">
      <dsp:nvSpPr>
        <dsp:cNvPr id="0" name=""/>
        <dsp:cNvSpPr/>
      </dsp:nvSpPr>
      <dsp:spPr>
        <a:xfrm rot="5400000">
          <a:off x="4377749" y="-3816863"/>
          <a:ext cx="520822" cy="8154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повышение качества жизни населения;</a:t>
          </a:r>
          <a:endParaRPr lang="ru-RU" sz="2000" b="0" kern="1200" dirty="0">
            <a:effectLst/>
            <a:latin typeface="+mj-lt"/>
          </a:endParaRPr>
        </a:p>
      </dsp:txBody>
      <dsp:txXfrm rot="-5400000">
        <a:off x="560885" y="25425"/>
        <a:ext cx="8129126" cy="469974"/>
      </dsp:txXfrm>
    </dsp:sp>
    <dsp:sp modelId="{6714A353-30BE-4A0C-8524-32163669B6D5}">
      <dsp:nvSpPr>
        <dsp:cNvPr id="0" name=""/>
        <dsp:cNvSpPr/>
      </dsp:nvSpPr>
      <dsp:spPr>
        <a:xfrm rot="5400000">
          <a:off x="-120189" y="903343"/>
          <a:ext cx="801265" cy="560885"/>
        </a:xfrm>
        <a:prstGeom prst="chevron">
          <a:avLst/>
        </a:prstGeom>
        <a:solidFill>
          <a:schemeClr val="accent5">
            <a:hueOff val="1119759"/>
            <a:satOff val="1580"/>
            <a:lumOff val="-19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2" y="1063596"/>
        <a:ext cx="560885" cy="240380"/>
      </dsp:txXfrm>
    </dsp:sp>
    <dsp:sp modelId="{921FC4FD-0D91-47FC-A136-21C438BA911E}">
      <dsp:nvSpPr>
        <dsp:cNvPr id="0" name=""/>
        <dsp:cNvSpPr/>
      </dsp:nvSpPr>
      <dsp:spPr>
        <a:xfrm rot="5400000">
          <a:off x="4234578" y="-3031933"/>
          <a:ext cx="804066" cy="8154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kumimoji="0" lang="ru-RU" sz="20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увеличение доходной части бюджета района и повышение эффективности расходования бюджетных средств; </a:t>
          </a:r>
          <a:endParaRPr lang="ru-RU" sz="20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559337" y="682559"/>
        <a:ext cx="8115299" cy="725564"/>
      </dsp:txXfrm>
    </dsp:sp>
    <dsp:sp modelId="{39C89763-2968-4FBB-A5B6-B1020878FDF6}">
      <dsp:nvSpPr>
        <dsp:cNvPr id="0" name=""/>
        <dsp:cNvSpPr/>
      </dsp:nvSpPr>
      <dsp:spPr>
        <a:xfrm rot="5400000">
          <a:off x="-120189" y="1740536"/>
          <a:ext cx="801265" cy="560885"/>
        </a:xfrm>
        <a:prstGeom prst="chevron">
          <a:avLst/>
        </a:prstGeom>
        <a:solidFill>
          <a:schemeClr val="accent5">
            <a:hueOff val="2239518"/>
            <a:satOff val="3160"/>
            <a:lumOff val="-392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-5400000">
        <a:off x="2" y="1900789"/>
        <a:ext cx="560885" cy="240380"/>
      </dsp:txXfrm>
    </dsp:sp>
    <dsp:sp modelId="{9A5426AD-58E4-43B1-8F89-768EFB3579BB}">
      <dsp:nvSpPr>
        <dsp:cNvPr id="0" name=""/>
        <dsp:cNvSpPr/>
      </dsp:nvSpPr>
      <dsp:spPr>
        <a:xfrm rot="5400000">
          <a:off x="4256913" y="-2077236"/>
          <a:ext cx="759395" cy="8154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effectLst/>
              <a:latin typeface="Times New Roman" pitchFamily="18" charset="0"/>
              <a:cs typeface="Times New Roman" pitchFamily="18" charset="0"/>
            </a:rPr>
            <a:t>адресное решение социальных проблем льготных категорий граждан, людей старшего поколения, коренных жителей района;</a:t>
          </a:r>
          <a:r>
            <a:rPr lang="ru-RU" sz="2000" b="0" kern="1200" dirty="0" smtClean="0">
              <a:effectLst/>
              <a:latin typeface="+mj-lt"/>
            </a:rPr>
            <a:t>  </a:t>
          </a:r>
          <a:endParaRPr lang="ru-RU" sz="2000" b="0" kern="1200" dirty="0">
            <a:effectLst/>
            <a:latin typeface="+mj-lt"/>
          </a:endParaRPr>
        </a:p>
      </dsp:txBody>
      <dsp:txXfrm rot="-5400000">
        <a:off x="559336" y="1657412"/>
        <a:ext cx="8117479" cy="685253"/>
      </dsp:txXfrm>
    </dsp:sp>
    <dsp:sp modelId="{B63693BE-75F8-413E-9286-25DD97EBFD5C}">
      <dsp:nvSpPr>
        <dsp:cNvPr id="0" name=""/>
        <dsp:cNvSpPr/>
      </dsp:nvSpPr>
      <dsp:spPr>
        <a:xfrm rot="5400000">
          <a:off x="-120189" y="2647648"/>
          <a:ext cx="801265" cy="560885"/>
        </a:xfrm>
        <a:prstGeom prst="chevron">
          <a:avLst/>
        </a:prstGeom>
        <a:solidFill>
          <a:schemeClr val="accent5">
            <a:hueOff val="3359277"/>
            <a:satOff val="4740"/>
            <a:lumOff val="-58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effectLst/>
            <a:latin typeface="+mj-lt"/>
          </a:endParaRPr>
        </a:p>
      </dsp:txBody>
      <dsp:txXfrm rot="-5400000">
        <a:off x="2" y="2807901"/>
        <a:ext cx="560885" cy="240380"/>
      </dsp:txXfrm>
    </dsp:sp>
    <dsp:sp modelId="{90C3000D-E969-4625-A2D5-F7009E76454A}">
      <dsp:nvSpPr>
        <dsp:cNvPr id="0" name=""/>
        <dsp:cNvSpPr/>
      </dsp:nvSpPr>
      <dsp:spPr>
        <a:xfrm rot="5400000">
          <a:off x="4217870" y="-1201073"/>
          <a:ext cx="840581" cy="8154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effectLst/>
              <a:latin typeface="Times New Roman" pitchFamily="18" charset="0"/>
              <a:cs typeface="Times New Roman" pitchFamily="18" charset="0"/>
            </a:rPr>
            <a:t>реализация задач, поставленных в Указах Президента Российской Федерации;</a:t>
          </a:r>
          <a:endParaRPr lang="ru-RU" sz="20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560886" y="2496945"/>
        <a:ext cx="8113516" cy="758513"/>
      </dsp:txXfrm>
    </dsp:sp>
    <dsp:sp modelId="{AAB53791-F05D-43AC-8CC2-E47247242705}">
      <dsp:nvSpPr>
        <dsp:cNvPr id="0" name=""/>
        <dsp:cNvSpPr/>
      </dsp:nvSpPr>
      <dsp:spPr>
        <a:xfrm rot="5400000">
          <a:off x="-120189" y="3484837"/>
          <a:ext cx="801265" cy="560885"/>
        </a:xfrm>
        <a:prstGeom prst="chevron">
          <a:avLst/>
        </a:prstGeom>
        <a:solidFill>
          <a:schemeClr val="accent5">
            <a:hueOff val="4479036"/>
            <a:satOff val="6319"/>
            <a:lumOff val="-784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-5400000">
        <a:off x="2" y="3645090"/>
        <a:ext cx="560885" cy="240380"/>
      </dsp:txXfrm>
    </dsp:sp>
    <dsp:sp modelId="{7BE24B0A-C42B-4E2F-BB21-CA4F9B6A0884}">
      <dsp:nvSpPr>
        <dsp:cNvPr id="0" name=""/>
        <dsp:cNvSpPr/>
      </dsp:nvSpPr>
      <dsp:spPr>
        <a:xfrm rot="5400000">
          <a:off x="4325685" y="-423523"/>
          <a:ext cx="624950" cy="8154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9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привлечение инвестиций, продолжение  и завершение строительства объектов жилого фонда и социально-культурного назначения;  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560885" y="3371785"/>
        <a:ext cx="8124042" cy="563934"/>
      </dsp:txXfrm>
    </dsp:sp>
    <dsp:sp modelId="{A2A93277-DA8E-43E7-B1D9-844E6ECF77AB}">
      <dsp:nvSpPr>
        <dsp:cNvPr id="0" name=""/>
        <dsp:cNvSpPr/>
      </dsp:nvSpPr>
      <dsp:spPr>
        <a:xfrm rot="5400000">
          <a:off x="-120189" y="4239016"/>
          <a:ext cx="801265" cy="560885"/>
        </a:xfrm>
        <a:prstGeom prst="chevron">
          <a:avLst/>
        </a:prstGeom>
        <a:solidFill>
          <a:schemeClr val="accent5">
            <a:hueOff val="5598794"/>
            <a:satOff val="7899"/>
            <a:lumOff val="-98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-5400000">
        <a:off x="2" y="4399269"/>
        <a:ext cx="560885" cy="240380"/>
      </dsp:txXfrm>
    </dsp:sp>
    <dsp:sp modelId="{1A871FCF-C6E5-44A9-A994-44E99F0A8DC2}">
      <dsp:nvSpPr>
        <dsp:cNvPr id="0" name=""/>
        <dsp:cNvSpPr/>
      </dsp:nvSpPr>
      <dsp:spPr>
        <a:xfrm rot="5400000">
          <a:off x="4377749" y="301962"/>
          <a:ext cx="520822" cy="8154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модернизация и реконструкция объектов жилищно-коммунального комплекса</a:t>
          </a:r>
          <a:r>
            <a:rPr lang="ru-RU" sz="2000" b="0" kern="1200" dirty="0" smtClean="0">
              <a:effectLst/>
              <a:latin typeface="Times New Roman" pitchFamily="18" charset="0"/>
              <a:cs typeface="Times New Roman" pitchFamily="18" charset="0"/>
            </a:rPr>
            <a:t>;</a:t>
          </a:r>
          <a:endParaRPr lang="ru-RU" sz="2000" b="0" kern="1200" dirty="0">
            <a:effectLst/>
            <a:latin typeface="+mj-lt"/>
          </a:endParaRPr>
        </a:p>
      </dsp:txBody>
      <dsp:txXfrm rot="-5400000">
        <a:off x="560885" y="4144250"/>
        <a:ext cx="8129126" cy="469974"/>
      </dsp:txXfrm>
    </dsp:sp>
    <dsp:sp modelId="{07ACA65E-5BA3-4A57-9DF4-3640B7A40AD9}">
      <dsp:nvSpPr>
        <dsp:cNvPr id="0" name=""/>
        <dsp:cNvSpPr/>
      </dsp:nvSpPr>
      <dsp:spPr>
        <a:xfrm rot="5400000">
          <a:off x="-120189" y="4964502"/>
          <a:ext cx="801265" cy="560885"/>
        </a:xfrm>
        <a:prstGeom prst="chevron">
          <a:avLst/>
        </a:prstGeom>
        <a:solidFill>
          <a:schemeClr val="accent5">
            <a:hueOff val="6718553"/>
            <a:satOff val="9479"/>
            <a:lumOff val="-117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-5400000">
        <a:off x="2" y="5124755"/>
        <a:ext cx="560885" cy="240380"/>
      </dsp:txXfrm>
    </dsp:sp>
    <dsp:sp modelId="{F0E93293-5313-424B-A92F-EA981526A470}">
      <dsp:nvSpPr>
        <dsp:cNvPr id="0" name=""/>
        <dsp:cNvSpPr/>
      </dsp:nvSpPr>
      <dsp:spPr>
        <a:xfrm rot="5400000">
          <a:off x="4377749" y="1027449"/>
          <a:ext cx="520822" cy="8154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поддержка и развитие малого и среднего предпринимательства</a:t>
          </a:r>
          <a:endParaRPr lang="ru-RU" sz="2000" b="0" kern="1200" dirty="0">
            <a:effectLst/>
            <a:latin typeface="+mj-lt"/>
          </a:endParaRPr>
        </a:p>
      </dsp:txBody>
      <dsp:txXfrm rot="-5400000">
        <a:off x="560885" y="4869737"/>
        <a:ext cx="8129126" cy="4699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0E651-9835-4614-8394-80E38940E0D9}">
      <dsp:nvSpPr>
        <dsp:cNvPr id="0" name=""/>
        <dsp:cNvSpPr/>
      </dsp:nvSpPr>
      <dsp:spPr>
        <a:xfrm rot="5400000">
          <a:off x="-114809" y="118020"/>
          <a:ext cx="765396" cy="5357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" y="271100"/>
        <a:ext cx="535777" cy="229619"/>
      </dsp:txXfrm>
    </dsp:sp>
    <dsp:sp modelId="{132AEF67-3E8A-4610-A3FC-FC64B86DAEA9}">
      <dsp:nvSpPr>
        <dsp:cNvPr id="0" name=""/>
        <dsp:cNvSpPr/>
      </dsp:nvSpPr>
      <dsp:spPr>
        <a:xfrm rot="5400000">
          <a:off x="4126803" y="-3587815"/>
          <a:ext cx="497507" cy="76795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effectLst/>
              <a:latin typeface="Times New Roman" pitchFamily="18" charset="0"/>
              <a:cs typeface="Times New Roman" pitchFamily="18" charset="0"/>
            </a:rPr>
            <a:t>увеличение ввода жилья на 7%;</a:t>
          </a:r>
          <a:endParaRPr lang="ru-RU" sz="1800" kern="1200" dirty="0"/>
        </a:p>
      </dsp:txBody>
      <dsp:txXfrm rot="-5400000">
        <a:off x="535777" y="27497"/>
        <a:ext cx="7655274" cy="448935"/>
      </dsp:txXfrm>
    </dsp:sp>
    <dsp:sp modelId="{D9B9CB40-DA29-48E5-912A-60AD5B093F04}">
      <dsp:nvSpPr>
        <dsp:cNvPr id="0" name=""/>
        <dsp:cNvSpPr/>
      </dsp:nvSpPr>
      <dsp:spPr>
        <a:xfrm rot="5400000">
          <a:off x="-114809" y="829615"/>
          <a:ext cx="765396" cy="535777"/>
        </a:xfrm>
        <a:prstGeom prst="chevron">
          <a:avLst/>
        </a:prstGeom>
        <a:solidFill>
          <a:schemeClr val="accent5">
            <a:hueOff val="1119759"/>
            <a:satOff val="1580"/>
            <a:lumOff val="-19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effectLst/>
            <a:latin typeface="+mj-lt"/>
          </a:endParaRPr>
        </a:p>
      </dsp:txBody>
      <dsp:txXfrm rot="-5400000">
        <a:off x="1" y="982695"/>
        <a:ext cx="535777" cy="229619"/>
      </dsp:txXfrm>
    </dsp:sp>
    <dsp:sp modelId="{C6F0E573-239D-4931-8833-E93C34F5D794}">
      <dsp:nvSpPr>
        <dsp:cNvPr id="0" name=""/>
        <dsp:cNvSpPr/>
      </dsp:nvSpPr>
      <dsp:spPr>
        <a:xfrm rot="5400000">
          <a:off x="4126803" y="-2886905"/>
          <a:ext cx="497507" cy="76795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0" kern="120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увеличение объемов индивидуального жилищного строительства  на 72%; </a:t>
          </a:r>
        </a:p>
      </dsp:txBody>
      <dsp:txXfrm rot="-5400000">
        <a:off x="535777" y="728407"/>
        <a:ext cx="7655274" cy="448935"/>
      </dsp:txXfrm>
    </dsp:sp>
    <dsp:sp modelId="{1FBB7EB4-714A-455E-B8BF-8A5C55A21FEF}">
      <dsp:nvSpPr>
        <dsp:cNvPr id="0" name=""/>
        <dsp:cNvSpPr/>
      </dsp:nvSpPr>
      <dsp:spPr>
        <a:xfrm rot="5400000">
          <a:off x="-114809" y="1480008"/>
          <a:ext cx="765396" cy="535777"/>
        </a:xfrm>
        <a:prstGeom prst="chevron">
          <a:avLst/>
        </a:prstGeom>
        <a:solidFill>
          <a:schemeClr val="accent5">
            <a:hueOff val="2239518"/>
            <a:satOff val="3160"/>
            <a:lumOff val="-392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/>
              <a:latin typeface="+mj-lt"/>
            </a:rPr>
            <a:t> </a:t>
          </a:r>
          <a:endParaRPr lang="ru-RU" sz="1800" b="0" kern="1200" dirty="0">
            <a:effectLst/>
            <a:latin typeface="+mj-lt"/>
          </a:endParaRPr>
        </a:p>
      </dsp:txBody>
      <dsp:txXfrm rot="-5400000">
        <a:off x="1" y="1633088"/>
        <a:ext cx="535777" cy="229619"/>
      </dsp:txXfrm>
    </dsp:sp>
    <dsp:sp modelId="{38312D76-A333-489C-8AC6-53B61DF7D56A}">
      <dsp:nvSpPr>
        <dsp:cNvPr id="0" name=""/>
        <dsp:cNvSpPr/>
      </dsp:nvSpPr>
      <dsp:spPr>
        <a:xfrm rot="5400000">
          <a:off x="4126673" y="-2225696"/>
          <a:ext cx="497769" cy="76795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увеличение производства электроэнергии на 2%;</a:t>
          </a:r>
        </a:p>
        <a:p>
          <a:pPr lvl="1" algn="l">
            <a:spcBef>
              <a:spcPct val="0"/>
            </a:spcBef>
            <a:buChar char="••"/>
          </a:pPr>
          <a:endParaRPr lang="ru-RU" sz="18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535778" y="1389498"/>
        <a:ext cx="7655261" cy="449171"/>
      </dsp:txXfrm>
    </dsp:sp>
    <dsp:sp modelId="{CA9DF34A-0B5C-464C-8917-85E00D6EB668}">
      <dsp:nvSpPr>
        <dsp:cNvPr id="0" name=""/>
        <dsp:cNvSpPr/>
      </dsp:nvSpPr>
      <dsp:spPr>
        <a:xfrm rot="5400000">
          <a:off x="-114809" y="2161003"/>
          <a:ext cx="765396" cy="535777"/>
        </a:xfrm>
        <a:prstGeom prst="chevron">
          <a:avLst/>
        </a:prstGeom>
        <a:solidFill>
          <a:schemeClr val="accent5">
            <a:hueOff val="3359277"/>
            <a:satOff val="4740"/>
            <a:lumOff val="-58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-5400000">
        <a:off x="1" y="2314083"/>
        <a:ext cx="535777" cy="229619"/>
      </dsp:txXfrm>
    </dsp:sp>
    <dsp:sp modelId="{D45B55D4-808B-414C-BA61-681859336787}">
      <dsp:nvSpPr>
        <dsp:cNvPr id="0" name=""/>
        <dsp:cNvSpPr/>
      </dsp:nvSpPr>
      <dsp:spPr>
        <a:xfrm rot="5400000">
          <a:off x="4126803" y="-1544832"/>
          <a:ext cx="497507" cy="76795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увеличение заработной платы по полному кругу предприятий на 6,7%;</a:t>
          </a:r>
          <a:endParaRPr lang="ru-RU" sz="18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535777" y="2070480"/>
        <a:ext cx="7655274" cy="448935"/>
      </dsp:txXfrm>
    </dsp:sp>
    <dsp:sp modelId="{A355B40F-716A-4C84-AD49-9A8A8A20199F}">
      <dsp:nvSpPr>
        <dsp:cNvPr id="0" name=""/>
        <dsp:cNvSpPr/>
      </dsp:nvSpPr>
      <dsp:spPr>
        <a:xfrm rot="5400000">
          <a:off x="-114809" y="2841997"/>
          <a:ext cx="765396" cy="535777"/>
        </a:xfrm>
        <a:prstGeom prst="chevron">
          <a:avLst/>
        </a:prstGeom>
        <a:solidFill>
          <a:schemeClr val="accent5">
            <a:hueOff val="4479036"/>
            <a:satOff val="6319"/>
            <a:lumOff val="-784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/>
              <a:latin typeface="+mj-lt"/>
            </a:rPr>
            <a:t> </a:t>
          </a:r>
          <a:endParaRPr lang="ru-RU" sz="1800" b="0" kern="1200" dirty="0">
            <a:effectLst/>
            <a:latin typeface="+mj-lt"/>
          </a:endParaRPr>
        </a:p>
      </dsp:txBody>
      <dsp:txXfrm rot="-5400000">
        <a:off x="1" y="2995077"/>
        <a:ext cx="535777" cy="229619"/>
      </dsp:txXfrm>
    </dsp:sp>
    <dsp:sp modelId="{7B502844-79CF-4696-9C98-CD8DA0CD053C}">
      <dsp:nvSpPr>
        <dsp:cNvPr id="0" name=""/>
        <dsp:cNvSpPr/>
      </dsp:nvSpPr>
      <dsp:spPr>
        <a:xfrm rot="5400000">
          <a:off x="4126803" y="-863838"/>
          <a:ext cx="497507" cy="76795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увеличение среднемесячных доходов на душу населения на 3,2%</a:t>
          </a:r>
          <a:r>
            <a:rPr lang="ru-RU" sz="1800" b="0" kern="120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, доходов пенсионеров на 4,1%;</a:t>
          </a:r>
          <a:endParaRPr lang="ru-RU" sz="18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535777" y="2751474"/>
        <a:ext cx="7655274" cy="448935"/>
      </dsp:txXfrm>
    </dsp:sp>
    <dsp:sp modelId="{59EB831E-0763-4613-BD30-ED1858FBDF8E}">
      <dsp:nvSpPr>
        <dsp:cNvPr id="0" name=""/>
        <dsp:cNvSpPr/>
      </dsp:nvSpPr>
      <dsp:spPr>
        <a:xfrm rot="5400000">
          <a:off x="-114809" y="3522991"/>
          <a:ext cx="765396" cy="535777"/>
        </a:xfrm>
        <a:prstGeom prst="chevron">
          <a:avLst/>
        </a:prstGeom>
        <a:solidFill>
          <a:schemeClr val="accent5">
            <a:hueOff val="5598794"/>
            <a:satOff val="7899"/>
            <a:lumOff val="-98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-5400000">
        <a:off x="1" y="3676071"/>
        <a:ext cx="535777" cy="229619"/>
      </dsp:txXfrm>
    </dsp:sp>
    <dsp:sp modelId="{41E511E8-B7B7-4CCD-BDBA-E582D6CCAE7E}">
      <dsp:nvSpPr>
        <dsp:cNvPr id="0" name=""/>
        <dsp:cNvSpPr/>
      </dsp:nvSpPr>
      <dsp:spPr>
        <a:xfrm rot="5400000">
          <a:off x="4180675" y="-198670"/>
          <a:ext cx="406966" cy="76623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0" kern="1200" dirty="0" smtClean="0">
              <a:ln w="1905"/>
              <a:effectLst/>
              <a:latin typeface="+mj-lt"/>
              <a:cs typeface="Times New Roman" pitchFamily="18" charset="0"/>
            </a:rPr>
            <a:t> </a:t>
          </a:r>
          <a:r>
            <a:rPr lang="ru-RU" sz="1800" b="0" kern="120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превышение рождаемости над смертностью в 2,7 раза;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552979" y="3448892"/>
        <a:ext cx="7642492" cy="367234"/>
      </dsp:txXfrm>
    </dsp:sp>
    <dsp:sp modelId="{4ABCC6AC-B82B-4677-8613-0D3F9C4E669F}">
      <dsp:nvSpPr>
        <dsp:cNvPr id="0" name=""/>
        <dsp:cNvSpPr/>
      </dsp:nvSpPr>
      <dsp:spPr>
        <a:xfrm rot="5400000">
          <a:off x="-114809" y="4203986"/>
          <a:ext cx="765396" cy="535777"/>
        </a:xfrm>
        <a:prstGeom prst="chevron">
          <a:avLst/>
        </a:prstGeom>
        <a:solidFill>
          <a:schemeClr val="accent5">
            <a:hueOff val="6718553"/>
            <a:satOff val="9479"/>
            <a:lumOff val="-117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-5400000">
        <a:off x="1" y="4357066"/>
        <a:ext cx="535777" cy="229619"/>
      </dsp:txXfrm>
    </dsp:sp>
    <dsp:sp modelId="{2C8DC6F3-72F5-4556-AEC7-8FA2455F94EF}">
      <dsp:nvSpPr>
        <dsp:cNvPr id="0" name=""/>
        <dsp:cNvSpPr/>
      </dsp:nvSpPr>
      <dsp:spPr>
        <a:xfrm rot="5400000">
          <a:off x="4121735" y="497662"/>
          <a:ext cx="497507" cy="76795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0" kern="1200" dirty="0" smtClean="0">
              <a:ln w="1905"/>
              <a:effectLst/>
              <a:latin typeface="+mj-lt"/>
              <a:cs typeface="Times New Roman" pitchFamily="18" charset="0"/>
            </a:rPr>
            <a:t> </a:t>
          </a:r>
          <a:r>
            <a:rPr lang="ru-RU" sz="1800" b="0" kern="120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снижение численности безработных на 15%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530709" y="4112974"/>
        <a:ext cx="7655274" cy="4489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9605F-AD25-4EB0-85A8-18D3B2D86ECD}">
      <dsp:nvSpPr>
        <dsp:cNvPr id="0" name=""/>
        <dsp:cNvSpPr/>
      </dsp:nvSpPr>
      <dsp:spPr>
        <a:xfrm rot="5400000">
          <a:off x="-289344" y="290973"/>
          <a:ext cx="1928965" cy="13502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.</a:t>
          </a:r>
          <a:r>
            <a:rPr lang="ru-RU" sz="40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</a:t>
          </a:r>
          <a:endParaRPr lang="ru-RU" sz="4000" kern="1200" dirty="0" smtClean="0">
            <a:latin typeface="Arial" pitchFamily="34" charset="0"/>
            <a:cs typeface="Arial" pitchFamily="34" charset="0"/>
          </a:endParaRPr>
        </a:p>
      </dsp:txBody>
      <dsp:txXfrm rot="-5400000">
        <a:off x="2" y="676766"/>
        <a:ext cx="1350275" cy="578690"/>
      </dsp:txXfrm>
    </dsp:sp>
    <dsp:sp modelId="{F561A1CC-CD8D-4FC2-9DC3-6F22924EC2B4}">
      <dsp:nvSpPr>
        <dsp:cNvPr id="0" name=""/>
        <dsp:cNvSpPr/>
      </dsp:nvSpPr>
      <dsp:spPr>
        <a:xfrm rot="5400000">
          <a:off x="4298785" y="-2946880"/>
          <a:ext cx="1253827" cy="71508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Front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Расходная часть бюджета социально ориентирована, исполнена в сумме 5 млрд. 496 млн. рублей</a:t>
          </a:r>
          <a:endParaRPr lang="ru-RU" sz="1900" kern="1200" dirty="0"/>
        </a:p>
      </dsp:txBody>
      <dsp:txXfrm rot="-5400000">
        <a:off x="1350276" y="62836"/>
        <a:ext cx="7089639" cy="1131413"/>
      </dsp:txXfrm>
    </dsp:sp>
    <dsp:sp modelId="{BAB9F460-6F5A-45C2-96CD-8EFD40D0DAA3}">
      <dsp:nvSpPr>
        <dsp:cNvPr id="0" name=""/>
        <dsp:cNvSpPr/>
      </dsp:nvSpPr>
      <dsp:spPr>
        <a:xfrm rot="5400000">
          <a:off x="-289344" y="1930650"/>
          <a:ext cx="1928965" cy="13502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 smtClean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sp:txBody>
      <dsp:txXfrm rot="-5400000">
        <a:off x="2" y="2316443"/>
        <a:ext cx="1350275" cy="578690"/>
      </dsp:txXfrm>
    </dsp:sp>
    <dsp:sp modelId="{D8B6C4C0-3F38-41C1-80B9-5D60C47FA5B8}">
      <dsp:nvSpPr>
        <dsp:cNvPr id="0" name=""/>
        <dsp:cNvSpPr/>
      </dsp:nvSpPr>
      <dsp:spPr>
        <a:xfrm rot="5400000">
          <a:off x="4298785" y="-1307203"/>
          <a:ext cx="1253827" cy="71508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Front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9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В целях привлечения граждан к обсуждению проекта бюджета района и результатов его исполнения на официальном веб-сайте администрации района размещается раздел «Бюджет для граждан»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 dirty="0"/>
        </a:p>
      </dsp:txBody>
      <dsp:txXfrm rot="-5400000">
        <a:off x="1350276" y="1702513"/>
        <a:ext cx="7089639" cy="11314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24DBF-33FE-4CD9-AFBA-DDB1426D9815}">
      <dsp:nvSpPr>
        <dsp:cNvPr id="0" name=""/>
        <dsp:cNvSpPr/>
      </dsp:nvSpPr>
      <dsp:spPr>
        <a:xfrm rot="5400000">
          <a:off x="-137537" y="137537"/>
          <a:ext cx="916914" cy="6418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1"/>
              </a:solidFill>
            </a:rPr>
            <a:t> </a:t>
          </a:r>
          <a:endParaRPr lang="ru-RU" sz="4000" kern="1200" dirty="0">
            <a:solidFill>
              <a:schemeClr val="tx1"/>
            </a:solidFill>
          </a:endParaRPr>
        </a:p>
      </dsp:txBody>
      <dsp:txXfrm rot="-5400000">
        <a:off x="0" y="320920"/>
        <a:ext cx="641840" cy="275074"/>
      </dsp:txXfrm>
    </dsp:sp>
    <dsp:sp modelId="{3534F7F7-1F13-41C6-B43B-ABFF221DBA7A}">
      <dsp:nvSpPr>
        <dsp:cNvPr id="0" name=""/>
        <dsp:cNvSpPr/>
      </dsp:nvSpPr>
      <dsp:spPr>
        <a:xfrm rot="5400000">
          <a:off x="4380484" y="-3737745"/>
          <a:ext cx="596307" cy="80735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Экономия бюджетных средств по итогам размещения муниципального заказа составила </a:t>
          </a: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233,6 млн. рублей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что составляет 11% от общей суммы закупок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641841" y="30008"/>
        <a:ext cx="8044486" cy="538089"/>
      </dsp:txXfrm>
    </dsp:sp>
    <dsp:sp modelId="{63954709-ECE9-49E6-8E8B-0461EE0E5977}">
      <dsp:nvSpPr>
        <dsp:cNvPr id="0" name=""/>
        <dsp:cNvSpPr/>
      </dsp:nvSpPr>
      <dsp:spPr>
        <a:xfrm rot="5400000">
          <a:off x="-137537" y="862798"/>
          <a:ext cx="916914" cy="6418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</a:rPr>
            <a:t> </a:t>
          </a:r>
          <a:endParaRPr lang="ru-RU" sz="1900" kern="1200" dirty="0">
            <a:solidFill>
              <a:schemeClr val="tx1"/>
            </a:solidFill>
          </a:endParaRPr>
        </a:p>
      </dsp:txBody>
      <dsp:txXfrm rot="-5400000">
        <a:off x="0" y="1046181"/>
        <a:ext cx="641840" cy="275074"/>
      </dsp:txXfrm>
    </dsp:sp>
    <dsp:sp modelId="{1BD06BFD-CDAC-4F60-9869-203561FFA310}">
      <dsp:nvSpPr>
        <dsp:cNvPr id="0" name=""/>
        <dsp:cNvSpPr/>
      </dsp:nvSpPr>
      <dsp:spPr>
        <a:xfrm rot="5400000">
          <a:off x="4380640" y="-3013539"/>
          <a:ext cx="595994" cy="80735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2014 году для субъектов малого предпринимательства размещены заказы на сумму </a:t>
          </a: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203,0 млн. рублей, </a:t>
          </a: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что составляет 19% от объема закупок 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641840" y="754355"/>
        <a:ext cx="8044501" cy="5378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73BA8-8E4A-4FF5-AC12-0BC01F29CF34}">
      <dsp:nvSpPr>
        <dsp:cNvPr id="0" name=""/>
        <dsp:cNvSpPr/>
      </dsp:nvSpPr>
      <dsp:spPr>
        <a:xfrm rot="5400000">
          <a:off x="-106441" y="114194"/>
          <a:ext cx="709611" cy="49672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" y="256116"/>
        <a:ext cx="496728" cy="212883"/>
      </dsp:txXfrm>
    </dsp:sp>
    <dsp:sp modelId="{DD1022A1-FB45-4BFE-B367-00411F4AB3B3}">
      <dsp:nvSpPr>
        <dsp:cNvPr id="0" name=""/>
        <dsp:cNvSpPr/>
      </dsp:nvSpPr>
      <dsp:spPr>
        <a:xfrm rot="5400000">
          <a:off x="4375337" y="-3870855"/>
          <a:ext cx="461490" cy="8218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строительство храма-часовни в п. Зайцева Речка;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496729" y="30281"/>
        <a:ext cx="8196179" cy="416434"/>
      </dsp:txXfrm>
    </dsp:sp>
    <dsp:sp modelId="{F3EC301F-B47B-42CB-B0BB-4614C6C59FBC}">
      <dsp:nvSpPr>
        <dsp:cNvPr id="0" name=""/>
        <dsp:cNvSpPr/>
      </dsp:nvSpPr>
      <dsp:spPr>
        <a:xfrm rot="5400000">
          <a:off x="-106441" y="785006"/>
          <a:ext cx="709611" cy="496728"/>
        </a:xfrm>
        <a:prstGeom prst="chevron">
          <a:avLst/>
        </a:prstGeom>
        <a:solidFill>
          <a:schemeClr val="accent5">
            <a:hueOff val="959793"/>
            <a:satOff val="1354"/>
            <a:lumOff val="-16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" y="926928"/>
        <a:ext cx="496728" cy="212883"/>
      </dsp:txXfrm>
    </dsp:sp>
    <dsp:sp modelId="{876A67AB-6204-446E-A2ED-0F7FEEDF11F4}">
      <dsp:nvSpPr>
        <dsp:cNvPr id="0" name=""/>
        <dsp:cNvSpPr/>
      </dsp:nvSpPr>
      <dsp:spPr>
        <a:xfrm rot="5400000">
          <a:off x="4342921" y="-3200165"/>
          <a:ext cx="526320" cy="8218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начато строительство наружного газопровода в п.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Агане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96728" y="671722"/>
        <a:ext cx="8193014" cy="474934"/>
      </dsp:txXfrm>
    </dsp:sp>
    <dsp:sp modelId="{D08055AD-5BD0-411A-B820-603CDBD3D559}">
      <dsp:nvSpPr>
        <dsp:cNvPr id="0" name=""/>
        <dsp:cNvSpPr/>
      </dsp:nvSpPr>
      <dsp:spPr>
        <a:xfrm rot="5400000">
          <a:off x="-106441" y="1423281"/>
          <a:ext cx="709611" cy="496728"/>
        </a:xfrm>
        <a:prstGeom prst="chevron">
          <a:avLst/>
        </a:prstGeom>
        <a:solidFill>
          <a:schemeClr val="accent5">
            <a:hueOff val="1919587"/>
            <a:satOff val="2708"/>
            <a:lumOff val="-33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" y="1565203"/>
        <a:ext cx="496728" cy="212883"/>
      </dsp:txXfrm>
    </dsp:sp>
    <dsp:sp modelId="{6E2AA4BC-CB48-4AA2-80F9-5D770477F09C}">
      <dsp:nvSpPr>
        <dsp:cNvPr id="0" name=""/>
        <dsp:cNvSpPr/>
      </dsp:nvSpPr>
      <dsp:spPr>
        <a:xfrm rot="5400000">
          <a:off x="4375458" y="-2561890"/>
          <a:ext cx="461247" cy="8218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реализацию муниципальных программ социальной направленности;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496728" y="1339356"/>
        <a:ext cx="8196191" cy="416215"/>
      </dsp:txXfrm>
    </dsp:sp>
    <dsp:sp modelId="{36EF820A-CEE8-4E35-A69B-029404E7A917}">
      <dsp:nvSpPr>
        <dsp:cNvPr id="0" name=""/>
        <dsp:cNvSpPr/>
      </dsp:nvSpPr>
      <dsp:spPr>
        <a:xfrm rot="5400000">
          <a:off x="-106441" y="2061556"/>
          <a:ext cx="709611" cy="496728"/>
        </a:xfrm>
        <a:prstGeom prst="chevron">
          <a:avLst/>
        </a:prstGeom>
        <a:solidFill>
          <a:schemeClr val="accent5">
            <a:hueOff val="2879380"/>
            <a:satOff val="4062"/>
            <a:lumOff val="-504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" y="2203478"/>
        <a:ext cx="496728" cy="212883"/>
      </dsp:txXfrm>
    </dsp:sp>
    <dsp:sp modelId="{5BBD1491-C06E-4547-93C5-EFB549F705AF}">
      <dsp:nvSpPr>
        <dsp:cNvPr id="0" name=""/>
        <dsp:cNvSpPr/>
      </dsp:nvSpPr>
      <dsp:spPr>
        <a:xfrm rot="5400000">
          <a:off x="4375458" y="-1923615"/>
          <a:ext cx="461247" cy="8218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оказание мер поддержки коренным малочисленным народам Севера;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96728" y="1977631"/>
        <a:ext cx="8196191" cy="416215"/>
      </dsp:txXfrm>
    </dsp:sp>
    <dsp:sp modelId="{CA9DF34A-0B5C-464C-8917-85E00D6EB668}">
      <dsp:nvSpPr>
        <dsp:cNvPr id="0" name=""/>
        <dsp:cNvSpPr/>
      </dsp:nvSpPr>
      <dsp:spPr>
        <a:xfrm rot="5400000">
          <a:off x="-106441" y="2754366"/>
          <a:ext cx="709611" cy="496728"/>
        </a:xfrm>
        <a:prstGeom prst="chevron">
          <a:avLst/>
        </a:prstGeom>
        <a:solidFill>
          <a:schemeClr val="accent5">
            <a:hueOff val="3839174"/>
            <a:satOff val="5417"/>
            <a:lumOff val="-672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" y="2896288"/>
        <a:ext cx="496728" cy="212883"/>
      </dsp:txXfrm>
    </dsp:sp>
    <dsp:sp modelId="{D45B55D4-808B-414C-BA61-681859336787}">
      <dsp:nvSpPr>
        <dsp:cNvPr id="0" name=""/>
        <dsp:cNvSpPr/>
      </dsp:nvSpPr>
      <dsp:spPr>
        <a:xfrm rot="5400000">
          <a:off x="4320922" y="-1230804"/>
          <a:ext cx="570318" cy="8218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реализацию мероприятий в сфере занятости населения; 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496728" y="2621232"/>
        <a:ext cx="8190866" cy="514636"/>
      </dsp:txXfrm>
    </dsp:sp>
    <dsp:sp modelId="{A355B40F-716A-4C84-AD49-9A8A8A20199F}">
      <dsp:nvSpPr>
        <dsp:cNvPr id="0" name=""/>
        <dsp:cNvSpPr/>
      </dsp:nvSpPr>
      <dsp:spPr>
        <a:xfrm rot="5400000">
          <a:off x="-106441" y="3392641"/>
          <a:ext cx="709611" cy="496728"/>
        </a:xfrm>
        <a:prstGeom prst="chevron">
          <a:avLst/>
        </a:prstGeom>
        <a:solidFill>
          <a:schemeClr val="accent5">
            <a:hueOff val="4798967"/>
            <a:satOff val="6771"/>
            <a:lumOff val="-84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" y="3534563"/>
        <a:ext cx="496728" cy="212883"/>
      </dsp:txXfrm>
    </dsp:sp>
    <dsp:sp modelId="{7B502844-79CF-4696-9C98-CD8DA0CD053C}">
      <dsp:nvSpPr>
        <dsp:cNvPr id="0" name=""/>
        <dsp:cNvSpPr/>
      </dsp:nvSpPr>
      <dsp:spPr>
        <a:xfrm rot="5400000">
          <a:off x="4395388" y="-592529"/>
          <a:ext cx="421386" cy="8218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организацию культурно-массовой и спортивной работы;  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496728" y="3326701"/>
        <a:ext cx="8198137" cy="380246"/>
      </dsp:txXfrm>
    </dsp:sp>
    <dsp:sp modelId="{A0B3DA47-C898-4760-A46B-AFA281CBE575}">
      <dsp:nvSpPr>
        <dsp:cNvPr id="0" name=""/>
        <dsp:cNvSpPr/>
      </dsp:nvSpPr>
      <dsp:spPr>
        <a:xfrm rot="5400000">
          <a:off x="-106441" y="4079393"/>
          <a:ext cx="709611" cy="496728"/>
        </a:xfrm>
        <a:prstGeom prst="chevron">
          <a:avLst/>
        </a:prstGeom>
        <a:solidFill>
          <a:schemeClr val="accent5">
            <a:hueOff val="5758760"/>
            <a:satOff val="8125"/>
            <a:lumOff val="-100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" y="4221315"/>
        <a:ext cx="496728" cy="212883"/>
      </dsp:txXfrm>
    </dsp:sp>
    <dsp:sp modelId="{8FABD591-1B99-4618-B9E5-6A55E1896E02}">
      <dsp:nvSpPr>
        <dsp:cNvPr id="0" name=""/>
        <dsp:cNvSpPr/>
      </dsp:nvSpPr>
      <dsp:spPr>
        <a:xfrm rot="5400000">
          <a:off x="4326981" y="94222"/>
          <a:ext cx="558201" cy="8218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улучшение материально–технической базы учреждений образования, культуры и спорта; 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496729" y="3951724"/>
        <a:ext cx="8191458" cy="503703"/>
      </dsp:txXfrm>
    </dsp:sp>
    <dsp:sp modelId="{778B80A1-69C3-419A-ADAD-BB1881C30F0C}">
      <dsp:nvSpPr>
        <dsp:cNvPr id="0" name=""/>
        <dsp:cNvSpPr/>
      </dsp:nvSpPr>
      <dsp:spPr>
        <a:xfrm rot="5400000">
          <a:off x="-106441" y="4717668"/>
          <a:ext cx="709611" cy="496728"/>
        </a:xfrm>
        <a:prstGeom prst="chevron">
          <a:avLst/>
        </a:prstGeom>
        <a:solidFill>
          <a:schemeClr val="accent5">
            <a:hueOff val="6718553"/>
            <a:satOff val="9479"/>
            <a:lumOff val="-117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1" y="4859590"/>
        <a:ext cx="496728" cy="212883"/>
      </dsp:txXfrm>
    </dsp:sp>
    <dsp:sp modelId="{5AB1A337-2A64-4636-B6ED-1FE5DB774538}">
      <dsp:nvSpPr>
        <dsp:cNvPr id="0" name=""/>
        <dsp:cNvSpPr/>
      </dsp:nvSpPr>
      <dsp:spPr>
        <a:xfrm rot="5400000">
          <a:off x="4375458" y="732497"/>
          <a:ext cx="461247" cy="8218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капитальный ремонт жилья и объектов социальной сферы</a:t>
          </a:r>
          <a:endParaRPr lang="ru-RU" sz="20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496728" y="4633743"/>
        <a:ext cx="8196191" cy="4162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0.47027</cdr:x>
      <cdr:y>0.4767</cdr:y>
    </cdr:from>
    <cdr:to>
      <cdr:x>0.74595</cdr:x>
      <cdr:y>0.64831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71702" y="1785950"/>
          <a:ext cx="1214446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36 000 человек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0.01471</cdr:x>
      <cdr:y>0</cdr:y>
    </cdr:from>
    <cdr:to>
      <cdr:x>0.51741</cdr:x>
      <cdr:y>0.24788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1438" y="0"/>
          <a:ext cx="2442032" cy="10447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2 461 </a:t>
          </a:r>
        </a:p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человек </a:t>
          </a:r>
        </a:p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коренных жителей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0.37705</cdr:x>
      <cdr:y>0.37037</cdr:y>
    </cdr:from>
    <cdr:to>
      <cdr:x>0.66393</cdr:x>
      <cdr:y>0.45679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286148" y="2143140"/>
          <a:ext cx="2500330" cy="50006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75000"/>
          </a:schemeClr>
        </a:solidFill>
        <a:ln xmlns:a="http://schemas.openxmlformats.org/drawingml/2006/main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4 889 млн. рублей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0.26957</cdr:x>
      <cdr:y>0.875</cdr:y>
    </cdr:from>
    <cdr:to>
      <cdr:x>0.3913</cdr:x>
      <cdr:y>0.95313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14578" y="4000528"/>
          <a:ext cx="100013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2013 год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0.26957</cdr:x>
      <cdr:y>0.875</cdr:y>
    </cdr:from>
    <cdr:to>
      <cdr:x>0.3913</cdr:x>
      <cdr:y>0.95313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14578" y="4000528"/>
          <a:ext cx="100013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2013 год</a:t>
          </a:r>
        </a:p>
        <a:p xmlns:a="http://schemas.openxmlformats.org/drawingml/2006/main">
          <a:endParaRPr lang="ru-RU" sz="1100" b="1" dirty="0"/>
        </a:p>
      </cdr:txBody>
    </cdr:sp>
  </cdr:relSizeAnchor>
  <cdr:relSizeAnchor xmlns:cdr="http://schemas.openxmlformats.org/drawingml/2006/chartDrawing">
    <cdr:from>
      <cdr:x>0.63478</cdr:x>
      <cdr:y>0.875</cdr:y>
    </cdr:from>
    <cdr:to>
      <cdr:x>0.76522</cdr:x>
      <cdr:y>0.95313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214974" y="4000528"/>
          <a:ext cx="107157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2014 год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0.26154</cdr:y>
    </cdr:from>
    <cdr:to>
      <cdr:x>0.61739</cdr:x>
      <cdr:y>0.46154</cdr:y>
    </cdr:to>
    <cdr:sp macro="" textlink="">
      <cdr:nvSpPr>
        <cdr:cNvPr id="6" name="Прямая со стрелкой 5"/>
        <cdr:cNvSpPr/>
      </cdr:nvSpPr>
      <cdr:spPr>
        <a:xfrm xmlns:a="http://schemas.openxmlformats.org/drawingml/2006/main" flipV="1">
          <a:off x="3571900" y="1214446"/>
          <a:ext cx="1500198" cy="92869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0.46957</cdr:x>
      <cdr:y>0.29231</cdr:y>
    </cdr:from>
    <cdr:to>
      <cdr:x>0.55652</cdr:x>
      <cdr:y>0.36923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57652" y="1357322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60 %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0.46969</cdr:x>
      <cdr:y>0.21094</cdr:y>
    </cdr:from>
    <cdr:to>
      <cdr:x>0.60606</cdr:x>
      <cdr:y>0.35156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flipV="1">
          <a:off x="2214546" y="857256"/>
          <a:ext cx="642942" cy="57150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0.43939</cdr:x>
      <cdr:y>0.21094</cdr:y>
    </cdr:from>
    <cdr:to>
      <cdr:x>0.57575</cdr:x>
      <cdr:y>0.28125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071670" y="857256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53%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0.69863</cdr:x>
      <cdr:y>0.28261</cdr:y>
    </cdr:from>
    <cdr:to>
      <cdr:x>0.75342</cdr:x>
      <cdr:y>0.32609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flipV="1">
          <a:off x="3643338" y="928694"/>
          <a:ext cx="285729" cy="14288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0.51948</cdr:x>
      <cdr:y>0.0566</cdr:y>
    </cdr:from>
    <cdr:to>
      <cdr:x>1</cdr:x>
      <cdr:y>0.22543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57521" y="214314"/>
          <a:ext cx="2643173" cy="6392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12 млрд. куб. метров газа </a:t>
          </a:r>
        </a:p>
        <a:p xmlns:a="http://schemas.openxmlformats.org/drawingml/2006/main">
          <a:pPr algn="ctr"/>
          <a:r>
            <a:rPr lang="ru-RU" sz="1400" b="1" dirty="0">
              <a:latin typeface="Times New Roman" pitchFamily="18" charset="0"/>
              <a:cs typeface="Times New Roman" pitchFamily="18" charset="0"/>
            </a:rPr>
            <a:t>д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обыто на территории района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0.7013</cdr:x>
      <cdr:y>0.18868</cdr:y>
    </cdr:from>
    <cdr:to>
      <cdr:x>0.76887</cdr:x>
      <cdr:y>0.25118</cdr:y>
    </cdr:to>
    <cdr:sp macro="" textlink="">
      <cdr:nvSpPr>
        <cdr:cNvPr id="4" name="Прямая со стрелкой 3"/>
        <cdr:cNvSpPr/>
      </cdr:nvSpPr>
      <cdr:spPr>
        <a:xfrm xmlns:a="http://schemas.openxmlformats.org/drawingml/2006/main" rot="5400000" flipH="1" flipV="1">
          <a:off x="3925174" y="646858"/>
          <a:ext cx="236638" cy="37168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0.41379</cdr:x>
      <cdr:y>0.20833</cdr:y>
    </cdr:from>
    <cdr:to>
      <cdr:x>0.61863</cdr:x>
      <cdr:y>0.4861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flipV="1">
          <a:off x="2571768" y="714380"/>
          <a:ext cx="1273102" cy="95248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626" y="0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D430498-E297-432D-8582-3D961E0A0422}" type="datetimeFigureOut">
              <a:rPr lang="ru-RU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262" y="4687052"/>
            <a:ext cx="5389240" cy="4439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0947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626" y="9370947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FF7BD02-EB07-4D44-9B59-7D5A3C6050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8036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6564" name="Номер слайда 3"/>
          <p:cNvSpPr txBox="1">
            <a:spLocks noGrp="1"/>
          </p:cNvSpPr>
          <p:nvPr/>
        </p:nvSpPr>
        <p:spPr bwMode="auto">
          <a:xfrm>
            <a:off x="3814626" y="9370947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algn="r"/>
            <a:fld id="{61070D7A-EB87-4410-9F8A-C220B4E5EE25}" type="slidenum">
              <a:rPr lang="ru-RU" sz="1200">
                <a:latin typeface="Calibri" pitchFamily="34" charset="0"/>
              </a:rPr>
              <a:pPr algn="r"/>
              <a:t>37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8A8209-31AF-4AC5-8F7A-49D5244619BB}" type="slidenum">
              <a:rPr lang="ru-RU" smtClean="0"/>
              <a:pPr>
                <a:defRPr/>
              </a:pPr>
              <a:t>57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9A589-80F4-47A8-B657-C7BE2DCF8ABF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DB797-D50F-4740-9DCA-A0DFF1CC88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2C156-92E7-42E5-BA9D-623172284A9C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75E4A-F657-4FBF-AFA6-C783DBCD8E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F94AF-1C23-4707-88B9-FD722630AE2B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E9B6D-EC9A-4AAE-854A-CE11CE843F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DCC96-F8A9-4B3B-BFA2-D178D6CF7938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3A960-3BE7-4416-9B19-480B954751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0E925-8ADD-477B-AC75-051D0F1D0B93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11C25-C60B-43D8-AF5B-8FD60BC1AB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0C1E6-5726-4B48-8B96-0F86785CFEB2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D40D3-7518-4C1C-B079-DE610FF05B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F22AD-117E-4829-A133-2D3961F24717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B4D04-A018-4D6E-BDCD-ADDAD5A83D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D7868-98FC-490B-A69B-9A1605192400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7433B-E67D-498F-9FB0-CB9B1E878E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C7EAA-F7CB-4ED6-9AF5-379E69D28132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B5B1C-913D-4305-A7CE-386A4369524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C3037-0022-4719-BB3D-6B16C29F2287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8C3AC-465E-4C60-AF75-1870EEBCF5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15ACC-8D18-425A-A63C-8075136B88B4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6107C-FFB0-46D3-8230-047ED12EDC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36AA8-B417-48CB-8B7F-3788ED8EB871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BA5E-081C-42BC-BA4B-E5CA9B496B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E98E3-C8BE-4A70-B387-B71C9D608DC7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1EF72-99EE-419F-98EE-1BC683F091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50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B1E07BEB-4CCE-4909-806D-46767DE3EE5A}" type="datetime1">
              <a:rPr lang="ru-RU" smtClean="0"/>
              <a:pPr>
                <a:defRPr/>
              </a:pPr>
              <a:t>22.01.2015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098606DA-AA2E-4E69-B145-4A21DCC949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50" r:id="rId3"/>
    <p:sldLayoutId id="2147483742" r:id="rId4"/>
    <p:sldLayoutId id="2147483751" r:id="rId5"/>
    <p:sldLayoutId id="2147483743" r:id="rId6"/>
    <p:sldLayoutId id="2147483744" r:id="rId7"/>
    <p:sldLayoutId id="2147483752" r:id="rId8"/>
    <p:sldLayoutId id="2147483745" r:id="rId9"/>
    <p:sldLayoutId id="2147483746" r:id="rId10"/>
    <p:sldLayoutId id="2147483747" r:id="rId11"/>
    <p:sldLayoutId id="2147483748" r:id="rId12"/>
    <p:sldLayoutId id="2147483749" r:id="rId13"/>
  </p:sldLayoutIdLst>
  <p:transition>
    <p:fade thruBlk="1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1.xml"/><Relationship Id="rId5" Type="http://schemas.openxmlformats.org/officeDocument/2006/relationships/oleObject" Target="../embeddings/_____Microsoft_Office_Excel_97-20031.xls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Microsoft_Office_Excel_97-20032.xls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mlDrawing" Target="../drawings/vmlDrawing3.v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png"/><Relationship Id="rId4" Type="http://schemas.openxmlformats.org/officeDocument/2006/relationships/oleObject" Target="../embeddings/_____Microsoft_Office_Excel_97-20033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Data" Target="../diagrams/data3.xml"/><Relationship Id="rId7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_____Microsoft_Office_Excel_97-20035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diagramData" Target="../diagrams/data4.xml"/><Relationship Id="rId7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img_url=http://www.agidel.ru/img/2008/july/24malyar.jpg&amp;iorient=&amp;icolor=&amp;site=&amp;text=%D0%BC%D0%B0%D0%BB%D1%8F%D1%80%D1%8B%20%D1%88%D1%82%D1%83%D0%BA%D0%B0%D1%82%D1%83%D1%80%D1%8B&amp;wp=&amp;pos=1&amp;isize=&amp;type=&amp;recent=&amp;rpt=simage&amp;itype=&amp;nojs=1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6" Type="http://schemas.openxmlformats.org/officeDocument/2006/relationships/chart" Target="../charts/chart9.xml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36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41.jpe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3.png"/><Relationship Id="rId9" Type="http://schemas.microsoft.com/office/2007/relationships/diagramDrawing" Target="../diagrams/drawing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chart" Target="../charts/char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47.jpe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jpeg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3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7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3.png"/><Relationship Id="rId4" Type="http://schemas.openxmlformats.org/officeDocument/2006/relationships/image" Target="../media/image78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3"/>
          <p:cNvSpPr>
            <a:spLocks noChangeArrowheads="1"/>
          </p:cNvSpPr>
          <p:nvPr/>
        </p:nvSpPr>
        <p:spPr bwMode="gray">
          <a:xfrm>
            <a:off x="928688" y="4143375"/>
            <a:ext cx="742950" cy="74295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3" name="Rectangle 59"/>
          <p:cNvSpPr>
            <a:spLocks noChangeArrowheads="1"/>
          </p:cNvSpPr>
          <p:nvPr/>
        </p:nvSpPr>
        <p:spPr bwMode="gray">
          <a:xfrm>
            <a:off x="1785938" y="5357813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4" name="Rectangle 54"/>
          <p:cNvSpPr>
            <a:spLocks noChangeArrowheads="1"/>
          </p:cNvSpPr>
          <p:nvPr/>
        </p:nvSpPr>
        <p:spPr bwMode="gray">
          <a:xfrm>
            <a:off x="71438" y="3705225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Rectangle 56"/>
          <p:cNvSpPr>
            <a:spLocks noChangeArrowheads="1"/>
          </p:cNvSpPr>
          <p:nvPr/>
        </p:nvSpPr>
        <p:spPr bwMode="gray">
          <a:xfrm>
            <a:off x="928688" y="5072063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Freeform 27" descr="Dark upward diagonal"/>
          <p:cNvSpPr>
            <a:spLocks/>
          </p:cNvSpPr>
          <p:nvPr/>
        </p:nvSpPr>
        <p:spPr bwMode="gray">
          <a:xfrm>
            <a:off x="85725" y="76200"/>
            <a:ext cx="8977313" cy="500063"/>
          </a:xfrm>
          <a:custGeom>
            <a:avLst/>
            <a:gdLst>
              <a:gd name="T0" fmla="*/ 0 w 5655"/>
              <a:gd name="T1" fmla="*/ 1588 h 315"/>
              <a:gd name="T2" fmla="*/ 8804276 w 5655"/>
              <a:gd name="T3" fmla="*/ 0 h 315"/>
              <a:gd name="T4" fmla="*/ 8977313 w 5655"/>
              <a:gd name="T5" fmla="*/ 133350 h 315"/>
              <a:gd name="T6" fmla="*/ 8967788 w 5655"/>
              <a:gd name="T7" fmla="*/ 500063 h 315"/>
              <a:gd name="T8" fmla="*/ 1588 w 5655"/>
              <a:gd name="T9" fmla="*/ 498475 h 315"/>
              <a:gd name="T10" fmla="*/ 0 w 5655"/>
              <a:gd name="T11" fmla="*/ 1588 h 3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55"/>
              <a:gd name="T19" fmla="*/ 0 h 315"/>
              <a:gd name="T20" fmla="*/ 5655 w 5655"/>
              <a:gd name="T21" fmla="*/ 315 h 3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55" h="315">
                <a:moveTo>
                  <a:pt x="0" y="1"/>
                </a:moveTo>
                <a:lnTo>
                  <a:pt x="5546" y="0"/>
                </a:lnTo>
                <a:cubicBezTo>
                  <a:pt x="5652" y="0"/>
                  <a:pt x="5655" y="84"/>
                  <a:pt x="5655" y="84"/>
                </a:cubicBezTo>
                <a:lnTo>
                  <a:pt x="5649" y="315"/>
                </a:lnTo>
                <a:lnTo>
                  <a:pt x="1" y="314"/>
                </a:lnTo>
                <a:lnTo>
                  <a:pt x="0" y="1"/>
                </a:lnTo>
                <a:close/>
              </a:path>
            </a:pathLst>
          </a:custGeom>
          <a:pattFill prst="dkUpDiag">
            <a:fgClr>
              <a:schemeClr val="bg1">
                <a:alpha val="76862"/>
              </a:schemeClr>
            </a:fgClr>
            <a:bgClr>
              <a:schemeClr val="tx1">
                <a:alpha val="76862"/>
              </a:schemeClr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7" name="Rectangle 28"/>
          <p:cNvSpPr>
            <a:spLocks noChangeArrowheads="1"/>
          </p:cNvSpPr>
          <p:nvPr/>
        </p:nvSpPr>
        <p:spPr bwMode="gray">
          <a:xfrm>
            <a:off x="114300" y="6610350"/>
            <a:ext cx="8931275" cy="1635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8" name="Rectangle 33"/>
          <p:cNvSpPr>
            <a:spLocks noChangeArrowheads="1"/>
          </p:cNvSpPr>
          <p:nvPr/>
        </p:nvSpPr>
        <p:spPr bwMode="gray">
          <a:xfrm>
            <a:off x="85725" y="609600"/>
            <a:ext cx="8982075" cy="1857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9" name="Rectangle 50"/>
          <p:cNvSpPr>
            <a:spLocks noChangeArrowheads="1"/>
          </p:cNvSpPr>
          <p:nvPr/>
        </p:nvSpPr>
        <p:spPr bwMode="gray">
          <a:xfrm>
            <a:off x="71438" y="4643438"/>
            <a:ext cx="741362" cy="74295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" name="Picture 5" descr="C:\Documents and Settings\Solodchenkoaa\Мои документы\герб района\Без-имени-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14290"/>
            <a:ext cx="3429024" cy="1123676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flat" dir="t"/>
          </a:scene3d>
          <a:sp3d prstMaterial="softEdge"/>
        </p:spPr>
      </p:pic>
      <p:sp>
        <p:nvSpPr>
          <p:cNvPr id="717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5700713" y="6445250"/>
            <a:ext cx="2205037" cy="3175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7ECD92-4C5A-4A4A-96C2-660F5C0551FD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25" name="Rectangle 2"/>
          <p:cNvSpPr>
            <a:spLocks noGrp="1"/>
          </p:cNvSpPr>
          <p:nvPr>
            <p:ph type="ctrTitle"/>
          </p:nvPr>
        </p:nvSpPr>
        <p:spPr>
          <a:xfrm>
            <a:off x="408336" y="2074567"/>
            <a:ext cx="8305816" cy="2071702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  <a:t>Отчет </a:t>
            </a:r>
            <a:br>
              <a:rPr lang="ru-RU" sz="4000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4000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  <a:t>Главы администрации Нижневартовского  района </a:t>
            </a:r>
            <a:br>
              <a:rPr lang="ru-RU" sz="4000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4000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  <a:t>о результатах деятельности </a:t>
            </a:r>
            <a:br>
              <a:rPr lang="ru-RU" sz="4000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4000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  <a:t>за 2014 год</a:t>
            </a:r>
          </a:p>
        </p:txBody>
      </p:sp>
      <p:sp>
        <p:nvSpPr>
          <p:cNvPr id="26" name="Rectangle 3"/>
          <p:cNvSpPr>
            <a:spLocks noGrp="1"/>
          </p:cNvSpPr>
          <p:nvPr>
            <p:ph type="subTitle" idx="1"/>
          </p:nvPr>
        </p:nvSpPr>
        <p:spPr>
          <a:xfrm>
            <a:off x="3562350" y="4214813"/>
            <a:ext cx="5581650" cy="19431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Докладывает: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Борис Александрович Саломатин, 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Глава администрации района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214282" y="928670"/>
          <a:ext cx="8715436" cy="5664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662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26438" y="0"/>
            <a:ext cx="817562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214290"/>
            <a:ext cx="8572528" cy="71438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Приоритеты деятельности администрации района </a:t>
            </a:r>
            <a:r>
              <a:rPr lang="ru-RU" sz="1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</a:t>
            </a:r>
            <a:r>
              <a:rPr lang="ru-RU" sz="1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2014 году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19177394"/>
              </p:ext>
            </p:extLst>
          </p:nvPr>
        </p:nvGraphicFramePr>
        <p:xfrm>
          <a:off x="357158" y="1428736"/>
          <a:ext cx="8215338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765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9512" y="188640"/>
            <a:ext cx="8321578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результаты социально-экономического развития </a:t>
            </a:r>
            <a:r>
              <a:rPr lang="ru-RU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Нижневартовского</a:t>
            </a: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района в 2014 году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Рисунок 6" descr="13_1.jpg"/>
          <p:cNvPicPr>
            <a:picLocks noChangeAspect="1"/>
          </p:cNvPicPr>
          <p:nvPr/>
        </p:nvPicPr>
        <p:blipFill>
          <a:blip r:embed="rId3" cstate="print">
            <a:lum bright="60000" contrast="8000"/>
          </a:blip>
          <a:srcRect/>
          <a:stretch>
            <a:fillRect/>
          </a:stretch>
        </p:blipFill>
        <p:spPr bwMode="auto">
          <a:xfrm>
            <a:off x="179388" y="1052513"/>
            <a:ext cx="8539162" cy="494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3747836" cy="136815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по состоянию на </a:t>
            </a:r>
            <a:br>
              <a:rPr lang="ru-RU" sz="2400" b="1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01.01.2015</a:t>
            </a:r>
          </a:p>
        </p:txBody>
      </p:sp>
      <p:pic>
        <p:nvPicPr>
          <p:cNvPr id="1029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716016" y="1988840"/>
            <a:ext cx="3888432" cy="1368152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Численность родившихся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 2014 году</a:t>
            </a:r>
          </a:p>
        </p:txBody>
      </p:sp>
      <p:graphicFrame>
        <p:nvGraphicFramePr>
          <p:cNvPr id="1032" name="Диаграмма 10"/>
          <p:cNvGraphicFramePr>
            <a:graphicFrameLocks/>
          </p:cNvGraphicFramePr>
          <p:nvPr/>
        </p:nvGraphicFramePr>
        <p:xfrm>
          <a:off x="4429125" y="3786190"/>
          <a:ext cx="4714875" cy="2786062"/>
        </p:xfrm>
        <a:graphic>
          <a:graphicData uri="http://schemas.openxmlformats.org/presentationml/2006/ole">
            <p:oleObj spid="_x0000_s1069" r:id="rId5" imgW="4718713" imgH="2786113" progId="Excel.Sheet.8">
              <p:embed/>
            </p:oleObj>
          </a:graphicData>
        </a:graphic>
      </p:graphicFrame>
      <p:sp>
        <p:nvSpPr>
          <p:cNvPr id="1033" name="TextBox 9"/>
          <p:cNvSpPr txBox="1">
            <a:spLocks noChangeArrowheads="1"/>
          </p:cNvSpPr>
          <p:nvPr/>
        </p:nvSpPr>
        <p:spPr bwMode="auto">
          <a:xfrm>
            <a:off x="6516216" y="4714874"/>
            <a:ext cx="13514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489 детей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TextBox 10"/>
          <p:cNvSpPr txBox="1">
            <a:spLocks noChangeArrowheads="1"/>
          </p:cNvSpPr>
          <p:nvPr/>
        </p:nvSpPr>
        <p:spPr bwMode="auto">
          <a:xfrm>
            <a:off x="4214810" y="3214688"/>
            <a:ext cx="34290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70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детей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коренных жителей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xmlns="" val="3324248658"/>
              </p:ext>
            </p:extLst>
          </p:nvPr>
        </p:nvGraphicFramePr>
        <p:xfrm>
          <a:off x="214282" y="1785926"/>
          <a:ext cx="4857784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PletuhinaAY\Desktop\картинки к докладу\Рынок_труда.jpg"/>
          <p:cNvPicPr>
            <a:picLocks noChangeAspect="1" noChangeArrowheads="1"/>
          </p:cNvPicPr>
          <p:nvPr/>
        </p:nvPicPr>
        <p:blipFill>
          <a:blip r:embed="rId2" cstate="print">
            <a:lum bright="16000" contrast="-24000"/>
          </a:blip>
          <a:srcRect/>
          <a:stretch>
            <a:fillRect/>
          </a:stretch>
        </p:blipFill>
        <p:spPr bwMode="auto">
          <a:xfrm>
            <a:off x="1500166" y="2428868"/>
            <a:ext cx="6166517" cy="392909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57158" y="285728"/>
            <a:ext cx="8064896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Занято в экономике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</a:t>
            </a:r>
            <a:endParaRPr lang="ru-RU" sz="2800" b="1" dirty="0" smtClean="0"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00100" y="1214422"/>
            <a:ext cx="3143272" cy="85725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В экономике занято 47,1 тыс. человек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0628" y="1071546"/>
            <a:ext cx="3357586" cy="114300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В бюджетной сфере района работают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2,8 тыс. человек </a:t>
            </a:r>
            <a:endParaRPr lang="ru-RU" sz="2400" dirty="0"/>
          </a:p>
        </p:txBody>
      </p:sp>
      <p:pic>
        <p:nvPicPr>
          <p:cNvPr id="9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79512" y="260648"/>
            <a:ext cx="8064896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Динамика уровня регистрируемой безработицы по </a:t>
            </a:r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Нижневартовскому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району в 2014 году</a:t>
            </a:r>
          </a:p>
        </p:txBody>
      </p:sp>
      <p:graphicFrame>
        <p:nvGraphicFramePr>
          <p:cNvPr id="29700" name="Содержимое 7"/>
          <p:cNvGraphicFramePr>
            <a:graphicFrameLocks noGrp="1"/>
          </p:cNvGraphicFramePr>
          <p:nvPr>
            <p:ph idx="1"/>
          </p:nvPr>
        </p:nvGraphicFramePr>
        <p:xfrm>
          <a:off x="504825" y="1504950"/>
          <a:ext cx="7980363" cy="4010025"/>
        </p:xfrm>
        <a:graphic>
          <a:graphicData uri="http://schemas.openxmlformats.org/presentationml/2006/ole">
            <p:oleObj spid="_x0000_s29735" name="Worksheet" r:id="rId4" imgW="7524784" imgH="3781479" progId="Excel.Shee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 rot="18420000">
            <a:off x="789221" y="5788332"/>
            <a:ext cx="1441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01.01.2014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 rot="18420000">
            <a:off x="2371053" y="5767882"/>
            <a:ext cx="1389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01.04.2014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rot="18420000">
            <a:off x="3799814" y="5767884"/>
            <a:ext cx="1389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01.07.2014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 rot="18420000">
            <a:off x="5514326" y="5767884"/>
            <a:ext cx="1389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01.10.2014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 rot="18420000">
            <a:off x="7157399" y="5767883"/>
            <a:ext cx="1389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01.01.2015</a:t>
            </a: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71498830"/>
              </p:ext>
            </p:extLst>
          </p:nvPr>
        </p:nvGraphicFramePr>
        <p:xfrm>
          <a:off x="142844" y="928670"/>
          <a:ext cx="8858312" cy="4577818"/>
        </p:xfrm>
        <a:graphic>
          <a:graphicData uri="http://schemas.openxmlformats.org/drawingml/2006/table">
            <a:tbl>
              <a:tblPr/>
              <a:tblGrid>
                <a:gridCol w="3069035"/>
                <a:gridCol w="2647005"/>
                <a:gridCol w="1821461"/>
                <a:gridCol w="1320811"/>
              </a:tblGrid>
              <a:tr h="417453">
                <a:tc gridSpan="4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53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Категории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работников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бюджетного сектора экономики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Целевое значение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среднемесячной заработной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платы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отдельных категорий работников (в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соответствии с отраслевыми «дорожными картами»),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Фактическая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среднемесячная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заработная плата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отдельных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категорий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работников,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Достижение целевого показателя,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педагогические работники образовательных учреждений общего образования</a:t>
                      </a: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771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52 771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педагогические работники дошкольных образовательных учреждений</a:t>
                      </a: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46 447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педагогические работники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учреждений дополнительного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образования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детей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475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46 475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работники учреждений культуры </a:t>
                      </a: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338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338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017" marR="3017" marT="30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452462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357166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Реализация Указов Президента Российской Федерации  по повышению оплаты труда отдельным категориям работников в 2014 году</a:t>
            </a:r>
          </a:p>
          <a:p>
            <a:endParaRPr lang="ru-RU" dirty="0"/>
          </a:p>
        </p:txBody>
      </p:sp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Диаграмма 3"/>
          <p:cNvGraphicFramePr>
            <a:graphicFrameLocks/>
          </p:cNvGraphicFramePr>
          <p:nvPr/>
        </p:nvGraphicFramePr>
        <p:xfrm>
          <a:off x="130175" y="1204913"/>
          <a:ext cx="8985250" cy="4978400"/>
        </p:xfrm>
        <a:graphic>
          <a:graphicData uri="http://schemas.openxmlformats.org/presentationml/2006/ole">
            <p:oleObj spid="_x0000_s30757" name="Worksheet" r:id="rId4" imgW="8667649" imgH="4800608" progId="Excel.Sheet.8">
              <p:embed/>
            </p:oleObj>
          </a:graphicData>
        </a:graphic>
      </p:graphicFrame>
      <p:sp>
        <p:nvSpPr>
          <p:cNvPr id="30723" name="TextBox 4"/>
          <p:cNvSpPr txBox="1">
            <a:spLocks noChangeArrowheads="1"/>
          </p:cNvSpPr>
          <p:nvPr/>
        </p:nvSpPr>
        <p:spPr bwMode="auto">
          <a:xfrm rot="-5400000">
            <a:off x="-48448" y="2977350"/>
            <a:ext cx="1038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Georgia" pitchFamily="18" charset="0"/>
              </a:rPr>
              <a:t>рублей</a:t>
            </a:r>
          </a:p>
        </p:txBody>
      </p:sp>
      <p:pic>
        <p:nvPicPr>
          <p:cNvPr id="3072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260648"/>
            <a:ext cx="8244408" cy="668022"/>
          </a:xfrm>
          <a:prstGeom prst="rect">
            <a:avLst/>
          </a:prstGeom>
        </p:spPr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cap="all" dirty="0">
                <a:ln w="0"/>
                <a:solidFill>
                  <a:srgbClr val="17088A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Доходы населения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85720" y="642918"/>
            <a:ext cx="7715304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Поступило налогов, сборов, обязательных платежей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бюджетную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систему Российской Федерации 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свыше 90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млрд.рублей, в том числе: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642910" y="2285992"/>
          <a:ext cx="750099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00826" y="4786322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федеральный бюджет 86 %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2143116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бюджет автономного округа 11 %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4744" y="1785926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бюджет Тюменской области 1 %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7686" y="2500306"/>
            <a:ext cx="292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местный бюджет 2 %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4286248" y="2786058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3857620" y="2357430"/>
            <a:ext cx="214314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>
            <a:off x="2714612" y="2500306"/>
            <a:ext cx="28575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Содержимое 12"/>
          <p:cNvGraphicFramePr>
            <a:graphicFrameLocks noGrp="1"/>
          </p:cNvGraphicFramePr>
          <p:nvPr>
            <p:ph sz="half" idx="4294967295"/>
          </p:nvPr>
        </p:nvGraphicFramePr>
        <p:xfrm>
          <a:off x="142844" y="1142984"/>
          <a:ext cx="8678863" cy="3860800"/>
        </p:xfrm>
        <a:graphic>
          <a:graphicData uri="http://schemas.openxmlformats.org/presentationml/2006/ole">
            <p:oleObj spid="_x0000_s31781" name="Worksheet" r:id="rId3" imgW="8505808" imgH="3781479" progId="Excel.Sheet.8">
              <p:embed/>
            </p:oleObj>
          </a:graphicData>
        </a:graphic>
      </p:graphicFrame>
      <p:sp>
        <p:nvSpPr>
          <p:cNvPr id="220170" name="Rectangle 4"/>
          <p:cNvSpPr>
            <a:spLocks/>
          </p:cNvSpPr>
          <p:nvPr/>
        </p:nvSpPr>
        <p:spPr bwMode="auto">
          <a:xfrm>
            <a:off x="0" y="357166"/>
            <a:ext cx="885831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Балансовая стоимость имущества муниципальной собственности </a:t>
            </a:r>
          </a:p>
        </p:txBody>
      </p:sp>
      <p:sp>
        <p:nvSpPr>
          <p:cNvPr id="31748" name="Rectangle 7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49" name="Rectangle 9"/>
          <p:cNvSpPr>
            <a:spLocks noChangeArrowheads="1"/>
          </p:cNvSpPr>
          <p:nvPr/>
        </p:nvSpPr>
        <p:spPr bwMode="auto">
          <a:xfrm>
            <a:off x="0" y="1409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1750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71472" y="285728"/>
            <a:ext cx="7740352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092D40D3-7518-4C1C-B079-DE610FF05BC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5357826"/>
            <a:ext cx="8572560" cy="642942"/>
          </a:xfrm>
          <a:prstGeom prst="roundRect">
            <a:avLst/>
          </a:prstGeom>
          <a:solidFill>
            <a:srgbClr val="0070C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От сдачи в аренду и реализации муниципального имущества в казну поступило 42,4 млн. рублей.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3041658159"/>
              </p:ext>
            </p:extLst>
          </p:nvPr>
        </p:nvGraphicFramePr>
        <p:xfrm>
          <a:off x="214282" y="857232"/>
          <a:ext cx="8715436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71472" y="285728"/>
            <a:ext cx="7715304" cy="668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Доходы бюджета </a:t>
            </a:r>
            <a:r>
              <a:rPr kumimoji="0" lang="ru-RU" sz="3200" b="1" i="0" u="none" strike="noStrike" kern="1200" cap="all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района</a:t>
            </a:r>
            <a:endParaRPr kumimoji="0" lang="ru-RU" sz="3200" b="1" i="0" u="none" strike="noStrike" kern="120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142976" y="500042"/>
            <a:ext cx="6535058" cy="428604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3497489410"/>
              </p:ext>
            </p:extLst>
          </p:nvPr>
        </p:nvGraphicFramePr>
        <p:xfrm>
          <a:off x="214282" y="1357298"/>
          <a:ext cx="8501122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4822" name="Picture 6" descr="C:\Users\PletuhinaAY\Desktop\картинки к докладу\33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5560" y="4214818"/>
            <a:ext cx="7718440" cy="2457022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9512" y="404664"/>
            <a:ext cx="8141519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Расходные обязательства бюджета на 100 процентов осуществлялись </a:t>
            </a:r>
            <a:r>
              <a:rPr lang="ru-RU" sz="1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посредством </a:t>
            </a:r>
            <a:r>
              <a:rPr lang="ru-RU" sz="1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реализации муниципальных и ведомственных программ района</a:t>
            </a:r>
          </a:p>
        </p:txBody>
      </p:sp>
      <p:graphicFrame>
        <p:nvGraphicFramePr>
          <p:cNvPr id="32772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692882"/>
              </p:ext>
            </p:extLst>
          </p:nvPr>
        </p:nvGraphicFramePr>
        <p:xfrm>
          <a:off x="0" y="1773238"/>
          <a:ext cx="9109075" cy="4008437"/>
        </p:xfrm>
        <a:graphic>
          <a:graphicData uri="http://schemas.openxmlformats.org/presentationml/2006/ole">
            <p:oleObj spid="_x0000_s32807" name="Лист" r:id="rId4" imgW="8705951" imgH="3857670" progId="Excel.Sheet.8">
              <p:embed/>
            </p:oleObj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xmlns="" val="1470397251"/>
              </p:ext>
            </p:extLst>
          </p:nvPr>
        </p:nvGraphicFramePr>
        <p:xfrm>
          <a:off x="142844" y="1357298"/>
          <a:ext cx="8215370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57224" y="571480"/>
            <a:ext cx="7429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Сумма дополнительно привлеченных доходов в бюджет района по налогу на доходы физических лиц, млн. рублей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482041599"/>
              </p:ext>
            </p:extLst>
          </p:nvPr>
        </p:nvGraphicFramePr>
        <p:xfrm>
          <a:off x="214282" y="4857760"/>
          <a:ext cx="8715436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251520" y="332656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Муниципальный заказ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3555893151"/>
              </p:ext>
            </p:extLst>
          </p:nvPr>
        </p:nvGraphicFramePr>
        <p:xfrm>
          <a:off x="285720" y="1071546"/>
          <a:ext cx="842968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57166"/>
            <a:ext cx="8072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+mn-cs"/>
              </a:rPr>
              <a:t>Социально-экономические соглашения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cs typeface="+mn-cs"/>
            </a:endParaRPr>
          </a:p>
        </p:txBody>
      </p:sp>
      <p:pic>
        <p:nvPicPr>
          <p:cNvPr id="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679674972"/>
              </p:ext>
            </p:extLst>
          </p:nvPr>
        </p:nvGraphicFramePr>
        <p:xfrm>
          <a:off x="1403648" y="2134034"/>
          <a:ext cx="6668814" cy="4054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28662" y="2571744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2844" y="928670"/>
            <a:ext cx="7813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Объем средств, дополнительно привлеченных в бюджет района в рамках заключенных социально-экономических соглашений с предприятиями-недропользователями, а также другими предприятиями, работающими на территории района, составил 88 млн.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76636" y="439646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1" descr="C:\Users\kovalevata\Desktop\месторожде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3786182" cy="2889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820" name="Прямоугольник 5"/>
          <p:cNvSpPr>
            <a:spLocks noChangeArrowheads="1"/>
          </p:cNvSpPr>
          <p:nvPr/>
        </p:nvSpPr>
        <p:spPr bwMode="auto">
          <a:xfrm>
            <a:off x="3857625" y="1428736"/>
            <a:ext cx="5286375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Нефтяные компании</a:t>
            </a:r>
          </a:p>
          <a:p>
            <a:pPr algn="r" eaLnBrk="0" hangingPunct="0">
              <a:buFont typeface="Arial" charset="0"/>
              <a:buChar char="•"/>
            </a:pPr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«Роснефть»,</a:t>
            </a:r>
            <a:endParaRPr lang="ru-RU" sz="2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 eaLnBrk="0" hangingPunct="0">
              <a:buFontTx/>
              <a:buChar char="•"/>
            </a:pPr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Русснефть</a:t>
            </a:r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»,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r" eaLnBrk="0" hangingPunct="0">
              <a:buFontTx/>
              <a:buChar char="•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Томскнефть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r" eaLnBrk="0" hangingPunct="0">
              <a:buFontTx/>
              <a:buChar char="•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Газпромнефть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algn="r" eaLnBrk="0" hangingPunct="0">
              <a:buFontTx/>
              <a:buChar char="•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«ЛУКОЙЛ – Западная Сибирь», </a:t>
            </a:r>
          </a:p>
          <a:p>
            <a:pPr algn="r" eaLnBrk="0" hangingPunct="0">
              <a:buFontTx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Башнефть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algn="r" eaLnBrk="0" hangingPunct="0">
              <a:buFontTx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Славнефть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r" eaLnBrk="0" hangingPunct="0">
              <a:buFontTx/>
              <a:buChar char="•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СибурТюменьГаз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r" eaLnBrk="0" hangingPunct="0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2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1520" y="500042"/>
            <a:ext cx="8141519" cy="903606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Ежегодно помощь в решении социально-значимых задач оказывают крупные предприятия</a:t>
            </a:r>
          </a:p>
        </p:txBody>
      </p:sp>
      <p:pic>
        <p:nvPicPr>
          <p:cNvPr id="8" name="Рисунок 7" descr="image_big_107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4429108"/>
            <a:ext cx="4286280" cy="242889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156967534"/>
              </p:ext>
            </p:extLst>
          </p:nvPr>
        </p:nvGraphicFramePr>
        <p:xfrm>
          <a:off x="142844" y="1142984"/>
          <a:ext cx="871543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5843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260648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Средства предприятий,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поступившие 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рамках соглашений, направлялись на: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PletuhinaAY\Desktop\картинки к докладу\image05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852" y="3933056"/>
            <a:ext cx="2938174" cy="251779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172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8141519" cy="1143000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cap="all" dirty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Добыча нефти и газа в </a:t>
            </a:r>
            <a:r>
              <a:rPr lang="ru-RU" sz="28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2014 </a:t>
            </a:r>
            <a:r>
              <a:rPr lang="ru-RU" sz="2800" b="1" cap="all" dirty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63822462"/>
              </p:ext>
            </p:extLst>
          </p:nvPr>
        </p:nvGraphicFramePr>
        <p:xfrm>
          <a:off x="-214346" y="857232"/>
          <a:ext cx="5214974" cy="328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57554" y="1285860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59 млн. тонн нефти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добыто на территории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1480900406"/>
              </p:ext>
            </p:extLst>
          </p:nvPr>
        </p:nvGraphicFramePr>
        <p:xfrm>
          <a:off x="3643306" y="3429000"/>
          <a:ext cx="5500694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ГРЭ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8604"/>
            <a:ext cx="9144000" cy="635798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8612" name="TextBox 3"/>
          <p:cNvSpPr txBox="1">
            <a:spLocks noChangeArrowheads="1"/>
          </p:cNvSpPr>
          <p:nvPr/>
        </p:nvSpPr>
        <p:spPr bwMode="auto">
          <a:xfrm>
            <a:off x="285720" y="642918"/>
            <a:ext cx="400052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районе произведено </a:t>
            </a:r>
          </a:p>
          <a:p>
            <a:pPr algn="ctr"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 млрд. киловатт часов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электроэнергии</a:t>
            </a:r>
          </a:p>
          <a:p>
            <a:pPr algn="ctr">
              <a:defRPr/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99% произведенной энергии приходится на долю </a:t>
            </a: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Нижневартовской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ГРЭС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57720" y="1428736"/>
            <a:ext cx="4286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квартале 2014 года введен в эксплуатацию третий энергоблок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Нижневартовской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ГРЭС, что позволит увеличить производство электроэнергии в районе   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3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3528" y="332656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Инвестиции в основной капитал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34" y="4143380"/>
            <a:ext cx="3786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протяжении всего года район входил в лидирующую группу муниципальных образований автономного округа по обеспечению благоприятного инвестиционного климата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2066" y="4286256"/>
            <a:ext cx="371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отчетном году инвестиции в основной капитал составили более 67 млрд. рублей, из них 92% - это собственные средства предприятий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pic>
        <p:nvPicPr>
          <p:cNvPr id="36866" name="Picture 2" descr="C:\Users\PletuhinaAY\Desktop\картинки к докладу\_S3A42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7232"/>
            <a:ext cx="5036150" cy="335758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36867" name="Picture 3" descr="C:\rusmirc\download\добавить_фото_слайд_инвес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357298"/>
            <a:ext cx="4057676" cy="250033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 descr="C:\Users\PletuhinaAY\Desktop\картинки к докладу\akc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3857628"/>
            <a:ext cx="5143536" cy="2857520"/>
          </a:xfrm>
          <a:prstGeom prst="rect">
            <a:avLst/>
          </a:prstGeom>
          <a:noFill/>
          <a:effectLst>
            <a:softEdge rad="63500"/>
          </a:effectLst>
        </p:spPr>
      </p:pic>
      <p:cxnSp>
        <p:nvCxnSpPr>
          <p:cNvPr id="38915" name="Прямая со стрелкой 4"/>
          <p:cNvCxnSpPr>
            <a:cxnSpLocks noChangeShapeType="1"/>
          </p:cNvCxnSpPr>
          <p:nvPr/>
        </p:nvCxnSpPr>
        <p:spPr bwMode="auto">
          <a:xfrm>
            <a:off x="8286750" y="3000375"/>
            <a:ext cx="914400" cy="9144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8916" name="Прямая со стрелкой 7"/>
          <p:cNvCxnSpPr>
            <a:cxnSpLocks noChangeShapeType="1"/>
          </p:cNvCxnSpPr>
          <p:nvPr/>
        </p:nvCxnSpPr>
        <p:spPr bwMode="auto">
          <a:xfrm>
            <a:off x="8286750" y="3071813"/>
            <a:ext cx="914400" cy="9144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8917" name="Прямая со стрелкой 14"/>
          <p:cNvCxnSpPr>
            <a:cxnSpLocks noChangeShapeType="1"/>
          </p:cNvCxnSpPr>
          <p:nvPr/>
        </p:nvCxnSpPr>
        <p:spPr bwMode="auto">
          <a:xfrm rot="10800000" flipV="1">
            <a:off x="4214813" y="6286500"/>
            <a:ext cx="714375" cy="1588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8918" name="Прямая со стрелкой 19"/>
          <p:cNvCxnSpPr>
            <a:cxnSpLocks noChangeShapeType="1"/>
          </p:cNvCxnSpPr>
          <p:nvPr/>
        </p:nvCxnSpPr>
        <p:spPr bwMode="auto">
          <a:xfrm>
            <a:off x="4500563" y="6286500"/>
            <a:ext cx="914400" cy="9144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214282" y="857232"/>
            <a:ext cx="850112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2014 году проведен ряд мероприятий в сфере экологической безопасности района: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городских и сельских поселениях района проведены 37 субботников по санитарной очистке территории; </a:t>
            </a:r>
          </a:p>
          <a:p>
            <a:pPr lvl="0" indent="457200" algn="just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осуществлялись проверки готовности нефтегазодобывающих предприятий к паводковому периоду;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роведена экологическая акция «Спасти и сохранить»; 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существлено строительство площадок временного хранения бытовых отходов в д. </a:t>
            </a:r>
            <a:r>
              <a:rPr kumimoji="0" lang="ru-RU" sz="22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Пасол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д. </a:t>
            </a:r>
            <a:r>
              <a:rPr kumimoji="0" lang="ru-RU" sz="22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Вампугол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д.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Сосниной, с. </a:t>
            </a:r>
            <a:r>
              <a:rPr kumimoji="0" lang="ru-RU" sz="22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Былино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972153" y="372555"/>
            <a:ext cx="665945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Экологическая</a:t>
            </a:r>
            <a:r>
              <a:rPr kumimoji="0" lang="ru-RU" sz="2600" b="1" i="0" u="none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безопасность</a:t>
            </a:r>
            <a:endParaRPr kumimoji="0" lang="ru-RU" sz="26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735ABA5E-081C-42BC-BA4B-E5CA9B496BA5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42844" y="1428736"/>
            <a:ext cx="8715375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 dirty="0">
              <a:cs typeface="+mn-cs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Выполнены работы по строительству инженерных сетей участка частной застройки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Излучинске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ü"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Завершено строительство канализационных очистных сооружений в с.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Ларьяк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ü"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Разработана проектно-сметная документация на строительство загородного стационарного лагеря с круглосуточным пребыванием детей «Лесная сказка»;</a:t>
            </a:r>
          </a:p>
          <a:p>
            <a:pPr algn="just">
              <a:buFont typeface="Wingdings" pitchFamily="2" charset="2"/>
              <a:buChar char="ü"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Проводились проектные работы по реконструкции подъездной автомобильной дороги к с.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Большетархово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9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428604"/>
            <a:ext cx="8608493" cy="107157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Реализация  адресной  инвестиционной  программы Ханты-Мансийского автономного округа – </a:t>
            </a:r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Югры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Нижневартовском районе в 2014 году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A451EF72-99EE-419F-98EE-1BC683F09131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C:\Users\PletuhinaAY\Desktop\картинки к докладу\детский сад на 260 мест\big_60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4692349" cy="3500462"/>
          </a:xfrm>
          <a:prstGeom prst="rect">
            <a:avLst/>
          </a:prstGeom>
          <a:noFill/>
        </p:spPr>
      </p:pic>
      <p:sp>
        <p:nvSpPr>
          <p:cNvPr id="40962" name="Прямоугольник 4"/>
          <p:cNvSpPr>
            <a:spLocks noChangeArrowheads="1"/>
          </p:cNvSpPr>
          <p:nvPr/>
        </p:nvSpPr>
        <p:spPr bwMode="auto">
          <a:xfrm>
            <a:off x="285750" y="1714500"/>
            <a:ext cx="2857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latin typeface="Bookman Old Style" pitchFamily="18" charset="0"/>
              </a:rPr>
              <a:t> </a:t>
            </a:r>
          </a:p>
          <a:p>
            <a:pPr algn="just"/>
            <a:r>
              <a:rPr lang="ru-RU" sz="2000" dirty="0">
                <a:latin typeface="Bookman Old Style" pitchFamily="18" charset="0"/>
              </a:rPr>
              <a:t>     </a:t>
            </a:r>
          </a:p>
        </p:txBody>
      </p:sp>
      <p:pic>
        <p:nvPicPr>
          <p:cNvPr id="40963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23528" y="332656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Инвестиции в экономику района</a:t>
            </a:r>
          </a:p>
        </p:txBody>
      </p:sp>
      <p:pic>
        <p:nvPicPr>
          <p:cNvPr id="52227" name="Picture 3" descr="C:\Users\PletuhinaAY\Desktop\картинки к докладу\детский сад на 260 мест\big_KUT_59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4286256"/>
            <a:ext cx="3071834" cy="2571744"/>
          </a:xfrm>
          <a:prstGeom prst="rect">
            <a:avLst/>
          </a:prstGeom>
          <a:noFill/>
        </p:spPr>
      </p:pic>
      <p:pic>
        <p:nvPicPr>
          <p:cNvPr id="52228" name="Picture 4" descr="C:\Users\PletuhinaAY\Desktop\картинки к докладу\детский сад на 260 мест\big_KUT_597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86256"/>
            <a:ext cx="3071834" cy="2571744"/>
          </a:xfrm>
          <a:prstGeom prst="rect">
            <a:avLst/>
          </a:prstGeom>
          <a:noFill/>
        </p:spPr>
      </p:pic>
      <p:pic>
        <p:nvPicPr>
          <p:cNvPr id="52230" name="Picture 6" descr="C:\Users\PletuhinaAY\Desktop\картинки к докладу\детский сад на 260 мест\big_KUT_59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4286256"/>
            <a:ext cx="3000364" cy="257174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357818" y="928670"/>
            <a:ext cx="364333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 условиях государственно-частного партнерства построен и введен в эксплуатацию детский сад в пгт. </a:t>
            </a:r>
            <a:r>
              <a:rPr lang="ru-RU" sz="26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Излучинске</a:t>
            </a:r>
            <a:r>
              <a:rPr lang="ru-RU" sz="2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на 260 мест</a:t>
            </a:r>
            <a:endParaRPr lang="ru-RU" sz="2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A451EF72-99EE-419F-98EE-1BC683F09131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" descr="C:\Users\PletuhinaAY\Desktop\картинки к докладу\_Для Плетухиной\сдача дома в Вате.20.06.2014\DSC_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3654" y="857232"/>
            <a:ext cx="4880346" cy="3071834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2" name="TextBox 11"/>
          <p:cNvSpPr txBox="1"/>
          <p:nvPr/>
        </p:nvSpPr>
        <p:spPr>
          <a:xfrm>
            <a:off x="0" y="1928813"/>
            <a:ext cx="54292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Объем инвестиций, направленных в жилищное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строительство,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составил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миллиарда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рублей</a:t>
            </a:r>
          </a:p>
        </p:txBody>
      </p:sp>
      <p:pic>
        <p:nvPicPr>
          <p:cNvPr id="4198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14282" y="428604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Всего в 2014 году на территории района введено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24 835 кв. м жилья</a:t>
            </a:r>
            <a:endParaRPr lang="ru-RU" sz="2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4514" name="Picture 2" descr="C:\Users\PletuhinaAY\Desktop\картинки к докладу\_Для Плетухиной\Покур. Сдача дома.30.05.2014\IMG_12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71536" y="3786190"/>
            <a:ext cx="4286525" cy="321471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A451EF72-99EE-419F-98EE-1BC683F09131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pic>
        <p:nvPicPr>
          <p:cNvPr id="2" name="Picture 2" descr="C:\Users\PletuhinaAY\Desktop\картинки к докладу\подков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94366" y="3566895"/>
            <a:ext cx="6286512" cy="279401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Прямоугольник 11"/>
          <p:cNvSpPr>
            <a:spLocks noChangeArrowheads="1"/>
          </p:cNvSpPr>
          <p:nvPr/>
        </p:nvSpPr>
        <p:spPr bwMode="auto">
          <a:xfrm>
            <a:off x="0" y="1285860"/>
            <a:ext cx="478631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415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жителей района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 числа очередников, работников бюджетной сферы, граждан, проживающих в непригодном жилье,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детей-сирот  улучшили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жилищные условия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79512" y="332656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домах-новостройках 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приобретено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147 квартир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3489" name="Picture 1" descr="C:\Users\PletuhinaAY\Desktop\картинки к докладу\_Для Плетухиной\зайц.речка рабочая поездка\DSC_34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429000"/>
            <a:ext cx="4826806" cy="321471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3490" name="Picture 2" descr="C:\Users\PletuhinaAY\Desktop\картинки к докладу\_Для Плетухиной\сдача дома в Вате.20.06.2014\DSC_0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86190"/>
            <a:ext cx="4607715" cy="307181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3491" name="Picture 3" descr="C:\Users\PletuhinaAY\Desktop\картинки к докладу\_Для Плетухиной\Покур. Сдача дома.30.05.2014\IMG_12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1357298"/>
            <a:ext cx="2762395" cy="207167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A451EF72-99EE-419F-98EE-1BC683F09131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PletuhinaAY\Desktop\картинки к докладу\_Для Плетухиной\сдача дома в Вате.20.06.2014\DSC_0023.JPG"/>
          <p:cNvPicPr>
            <a:picLocks noChangeAspect="1" noChangeArrowheads="1"/>
          </p:cNvPicPr>
          <p:nvPr/>
        </p:nvPicPr>
        <p:blipFill>
          <a:blip r:embed="rId2" cstate="print">
            <a:lum bright="61000"/>
          </a:blip>
          <a:srcRect/>
          <a:stretch>
            <a:fillRect/>
          </a:stretch>
        </p:blipFill>
        <p:spPr bwMode="auto">
          <a:xfrm>
            <a:off x="0" y="428604"/>
            <a:ext cx="9144000" cy="6429396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44039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4850" y="0"/>
            <a:ext cx="81915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735ABA5E-081C-42BC-BA4B-E5CA9B496BA5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79512" y="332656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Реализация жилищных программ</a:t>
            </a:r>
            <a:endParaRPr lang="ru-RU" sz="2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26" y="1071546"/>
            <a:ext cx="8501154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За отчетный период 38 семьям, из числа отдельных категорий граждан предоставлены субсидии для приобретения жилых помещений в собственность, в том числе:</a:t>
            </a:r>
          </a:p>
          <a:p>
            <a:endParaRPr lang="ru-RU" sz="11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16 семьям в связи с переселением из труднодоступного населенного пункта д.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Пугъюг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11 семьям, выезжающим за пределы автономного округа;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молодым семьям;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 семьям, проживающим в приспособленных для проживания строениях;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семьям  ветеранов боевых действий</a:t>
            </a:r>
            <a:endParaRPr lang="ru-RU" sz="24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Рисунок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842968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9512" y="332656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Мероприятия по улучшению инвестиционной привлекательности района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2857496"/>
            <a:ext cx="5643602" cy="335758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территории района в 2014 году: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сформировано 95 земельных участков, в том числе 15 для строительства многоквартирных домов, 80 - для индивидуального жилищного строительства;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организовано 23 аукциона по продаже прав на заключение договоров аренды земельных участков;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4 земельных участка под строительство жилых домов предоставлены в собственность бесплатно многодетным семьям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735ABA5E-081C-42BC-BA4B-E5CA9B496BA5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http://im4-tub-ru.yandex.net/i?id=266437232-05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642918"/>
            <a:ext cx="1714512" cy="1617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0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28794" y="500042"/>
            <a:ext cx="6429421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Капитальный ремонт жилых 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домов за счет средств бюджета района</a:t>
            </a:r>
            <a:endParaRPr lang="ru-RU" sz="2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85918" y="1571612"/>
          <a:ext cx="6929486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14282" y="500042"/>
            <a:ext cx="8143875" cy="7143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3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Тарифы на жилищно-коммунальные услуги</a:t>
            </a:r>
          </a:p>
        </p:txBody>
      </p:sp>
      <p:pic>
        <p:nvPicPr>
          <p:cNvPr id="4608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4282" y="2071678"/>
            <a:ext cx="857256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В 1 полугодии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2014 </a:t>
            </a:r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года тарифы за жилое помещение и коммунальные услуги </a:t>
            </a:r>
            <a:r>
              <a:rPr lang="ru-RU" sz="3600" u="sng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оставались на уровне </a:t>
            </a:r>
            <a:r>
              <a:rPr lang="ru-RU" sz="3600" u="sng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2013 </a:t>
            </a:r>
            <a:r>
              <a:rPr lang="ru-RU" sz="3600" u="sng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года,</a:t>
            </a:r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повышение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произошло </a:t>
            </a:r>
          </a:p>
          <a:p>
            <a:pPr algn="ctr">
              <a:defRPr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с </a:t>
            </a:r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1 июля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TextBox 3"/>
          <p:cNvSpPr txBox="1">
            <a:spLocks noChangeArrowheads="1"/>
          </p:cNvSpPr>
          <p:nvPr/>
        </p:nvSpPr>
        <p:spPr bwMode="auto">
          <a:xfrm>
            <a:off x="4857752" y="1071546"/>
            <a:ext cx="407196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endParaRPr lang="ru-RU" sz="2400" b="1" dirty="0">
              <a:ln w="50800"/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n w="50800"/>
                <a:latin typeface="Times New Roman" pitchFamily="18" charset="0"/>
                <a:cs typeface="Times New Roman" pitchFamily="18" charset="0"/>
              </a:rPr>
              <a:t>На подготовку к осенне-зимнему периоду из бюджета района выделено </a:t>
            </a:r>
          </a:p>
          <a:p>
            <a:pPr algn="ctr">
              <a:defRPr/>
            </a:pPr>
            <a:r>
              <a:rPr lang="ru-RU" sz="2400" b="1" dirty="0" smtClean="0">
                <a:ln w="50800"/>
                <a:latin typeface="Times New Roman" pitchFamily="18" charset="0"/>
                <a:cs typeface="Times New Roman" pitchFamily="18" charset="0"/>
              </a:rPr>
              <a:t>85 </a:t>
            </a:r>
            <a:r>
              <a:rPr lang="ru-RU" sz="2400" b="1" dirty="0">
                <a:ln w="50800"/>
                <a:latin typeface="Times New Roman" pitchFamily="18" charset="0"/>
                <a:cs typeface="Times New Roman" pitchFamily="18" charset="0"/>
              </a:rPr>
              <a:t>млн. рублей</a:t>
            </a:r>
          </a:p>
          <a:p>
            <a:pPr algn="ctr">
              <a:defRPr/>
            </a:pPr>
            <a:endParaRPr lang="ru-RU" sz="2400" b="1" dirty="0">
              <a:ln w="5080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5220" name="TextBox 5"/>
          <p:cNvSpPr txBox="1">
            <a:spLocks noChangeArrowheads="1"/>
          </p:cNvSpPr>
          <p:nvPr/>
        </p:nvSpPr>
        <p:spPr bwMode="auto">
          <a:xfrm>
            <a:off x="285720" y="4643446"/>
            <a:ext cx="37147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Выполнены работы по ремонту </a:t>
            </a:r>
          </a:p>
          <a:p>
            <a:pPr algn="ctr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километров инженерных сетей</a:t>
            </a:r>
            <a:endParaRPr lang="ru-RU" sz="2400" b="1" dirty="0">
              <a:ln w="50800"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10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4282" y="357166"/>
            <a:ext cx="8141519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Подготовка к осенне-зимнему периоду</a:t>
            </a:r>
          </a:p>
        </p:txBody>
      </p:sp>
      <p:pic>
        <p:nvPicPr>
          <p:cNvPr id="58370" name="Picture 2" descr="C:\Users\PletuhinaAY\Desktop\картинки к докладу\-19456672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000372"/>
            <a:ext cx="4502112" cy="3643338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58372" name="Picture 4" descr="C:\Users\PletuhinaAY\Desktop\картинки к докладу\0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785794"/>
            <a:ext cx="4643470" cy="340201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4"/>
          <p:cNvSpPr txBox="1">
            <a:spLocks noChangeArrowheads="1"/>
          </p:cNvSpPr>
          <p:nvPr/>
        </p:nvSpPr>
        <p:spPr bwMode="auto">
          <a:xfrm>
            <a:off x="214313" y="1125538"/>
            <a:ext cx="892968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/>
              <a:t> </a:t>
            </a:r>
            <a:r>
              <a:rPr lang="ru-RU" sz="2200" dirty="0" smtClean="0"/>
              <a:t>в </a:t>
            </a:r>
            <a:r>
              <a:rPr lang="ru-RU" sz="2200" dirty="0" err="1" smtClean="0"/>
              <a:t>пгт</a:t>
            </a:r>
            <a:r>
              <a:rPr lang="ru-RU" sz="2200" dirty="0" smtClean="0"/>
              <a:t>. </a:t>
            </a:r>
            <a:r>
              <a:rPr lang="ru-RU" sz="2200" dirty="0" err="1" smtClean="0"/>
              <a:t>Излучинске</a:t>
            </a:r>
            <a:r>
              <a:rPr lang="ru-RU" sz="2200" dirty="0" smtClean="0"/>
              <a:t> произведена </a:t>
            </a:r>
            <a:r>
              <a:rPr lang="ru-RU" sz="2200" dirty="0" smtClean="0">
                <a:solidFill>
                  <a:srgbClr val="000000"/>
                </a:solidFill>
              </a:rPr>
              <a:t>реконструкция головной станции кабельного телевидения, велись работы по прокладке оптико-волоконных </a:t>
            </a:r>
            <a:r>
              <a:rPr lang="ru-RU" sz="2200" dirty="0" smtClean="0"/>
              <a:t>кабельных сетей для высокоскоростного Интернета;</a:t>
            </a:r>
            <a:endParaRPr lang="ru-RU" sz="2200" dirty="0"/>
          </a:p>
          <a:p>
            <a:endParaRPr lang="ru-RU" sz="2200" dirty="0"/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0000"/>
                </a:solidFill>
              </a:rPr>
              <a:t> в д. Вате модернизирована телефонная стация;</a:t>
            </a:r>
            <a:endParaRPr lang="ru-RU" sz="2200" dirty="0"/>
          </a:p>
        </p:txBody>
      </p:sp>
      <p:pic>
        <p:nvPicPr>
          <p:cNvPr id="4813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Прямоугольник 8"/>
          <p:cNvSpPr>
            <a:spLocks noChangeArrowheads="1"/>
          </p:cNvSpPr>
          <p:nvPr/>
        </p:nvSpPr>
        <p:spPr bwMode="auto">
          <a:xfrm>
            <a:off x="4143372" y="3286125"/>
            <a:ext cx="485778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400" dirty="0"/>
              <a:t> </a:t>
            </a:r>
            <a:r>
              <a:rPr lang="ru-RU" sz="2400" dirty="0" smtClean="0"/>
              <a:t>в с.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r>
              <a:rPr lang="ru-RU" sz="2400" dirty="0" err="1" smtClean="0"/>
              <a:t>Корлики</a:t>
            </a:r>
            <a:r>
              <a:rPr lang="ru-RU" sz="2400" dirty="0" smtClean="0"/>
              <a:t> в</a:t>
            </a:r>
            <a:r>
              <a:rPr lang="ru-RU" sz="2200" dirty="0" smtClean="0"/>
              <a:t>ведено в эксплуатацию новое спутниковое оборудование;</a:t>
            </a:r>
            <a:endParaRPr lang="ru-RU" sz="2200" dirty="0"/>
          </a:p>
          <a:p>
            <a:pPr algn="just"/>
            <a:endParaRPr lang="ru-RU" sz="2200" dirty="0"/>
          </a:p>
          <a:p>
            <a:pPr algn="just">
              <a:buFont typeface="Wingdings" pitchFamily="2" charset="2"/>
              <a:buChar char="v"/>
            </a:pPr>
            <a:r>
              <a:rPr lang="ru-RU" sz="2200" dirty="0"/>
              <a:t> </a:t>
            </a:r>
            <a:r>
              <a:rPr lang="ru-RU" sz="2200" dirty="0" smtClean="0"/>
              <a:t>в с.</a:t>
            </a:r>
            <a:r>
              <a:rPr lang="ru-RU" sz="2200" dirty="0" smtClean="0">
                <a:solidFill>
                  <a:schemeClr val="bg1"/>
                </a:solidFill>
              </a:rPr>
              <a:t>.</a:t>
            </a:r>
            <a:r>
              <a:rPr lang="ru-RU" sz="2200" dirty="0" err="1" smtClean="0"/>
              <a:t>Варьёган</a:t>
            </a:r>
            <a:r>
              <a:rPr lang="ru-RU" sz="2200" dirty="0" smtClean="0"/>
              <a:t> смонтировано оборудование по предоставлению услуг Интернета с вводом в эксплуатацию в </a:t>
            </a:r>
            <a:r>
              <a:rPr lang="en-US" sz="2200" dirty="0" smtClean="0"/>
              <a:t>I </a:t>
            </a:r>
            <a:r>
              <a:rPr lang="ru-RU" sz="2200" dirty="0" smtClean="0"/>
              <a:t>квартале 2015 года</a:t>
            </a:r>
            <a:endParaRPr lang="ru-RU" sz="2200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2844" y="500042"/>
            <a:ext cx="8141519" cy="571504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Развитие телекоммуникационной системы</a:t>
            </a:r>
          </a:p>
        </p:txBody>
      </p:sp>
      <p:pic>
        <p:nvPicPr>
          <p:cNvPr id="8" name="Рисунок 7" descr="anten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928934"/>
            <a:ext cx="3528392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4051122564"/>
              </p:ext>
            </p:extLst>
          </p:nvPr>
        </p:nvGraphicFramePr>
        <p:xfrm>
          <a:off x="214282" y="428604"/>
          <a:ext cx="8643998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3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500042"/>
            <a:ext cx="8496944" cy="975614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Содержание и ремонт автомобильных дорог 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44" name="Picture 4" descr="C:\Users\PletuhinaAY\Desktop\картинки к докладу\s1_4012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728" y="3500438"/>
            <a:ext cx="6643734" cy="264320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4282" y="1285860"/>
            <a:ext cx="2857520" cy="2286016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Воздушным и речным транспортом в течение года перевезено более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17 тыс. пассажиров и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5 тыс.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тонн грузов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85728"/>
            <a:ext cx="8143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Перевоз пассажиров и грузов 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различными видами транспорта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2198" y="1285860"/>
            <a:ext cx="2857520" cy="2214578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Затраты бюджета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района на эти цели составили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85 млн. рублей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706" name="Picture 2" descr="C:\Users\PletuhinaAY\Desktop\картинки к докладу\img_95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3214686"/>
            <a:ext cx="3857652" cy="278608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pic>
        <p:nvPicPr>
          <p:cNvPr id="39938" name="Picture 2" descr="C:\Users\PletuhinaAY\Desktop\картинки к докладу\речной транспор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1142984"/>
            <a:ext cx="3107553" cy="221457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476672"/>
            <a:ext cx="8496944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Объем завоза товаров в отдаленные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населенные пункты района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357686" y="1500174"/>
          <a:ext cx="4572032" cy="4603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28802"/>
            <a:ext cx="4714876" cy="323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PletuhinaAY\Desktop\картинки к докладу\DSC_49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643050"/>
            <a:ext cx="8858312" cy="442915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10" y="357166"/>
            <a:ext cx="7358114" cy="66688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Развитие малого и среднего бизнеса 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0" y="714356"/>
            <a:ext cx="8715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 2014 году число субъектов малого и среднего предпринимательства составило  около 1 600 единиц 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Y:\_Для Плетухиной\предприниматели\DSC_4910.JPG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1785926"/>
            <a:ext cx="9144000" cy="490538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285750" y="1357313"/>
            <a:ext cx="88582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субъектов малого бизнеса в программе предусмотрено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видов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субсидий,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из которых финансируется только из бюджета района</a:t>
            </a:r>
          </a:p>
        </p:txBody>
      </p:sp>
      <p:pic>
        <p:nvPicPr>
          <p:cNvPr id="1536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6438" y="260350"/>
            <a:ext cx="817562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357166"/>
            <a:ext cx="8358214" cy="104648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Реализация муниципальной программы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«Развитие малого и среднего предпринимательства в Нижневартовском районе на 2014–2020 годы»</a:t>
            </a:r>
            <a:endParaRPr lang="ru-RU" sz="19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42844" y="2143116"/>
          <a:ext cx="8715436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7356" y="1643050"/>
            <a:ext cx="5429288" cy="1015663"/>
          </a:xfrm>
          <a:prstGeom prst="rect">
            <a:avLst/>
          </a:prstGeom>
          <a:noFill/>
          <a:ln w="38100"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Оказана поддержка: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сельхозтоваропроизводителям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131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владельцу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личного подсобного хозяйства</a:t>
            </a:r>
          </a:p>
        </p:txBody>
      </p:sp>
      <p:pic>
        <p:nvPicPr>
          <p:cNvPr id="14342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7" y="0"/>
            <a:ext cx="817563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357166"/>
            <a:ext cx="8749480" cy="114300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Реализация муниципальной программа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«Развитие агропромышленного комплекса и рынков сельскохозяйственной продукции, сырья и продовольствия в Нижневартовском районе в 2014–2020 годах»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64901517"/>
              </p:ext>
            </p:extLst>
          </p:nvPr>
        </p:nvGraphicFramePr>
        <p:xfrm>
          <a:off x="1285852" y="3214686"/>
          <a:ext cx="6215106" cy="342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 rot="-2220000">
            <a:off x="3667544" y="4101621"/>
            <a:ext cx="1388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Вырос на 1,5%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42" y="2928934"/>
            <a:ext cx="61436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Объем финансирования муниципальной программы, млн.рублей</a:t>
            </a:r>
            <a:endParaRPr lang="ru-RU" sz="17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 bwMode="gray">
          <a:xfrm>
            <a:off x="0" y="1071546"/>
            <a:ext cx="892971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ru-RU" sz="2600" b="1" kern="0" dirty="0">
                <a:ln w="50800"/>
                <a:latin typeface="Times New Roman" pitchFamily="18" charset="0"/>
                <a:ea typeface="+mj-ea"/>
                <a:cs typeface="+mj-cs"/>
              </a:rPr>
              <a:t> </a:t>
            </a:r>
            <a:r>
              <a:rPr lang="ru-RU" sz="2400" b="1" kern="0" dirty="0">
                <a:ln w="50800"/>
                <a:latin typeface="Times New Roman" pitchFamily="18" charset="0"/>
                <a:ea typeface="+mj-ea"/>
                <a:cs typeface="+mj-cs"/>
              </a:rPr>
              <a:t>п</a:t>
            </a: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риобретены </a:t>
            </a:r>
            <a:r>
              <a:rPr lang="ru-RU" sz="2400" b="1" kern="0" dirty="0">
                <a:ln w="50800"/>
                <a:latin typeface="Times New Roman" pitchFamily="18" charset="0"/>
                <a:ea typeface="+mj-ea"/>
                <a:cs typeface="+mj-cs"/>
              </a:rPr>
              <a:t>материально-технические средства и горюче-смазочные материалы</a:t>
            </a: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;</a:t>
            </a:r>
            <a:endParaRPr lang="ru-RU" sz="2400" b="1" kern="0" dirty="0">
              <a:ln w="50800"/>
              <a:latin typeface="Times New Roman" pitchFamily="18" charset="0"/>
              <a:ea typeface="+mj-ea"/>
              <a:cs typeface="+mj-cs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b="1" kern="0" dirty="0">
                <a:ln w="50800"/>
                <a:latin typeface="Times New Roman" pitchFamily="18" charset="0"/>
                <a:ea typeface="+mj-ea"/>
                <a:cs typeface="+mj-cs"/>
              </a:rPr>
              <a:t> </a:t>
            </a: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произведены выплаты 61 семье </a:t>
            </a:r>
            <a:r>
              <a:rPr lang="ru-RU" sz="2400" b="1" kern="0" dirty="0">
                <a:ln w="50800"/>
                <a:latin typeface="Times New Roman" pitchFamily="18" charset="0"/>
                <a:ea typeface="+mj-ea"/>
                <a:cs typeface="+mj-cs"/>
              </a:rPr>
              <a:t>оленеводов-частников на содержание и приобретение оленей;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 2</a:t>
            </a:r>
            <a:r>
              <a:rPr lang="ru-RU" sz="1600" b="1" kern="0" dirty="0" smtClean="0">
                <a:ln w="50800"/>
                <a:solidFill>
                  <a:schemeClr val="bg1"/>
                </a:solidFill>
                <a:latin typeface="Times New Roman" pitchFamily="18" charset="0"/>
                <a:ea typeface="+mj-ea"/>
                <a:cs typeface="+mj-cs"/>
              </a:rPr>
              <a:t>.</a:t>
            </a: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366 коренных жителей </a:t>
            </a:r>
            <a:r>
              <a:rPr lang="ru-RU" sz="2400" b="1" kern="0" dirty="0">
                <a:ln w="50800"/>
                <a:latin typeface="Times New Roman" pitchFamily="18" charset="0"/>
                <a:ea typeface="+mj-ea"/>
                <a:cs typeface="+mj-cs"/>
              </a:rPr>
              <a:t>воспользовались льготным проездом на внутрирайонных маршрутах и бесплатным расселением в социальной </a:t>
            </a: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гостинице</a:t>
            </a:r>
            <a:endParaRPr lang="ru-RU" sz="2400" b="1" kern="0" dirty="0">
              <a:ln w="50800"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49155" name="TextBox 3"/>
          <p:cNvSpPr txBox="1">
            <a:spLocks noChangeArrowheads="1"/>
          </p:cNvSpPr>
          <p:nvPr/>
        </p:nvSpPr>
        <p:spPr bwMode="auto">
          <a:xfrm>
            <a:off x="214313" y="428625"/>
            <a:ext cx="78867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Меры социальной поддержки коренных жителей района</a:t>
            </a:r>
          </a:p>
        </p:txBody>
      </p:sp>
      <p:pic>
        <p:nvPicPr>
          <p:cNvPr id="4915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29" name="Picture 1" descr="C:\Users\PletuhinaAY\Desktop\картинки к докладу\_Для Плетухиной\праздник охотника и оленевода\3o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571876"/>
            <a:ext cx="4607751" cy="307183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48130" name="Picture 2" descr="C:\Users\PletuhinaAY\Desktop\картинки к докладу\_Для Плетухиной\праздник охотника и оленевода\DSC_15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857628"/>
            <a:ext cx="3929090" cy="2619393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/>
        </p:nvGraphicFramePr>
        <p:xfrm>
          <a:off x="357158" y="2357430"/>
          <a:ext cx="414340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4572000" y="1714500"/>
            <a:ext cx="4429156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 рамках программы: </a:t>
            </a:r>
          </a:p>
          <a:p>
            <a:pPr>
              <a:buFont typeface="Wingdings" pitchFamily="2" charset="2"/>
              <a:buChar char="Ø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произведены 10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единовременных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денежных выплат к памятным датам;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оказана материальная помощь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130 гражданам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оказавшимся в трудной или критической жизненной ситуации;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организована бесплатная подписка на районную газету «Новости Приобья»;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28 граждан старшего поколения выделены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путевки на санаторно-курортное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лечение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1214414" y="1714488"/>
            <a:ext cx="307181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Объем финансирования, млн. рублей</a:t>
            </a:r>
          </a:p>
        </p:txBody>
      </p:sp>
      <p:pic>
        <p:nvPicPr>
          <p:cNvPr id="16389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Box 1"/>
          <p:cNvSpPr txBox="1">
            <a:spLocks noChangeArrowheads="1"/>
          </p:cNvSpPr>
          <p:nvPr/>
        </p:nvSpPr>
        <p:spPr bwMode="auto">
          <a:xfrm rot="-2400000">
            <a:off x="1471432" y="3117776"/>
            <a:ext cx="1920875" cy="609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Увеличение составило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8%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391" name="Прямая со стрелкой 9"/>
          <p:cNvCxnSpPr>
            <a:cxnSpLocks noChangeShapeType="1"/>
          </p:cNvCxnSpPr>
          <p:nvPr/>
        </p:nvCxnSpPr>
        <p:spPr bwMode="auto">
          <a:xfrm flipV="1">
            <a:off x="2000232" y="3357562"/>
            <a:ext cx="1071570" cy="857256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/>
            <a:tailEnd type="arrow" w="med" len="med"/>
          </a:ln>
        </p:spPr>
      </p:cxnSp>
      <p:sp>
        <p:nvSpPr>
          <p:cNvPr id="11" name="Заголовок 1"/>
          <p:cNvSpPr txBox="1">
            <a:spLocks/>
          </p:cNvSpPr>
          <p:nvPr/>
        </p:nvSpPr>
        <p:spPr>
          <a:xfrm>
            <a:off x="0" y="357166"/>
            <a:ext cx="8207896" cy="100013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cap="all" dirty="0" smtClean="0">
                <a:ln w="9000" cmpd="sng">
                  <a:noFill/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Реализация муниципальной программы </a:t>
            </a:r>
            <a:r>
              <a:rPr lang="ru-RU" sz="2200" b="1" cap="all" dirty="0" smtClean="0">
                <a:ln w="9000" cmpd="sng">
                  <a:noFill/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«Социальная поддержка жителей </a:t>
            </a:r>
            <a:r>
              <a:rPr lang="ru-RU" sz="2200" b="1" cap="all" dirty="0" err="1" smtClean="0">
                <a:ln w="9000" cmpd="sng">
                  <a:noFill/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Нижневартовского</a:t>
            </a:r>
            <a:r>
              <a:rPr lang="ru-RU" sz="2200" b="1" cap="all" dirty="0" smtClean="0">
                <a:ln w="9000" cmpd="sng">
                  <a:noFill/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района на 2014 –2016 годы» </a:t>
            </a:r>
            <a:endParaRPr lang="ru-RU" sz="2200" b="1" cap="all" dirty="0">
              <a:ln w="9000" cmpd="sng">
                <a:noFill/>
                <a:prstDash val="solid"/>
              </a:ln>
              <a:solidFill>
                <a:srgbClr val="0000CC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10" name="Заголовок 1"/>
          <p:cNvSpPr>
            <a:spLocks noGrp="1"/>
          </p:cNvSpPr>
          <p:nvPr>
            <p:ph type="title"/>
          </p:nvPr>
        </p:nvSpPr>
        <p:spPr>
          <a:xfrm>
            <a:off x="4929190" y="1428736"/>
            <a:ext cx="3714744" cy="71438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  <a:t>Охват дошкольным образованием детей</a:t>
            </a:r>
          </a:p>
        </p:txBody>
      </p:sp>
      <p:sp>
        <p:nvSpPr>
          <p:cNvPr id="175111" name="Заголовок 1"/>
          <p:cNvSpPr>
            <a:spLocks/>
          </p:cNvSpPr>
          <p:nvPr/>
        </p:nvSpPr>
        <p:spPr bwMode="auto">
          <a:xfrm>
            <a:off x="142844" y="642918"/>
            <a:ext cx="810726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000" b="1" dirty="0">
                <a:ln w="50800"/>
                <a:latin typeface="Times New Roman" pitchFamily="18" charset="0"/>
                <a:cs typeface="+mn-cs"/>
              </a:rPr>
              <a:t>В дневных общеобразовательных учреждениях района </a:t>
            </a:r>
            <a:r>
              <a:rPr lang="ru-RU" sz="2000" b="1" dirty="0" smtClean="0">
                <a:ln w="50800"/>
                <a:latin typeface="Times New Roman" pitchFamily="18" charset="0"/>
                <a:cs typeface="+mn-cs"/>
              </a:rPr>
              <a:t>обучается</a:t>
            </a:r>
          </a:p>
          <a:p>
            <a:pPr algn="ctr">
              <a:defRPr/>
            </a:pPr>
            <a:r>
              <a:rPr lang="ru-RU" sz="2000" b="1" dirty="0" smtClean="0">
                <a:ln w="50800"/>
                <a:latin typeface="Times New Roman" pitchFamily="18" charset="0"/>
                <a:cs typeface="+mn-cs"/>
              </a:rPr>
              <a:t> </a:t>
            </a:r>
            <a:r>
              <a:rPr lang="ru-RU" sz="2000" b="1" dirty="0">
                <a:ln w="50800"/>
                <a:latin typeface="Times New Roman" pitchFamily="18" charset="0"/>
                <a:cs typeface="+mn-cs"/>
              </a:rPr>
              <a:t>3 </a:t>
            </a:r>
            <a:r>
              <a:rPr lang="ru-RU" sz="2000" b="1" dirty="0" smtClean="0">
                <a:ln w="50800"/>
                <a:latin typeface="Times New Roman" pitchFamily="18" charset="0"/>
                <a:cs typeface="+mn-cs"/>
              </a:rPr>
              <a:t>745 </a:t>
            </a:r>
            <a:r>
              <a:rPr lang="ru-RU" sz="2000" b="1" dirty="0">
                <a:ln w="50800"/>
                <a:latin typeface="Times New Roman" pitchFamily="18" charset="0"/>
                <a:cs typeface="+mn-cs"/>
              </a:rPr>
              <a:t>человек</a:t>
            </a:r>
            <a:r>
              <a:rPr lang="ru-RU" sz="2000" b="1" dirty="0" smtClean="0">
                <a:ln w="50800"/>
                <a:latin typeface="Times New Roman" pitchFamily="18" charset="0"/>
                <a:cs typeface="+mn-cs"/>
              </a:rPr>
              <a:t>, из них 413 первоклассников</a:t>
            </a:r>
          </a:p>
        </p:txBody>
      </p:sp>
      <p:pic>
        <p:nvPicPr>
          <p:cNvPr id="1741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0" y="285728"/>
            <a:ext cx="8496944" cy="42862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Образование</a:t>
            </a:r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184976303"/>
              </p:ext>
            </p:extLst>
          </p:nvPr>
        </p:nvGraphicFramePr>
        <p:xfrm>
          <a:off x="4643438" y="1571612"/>
          <a:ext cx="4071934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6866" name="Picture 2" descr="C:\Users\PletuhinaAY\Desktop\картинки к докладу\_Для Плетухиной\Фото\выпускной\DSC_31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428736"/>
            <a:ext cx="4429156" cy="285751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" name="Picture 2" descr="C:\Users\PletuhinaAY\Desktop\картинки к докладу\_Для Плетухиной\дс открытие\DSC_436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9124" y="3643314"/>
            <a:ext cx="4500594" cy="300039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0" name="TextBox 9"/>
          <p:cNvSpPr txBox="1"/>
          <p:nvPr/>
        </p:nvSpPr>
        <p:spPr>
          <a:xfrm>
            <a:off x="500034" y="4714884"/>
            <a:ext cx="3929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Окончили школу с медалями «За особые успехи в учении»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18 выпускников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03A960-3BE7-4416-9B19-480B954751A0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60" name="Rectangle 9"/>
          <p:cNvSpPr>
            <a:spLocks noChangeArrowheads="1"/>
          </p:cNvSpPr>
          <p:nvPr/>
        </p:nvSpPr>
        <p:spPr bwMode="auto">
          <a:xfrm>
            <a:off x="0" y="2057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357158" y="928670"/>
            <a:ext cx="42862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Общая численность занимающихся физической культурой и спортом составила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35%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 общего числа жителей района </a:t>
            </a:r>
          </a:p>
        </p:txBody>
      </p:sp>
      <p:pic>
        <p:nvPicPr>
          <p:cNvPr id="21505" name="Picture 1" descr="C:\Users\kovalevata\Desktop\медал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000108"/>
            <a:ext cx="3857652" cy="2806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4714876" y="4143380"/>
            <a:ext cx="42862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Спортсменами района: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принято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156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соревнованиях международного, российского, окружного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уровня;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завоевано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317 медалей</a:t>
            </a:r>
          </a:p>
          <a:p>
            <a:pPr algn="ctr"/>
            <a:endParaRPr lang="ru-RU" sz="2000" b="1" dirty="0">
              <a:solidFill>
                <a:srgbClr val="000000"/>
              </a:solidFill>
            </a:endParaRPr>
          </a:p>
        </p:txBody>
      </p:sp>
      <p:pic>
        <p:nvPicPr>
          <p:cNvPr id="1946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0" y="404664"/>
            <a:ext cx="8245424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noFill/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Физическая культура и спорт</a:t>
            </a:r>
          </a:p>
        </p:txBody>
      </p:sp>
      <p:pic>
        <p:nvPicPr>
          <p:cNvPr id="2" name="Picture 3" descr="C:\Users\PletuhinaAY\Desktop\картинки к докладу\спор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286124"/>
            <a:ext cx="4214842" cy="331114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PletuhinaAY\Desktop\картинки к докладу\_Для Плетухиной\Фото\60 л зр\DSC_24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4143380"/>
            <a:ext cx="3214710" cy="214314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37890" name="Picture 2" descr="C:\Users\PletuhinaAY\Desktop\картинки к докладу\Фестиваль мое сердц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214422"/>
            <a:ext cx="3965986" cy="264320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0484" name="TextBox 6"/>
          <p:cNvSpPr txBox="1">
            <a:spLocks noChangeArrowheads="1"/>
          </p:cNvSpPr>
          <p:nvPr/>
        </p:nvSpPr>
        <p:spPr bwMode="auto">
          <a:xfrm>
            <a:off x="5214942" y="4143380"/>
            <a:ext cx="3929058" cy="830997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Библиотечный фонд увеличился 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3,4%.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Общий музейный фонд увеличен 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372 экспоната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8" name="TextBox 11"/>
          <p:cNvSpPr txBox="1">
            <a:spLocks noChangeArrowheads="1"/>
          </p:cNvSpPr>
          <p:nvPr/>
        </p:nvSpPr>
        <p:spPr bwMode="auto">
          <a:xfrm>
            <a:off x="5214942" y="5072074"/>
            <a:ext cx="3929058" cy="584775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Продолжены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ремонтно-реставрационные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работы на объекте «Дом купца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Кайдалова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0" y="404664"/>
            <a:ext cx="8245424" cy="80975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300" b="1" cap="all" dirty="0" smtClean="0">
                <a:ln w="9000" cmpd="sng">
                  <a:noFill/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2014 год в России объявлен «Годом культуры»</a:t>
            </a:r>
            <a:endParaRPr lang="ru-RU" sz="2300" b="1" cap="all" dirty="0">
              <a:ln w="9000" cmpd="sng">
                <a:noFill/>
                <a:prstDash val="solid"/>
              </a:ln>
              <a:solidFill>
                <a:srgbClr val="0000CC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214282" y="1000108"/>
            <a:ext cx="3071834" cy="830997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Культурно-досуговыми учреждениями проведено более 5 тыс. мероприятий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214282" y="1857364"/>
            <a:ext cx="3071834" cy="107721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Материально-техническая база учреждений культуры пополнилась почти на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10 млн. 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Год культуры в Югр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51272" y="1571612"/>
            <a:ext cx="1992727" cy="2071702"/>
          </a:xfrm>
          <a:prstGeom prst="rect">
            <a:avLst/>
          </a:prstGeom>
        </p:spPr>
      </p:pic>
      <p:pic>
        <p:nvPicPr>
          <p:cNvPr id="2048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C:\Users\PletuhinaAY\Desktop\картинки к докладу\Год культуры в России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00570"/>
            <a:ext cx="2857488" cy="2140253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7892" name="Picture 4" descr="C:\Users\PletuhinaAY\Desktop\картинки к докладу\_Для Плетухиной\Сабантуй 2014\287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2857496"/>
            <a:ext cx="3000396" cy="200026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C:\Users\PletuhinaAY\Desktop\картинки к докладу\50 лет ваховск\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4286256"/>
            <a:ext cx="2571768" cy="241590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28596" y="285728"/>
            <a:ext cx="7858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2014 год -</a:t>
            </a:r>
          </a:p>
          <a:p>
            <a:pPr algn="ctr">
              <a:defRPr/>
            </a:pP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ЛЕТ  п.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айцева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Речка</a:t>
            </a:r>
          </a:p>
          <a:p>
            <a:pPr algn="ctr">
              <a:defRPr/>
            </a:pP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лет п.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аховску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cs typeface="+mn-cs"/>
            </a:endParaRPr>
          </a:p>
        </p:txBody>
      </p:sp>
      <p:pic>
        <p:nvPicPr>
          <p:cNvPr id="5120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3" name="Picture 1" descr="C:\Users\PletuhinaAY\Desktop\картинки к докладу\_Для Плетухиной\Фото\60 л зр\60 лет з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6855" y="1500174"/>
            <a:ext cx="5267145" cy="321471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4996" name="Picture 4" descr="C:\Users\PletuhinaAY\Desktop\картинки к докладу\_Для Плетухиной\Фото\60 л зр\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4250989"/>
            <a:ext cx="3286148" cy="2607011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pic>
        <p:nvPicPr>
          <p:cNvPr id="36867" name="Picture 3" descr="C:\Users\PletuhinaAY\Desktop\картинки к докладу\50 лет ваховск\5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1785926"/>
            <a:ext cx="3714744" cy="257176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4994" name="Picture 2" descr="C:\Users\PletuhinaAY\Desktop\картинки к докладу\_Для Плетухиной\Фото\60 л зр\DSC_23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286256"/>
            <a:ext cx="3321866" cy="221457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Box 6"/>
          <p:cNvSpPr txBox="1">
            <a:spLocks noChangeArrowheads="1"/>
          </p:cNvSpPr>
          <p:nvPr/>
        </p:nvSpPr>
        <p:spPr bwMode="auto">
          <a:xfrm>
            <a:off x="6429388" y="2143116"/>
            <a:ext cx="25273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Наград и почетных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званий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ХМАО 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Югры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удостоено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85 человек.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Поощрены наградами администрации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района более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700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sp>
        <p:nvSpPr>
          <p:cNvPr id="52228" name="TextBox 7"/>
          <p:cNvSpPr txBox="1">
            <a:spLocks noChangeArrowheads="1"/>
          </p:cNvSpPr>
          <p:nvPr/>
        </p:nvSpPr>
        <p:spPr bwMode="auto">
          <a:xfrm>
            <a:off x="323850" y="5516563"/>
            <a:ext cx="8280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 честь дня района</a:t>
            </a: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 Доску Почета занесено 20 человек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332656"/>
            <a:ext cx="8286776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течение 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2014 </a:t>
            </a: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года организовано чествование граждан, внесших значительный вклад в социально-экономическое развитие района</a:t>
            </a:r>
          </a:p>
        </p:txBody>
      </p:sp>
      <p:pic>
        <p:nvPicPr>
          <p:cNvPr id="83969" name="Picture 1" descr="C:\Users\PletuhinaAY\Desktop\картинки к докладу\_Для Плетухиной\доска почета\DSC_29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5893636" cy="392909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00375" y="4000500"/>
            <a:ext cx="2755900" cy="180975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Прямоугольник 11"/>
          <p:cNvSpPr/>
          <p:nvPr/>
        </p:nvSpPr>
        <p:spPr>
          <a:xfrm>
            <a:off x="5429250" y="3071813"/>
            <a:ext cx="2755900" cy="180975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TextBox 18"/>
          <p:cNvSpPr txBox="1"/>
          <p:nvPr/>
        </p:nvSpPr>
        <p:spPr>
          <a:xfrm>
            <a:off x="179388" y="1341438"/>
            <a:ext cx="1944687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Поступило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2 092 обращения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граждан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7950" y="2997200"/>
            <a:ext cx="22494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Главой администрации района проведено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39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приемов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граждан,принято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148 жителей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79512" y="428604"/>
            <a:ext cx="8100392" cy="104705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Рассмотрение 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обращений граждан, поступивших в администрацию района</a:t>
            </a:r>
          </a:p>
        </p:txBody>
      </p:sp>
      <p:pic>
        <p:nvPicPr>
          <p:cNvPr id="82945" name="Picture 1" descr="C:\Users\PletuhinaAY\Desktop\картинки к докладу\_Для Плетухиной\прием граждан по личным вопросам. 04.02.2014\DSC_08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571612"/>
            <a:ext cx="6357982" cy="444184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1" descr="C:\Users\PletuhinaAY\Desktop\картинки к докладу\36.jpg"/>
          <p:cNvPicPr>
            <a:picLocks noChangeAspect="1" noChangeArrowheads="1"/>
          </p:cNvPicPr>
          <p:nvPr/>
        </p:nvPicPr>
        <p:blipFill>
          <a:blip r:embed="rId2" cstate="print">
            <a:lum bright="27000"/>
          </a:blip>
          <a:srcRect/>
          <a:stretch>
            <a:fillRect/>
          </a:stretch>
        </p:blipFill>
        <p:spPr bwMode="auto">
          <a:xfrm>
            <a:off x="928662" y="1428736"/>
            <a:ext cx="7034215" cy="466725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14348" y="500042"/>
            <a:ext cx="73581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населенных пунктах функционирует </a:t>
            </a:r>
          </a:p>
          <a:p>
            <a:pPr algn="ctr"/>
            <a:r>
              <a:rPr lang="ru-RU" sz="2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 центров общественного доступа</a:t>
            </a:r>
            <a:endParaRPr lang="ru-RU" sz="23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PletuhinaAY\Desktop\картинки к докладу\f_bnZyYWlvbi5ydS91cGxvYWQvaWJsb2NrLzJkNS8xLmpwZz9fX2lkPTU1NjA4.jpe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285720" y="2167626"/>
            <a:ext cx="8643998" cy="435771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5298" name="TextBox 4"/>
          <p:cNvSpPr txBox="1">
            <a:spLocks noChangeArrowheads="1"/>
          </p:cNvSpPr>
          <p:nvPr/>
        </p:nvSpPr>
        <p:spPr bwMode="auto">
          <a:xfrm>
            <a:off x="6515100" y="2133600"/>
            <a:ext cx="2628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9" name="Прямоугольник 5"/>
          <p:cNvSpPr>
            <a:spLocks noChangeArrowheads="1"/>
          </p:cNvSpPr>
          <p:nvPr/>
        </p:nvSpPr>
        <p:spPr bwMode="auto">
          <a:xfrm>
            <a:off x="0" y="857232"/>
            <a:ext cx="8429684" cy="384721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Заявителям оказано 11,4 тыс. муниципальных услуг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30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285728"/>
            <a:ext cx="8424936" cy="500066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Муниципальные услуги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563" y="1321861"/>
            <a:ext cx="885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2014 году открылся Многофункциональный центр предоставления государственных и муниципальных услуг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Нижневартовского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района в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Излучинске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404664"/>
            <a:ext cx="8316416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Взаимодействие с общественными организациями района</a:t>
            </a:r>
            <a:endParaRPr lang="ru-RU" sz="2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0" y="1178703"/>
            <a:ext cx="8715404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прошедшем году более 30 общественных организаций района принимали активное участие в решении социально значимых вопросов района.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Представители общественных объединений участвовали в работе различных коллегиальных органов при администрации района, в обсуждении документов стратегического планирования, в формировании и обсуждении бюджета района, в разработке муниципальных программ района, в мероприятиях различного уровня.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3108" y="2857496"/>
            <a:ext cx="32147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2014 году районному отделению общественной организации автономного округа «Спасение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Югры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исполнилось 25 лет. Деятельность этой организации направлена на возрождение и сохранение культуры и традиций коренных малочисленных народов Севера, проживающих в нашем районе</a:t>
            </a:r>
          </a:p>
        </p:txBody>
      </p:sp>
      <p:pic>
        <p:nvPicPr>
          <p:cNvPr id="79873" name="Picture 1" descr="C:\Users\PletuhinaAY\Desktop\картинки к докладу\axrrsown43244718885571075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928934"/>
            <a:ext cx="4429156" cy="295751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9874" name="Picture 2" descr="C:\Users\PletuhinaAY\Desktop\картинки к докладу\img_81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71810"/>
            <a:ext cx="2190751" cy="3286125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ChangeArrowheads="1"/>
          </p:cNvSpPr>
          <p:nvPr/>
        </p:nvSpPr>
        <p:spPr bwMode="auto">
          <a:xfrm>
            <a:off x="142843" y="2780928"/>
            <a:ext cx="3571899" cy="3046988"/>
          </a:xfrm>
          <a:prstGeom prst="rect">
            <a:avLst/>
          </a:prstGeom>
          <a:gradFill rotWithShape="1">
            <a:gsLst>
              <a:gs pos="0">
                <a:srgbClr val="749797"/>
              </a:gs>
              <a:gs pos="50000">
                <a:srgbClr val="A8DADA"/>
              </a:gs>
              <a:gs pos="100000">
                <a:srgbClr val="C8FFFF"/>
              </a:gs>
            </a:gsLst>
            <a:lin ang="13500000" scaled="1"/>
          </a:gradFill>
          <a:ln w="31750">
            <a:solidFill>
              <a:schemeClr val="accent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выборах Губернатора Тюменской области приняли участие 51,51% избирателей района, явка на выборах главы сельского поселения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Ларьяк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составила 95,87% избирателей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357166"/>
            <a:ext cx="8072462" cy="1237816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14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сентября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2014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года состоялись выборы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убернатора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юменской области,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главы сельского поселения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Л</a:t>
            </a:r>
            <a:r>
              <a:rPr lang="ru-RU" sz="2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арьяк</a:t>
            </a:r>
            <a:endParaRPr lang="ru-RU" sz="2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8849" name="Picture 1" descr="C:\Users\PletuhinaAY\Desktop\картинки к докладу\78.jpg"/>
          <p:cNvPicPr>
            <a:picLocks noChangeAspect="1" noChangeArrowheads="1"/>
          </p:cNvPicPr>
          <p:nvPr/>
        </p:nvPicPr>
        <p:blipFill>
          <a:blip r:embed="rId3" cstate="print">
            <a:lum bright="17000"/>
          </a:blip>
          <a:srcRect/>
          <a:stretch>
            <a:fillRect/>
          </a:stretch>
        </p:blipFill>
        <p:spPr bwMode="auto">
          <a:xfrm>
            <a:off x="3739252" y="2060848"/>
            <a:ext cx="5404748" cy="328614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78850" name="Picture 2" descr="C:\Users\PletuhinaAY\Desktop\картинки к докладу\information_items_716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14488"/>
            <a:ext cx="2214546" cy="965201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57752" y="2786058"/>
            <a:ext cx="4143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 2014 году Губернатор Ханты-Мансийского автономного округа –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Югры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Наталья Владимировна Комарова посетила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Нижневартовский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район </a:t>
            </a:r>
          </a:p>
          <a:p>
            <a:pPr algn="ctr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рабочими визитами</a:t>
            </a: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5" name="Picture 3" descr="C:\Users\PletuhinaAY\Desktop\картинки к докладу\18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2571744"/>
          </a:xfrm>
          <a:prstGeom prst="rect">
            <a:avLst/>
          </a:prstGeom>
          <a:noFill/>
        </p:spPr>
      </p:pic>
      <p:pic>
        <p:nvPicPr>
          <p:cNvPr id="44036" name="Picture 4" descr="C:\Users\PletuhinaAY\Desktop\картинки к докладу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43438" cy="4286256"/>
          </a:xfrm>
          <a:prstGeom prst="rect">
            <a:avLst/>
          </a:prstGeom>
          <a:noFill/>
        </p:spPr>
      </p:pic>
      <p:pic>
        <p:nvPicPr>
          <p:cNvPr id="44037" name="Picture 5" descr="C:\Users\PletuhinaAY\Desktop\картинки к докладу\52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86256"/>
            <a:ext cx="6630483" cy="2571744"/>
          </a:xfrm>
          <a:prstGeom prst="rect">
            <a:avLst/>
          </a:prstGeom>
          <a:noFill/>
        </p:spPr>
      </p:pic>
      <p:pic>
        <p:nvPicPr>
          <p:cNvPr id="44033" name="Picture 1" descr="C:\Users\PletuhinaAY\Desktop\картинки к докладу\LS3A11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4286256"/>
            <a:ext cx="2571736" cy="2571744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643182"/>
            <a:ext cx="429342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00042"/>
            <a:ext cx="414178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3571876"/>
            <a:ext cx="427947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6" name="TextBox 5"/>
          <p:cNvSpPr txBox="1"/>
          <p:nvPr/>
        </p:nvSpPr>
        <p:spPr>
          <a:xfrm>
            <a:off x="214282" y="428604"/>
            <a:ext cx="4143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ноября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2014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года в рамках рабочего визита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убернатора автономного округа состоялось торжественное открытие мостового перехода через реку </a:t>
            </a:r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ах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на автомобильной дороге «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ижневартовск -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трежевой»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500042"/>
            <a:ext cx="7643866" cy="500066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Достижения администрации района</a:t>
            </a:r>
          </a:p>
        </p:txBody>
      </p:sp>
      <p:graphicFrame>
        <p:nvGraphicFramePr>
          <p:cNvPr id="11" name="Схема 10"/>
          <p:cNvGraphicFramePr/>
          <p:nvPr/>
        </p:nvGraphicFramePr>
        <p:xfrm>
          <a:off x="357158" y="1357298"/>
          <a:ext cx="8143932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928670"/>
            <a:ext cx="8715437" cy="540585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продолжить строительство жилья в районе;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завершить работы по реконструкции бассейна водно-оздоровительного комплекса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Излучинской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средней школы №1;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завершить строительство крытого хоккейного корта в 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Излучинске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начать работы по  реконструкции подъездной автомобильной дороги к с.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Большетархово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построить наружный газопровод в п.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Агане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продолжить модернизацию и реконструкцию объектов жилищно-коммунального хозяйства;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продолжить поддержку малого и среднего предпринимательства; </a:t>
            </a:r>
          </a:p>
          <a:p>
            <a:pPr>
              <a:buFont typeface="Wingdings" pitchFamily="2" charset="2"/>
              <a:buChar char="ü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сохранить стабильность на рынке труда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85728"/>
            <a:ext cx="8316416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2015 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 необходимо:</a:t>
            </a:r>
          </a:p>
        </p:txBody>
      </p:sp>
      <p:pic>
        <p:nvPicPr>
          <p:cNvPr id="5939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7" y="0"/>
            <a:ext cx="817563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857752" y="2500306"/>
            <a:ext cx="39290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85 лет образования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Югры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 - Год сохранения и развития традиционных промыслов и ремесел, исторического и культурного наследия народов, населяющих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Югру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285728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Юбилейные даты 2015 года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1142984"/>
            <a:ext cx="44291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70 лет Победы в Великой Отечественной Войне 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4786322"/>
            <a:ext cx="39290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50 лет со дня открытия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Самотлорского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 месторождения нефти и газа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cs typeface="+mn-cs"/>
            </a:endParaRPr>
          </a:p>
        </p:txBody>
      </p:sp>
      <p:pic>
        <p:nvPicPr>
          <p:cNvPr id="75778" name="Picture 2" descr="C:\Users\PletuhinaAY\Desktop\картинки к докладу\Изображение 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4071942"/>
            <a:ext cx="2000264" cy="266701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5779" name="Picture 3" descr="C:\Users\PletuhinaAY\Desktop\картинки к докладу\front-slide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214554"/>
            <a:ext cx="4224329" cy="24765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pic>
        <p:nvPicPr>
          <p:cNvPr id="36866" name="Picture 2" descr="C:\Users\PletuhinaAY\Desktop\картинки к докладу\Эмблем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857232"/>
            <a:ext cx="1714512" cy="165137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PletuhinaAY\Desktop\картинки к докладу\литература-fom.ru-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4071942"/>
            <a:ext cx="3071834" cy="209550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2947" name="Picture 3" descr="C:\Users\PletuhinaAY\Desktop\картинки к докладу\c_520_350_16777215_00_images_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5860"/>
            <a:ext cx="3927049" cy="2643206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82949" name="Picture 5" descr="C:\Users\PletuhinaAY\Desktop\картинки к докладу\1314772623_kultura-deti-v-bibliotek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714752"/>
            <a:ext cx="4289897" cy="285752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6438" y="0"/>
            <a:ext cx="817562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4282" y="428604"/>
            <a:ext cx="8001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Указом Президента Российской Федерации </a:t>
            </a:r>
          </a:p>
          <a:p>
            <a:pPr algn="ctr"/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2015 год объявлен Годом Литературы в России</a:t>
            </a:r>
            <a:endParaRPr lang="ru-RU" sz="2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171B4D04-A018-4D6E-BDCD-ADDAD5A83DA6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pic>
        <p:nvPicPr>
          <p:cNvPr id="37891" name="Picture 3" descr="C:\Users\PletuhinaAY\Desktop\картинки к докладу\логотип год литературы 1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1214422"/>
            <a:ext cx="3021019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 descr="C:\Users\PletuhinaAY\Desktop\картинки к докладу\_Для Плетухиной\дс открытие\DSC_43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7562"/>
            <a:ext cx="3306559" cy="257176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4757" name="Picture 5" descr="C:\Users\PletuhinaAY\Desktop\картинки к докладу\_Для Плетухиной\Мост.Губернатор. 06.11.2014\_S3A34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71480"/>
            <a:ext cx="3143272" cy="250033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4758" name="Picture 6" descr="C:\Users\PletuhinaAY\Desktop\картинки к докладу\_Для Плетухиной\МФЦ. открытие. 27.11.2014\DSC_42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62734" y="642918"/>
            <a:ext cx="2381266" cy="35719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4759" name="Picture 7" descr="C:\Users\PletuhinaAY\Desktop\картинки к докладу\_Для Плетухиной\Сабантуй 2014\28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3929066"/>
            <a:ext cx="2893239" cy="192882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4760" name="Picture 8" descr="C:\Users\PletuhinaAY\Desktop\картинки к докладу\_Для Плетухиной\Фото\встреча двух поколений\DSC_33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642918"/>
            <a:ext cx="3929090" cy="25304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4756" name="Picture 4" descr="C:\Users\PletuhinaAY\Desktop\картинки к докладу\_Для Плетухиной\Излучинск ГРЭС и Хохряков. садик. 31.01.2014\DSC_06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488" y="3286124"/>
            <a:ext cx="4161840" cy="278608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7" name="Rectangle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466250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Спасибо </a:t>
            </a:r>
            <a:b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</a:br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за внимание!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1066800" cy="328613"/>
          </a:xfrm>
        </p:spPr>
        <p:txBody>
          <a:bodyPr/>
          <a:lstStyle/>
          <a:p>
            <a:pPr>
              <a:defRPr/>
            </a:pPr>
            <a:fld id="{5B075E4A-F657-4FBF-AFA6-C783DBCD8E7F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37891" name="Picture 3" descr="C:\Users\PletuhinaAY\Desktop\картинки к докладу\с сайта нв района новое без райо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43425"/>
            <a:ext cx="9144000" cy="23145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3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4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5.xml><?xml version="1.0" encoding="utf-8"?>
<a:themeOverride xmlns:a="http://schemas.openxmlformats.org/drawingml/2006/main">
  <a:clrScheme name="Техническая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6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9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10293</TotalTime>
  <Words>2271</Words>
  <Application>Microsoft Office PowerPoint</Application>
  <PresentationFormat>Экран (4:3)</PresentationFormat>
  <Paragraphs>398</Paragraphs>
  <Slides>58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58</vt:i4>
      </vt:variant>
    </vt:vector>
  </HeadingPairs>
  <TitlesOfParts>
    <vt:vector size="62" baseType="lpstr">
      <vt:lpstr>Ясность</vt:lpstr>
      <vt:lpstr>Лист Microsoft Office Excel 97-2003</vt:lpstr>
      <vt:lpstr>Worksheet</vt:lpstr>
      <vt:lpstr>Лист</vt:lpstr>
      <vt:lpstr>Отчет  Главы администрации Нижневартовского  района  о результатах деятельности  за 2014 год</vt:lpstr>
      <vt:lpstr>Слайд 2</vt:lpstr>
      <vt:lpstr>Слайд 3</vt:lpstr>
      <vt:lpstr>Численность населения по состоянию на  01.01.2015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Тарифы на жилищно-коммунальные услуги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Охват дошкольным образованием детей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Спасибо 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Финансирование долгосрочных целевых программ района 2009-2010 гг.</dc:title>
  <dc:creator>MironovaAD</dc:creator>
  <cp:lastModifiedBy>AleksandrovaIY</cp:lastModifiedBy>
  <cp:revision>1825</cp:revision>
  <cp:lastPrinted>2015-01-15T04:00:08Z</cp:lastPrinted>
  <dcterms:created xsi:type="dcterms:W3CDTF">2011-01-24T07:59:33Z</dcterms:created>
  <dcterms:modified xsi:type="dcterms:W3CDTF">2015-01-22T05:03:42Z</dcterms:modified>
</cp:coreProperties>
</file>