
<file path=[Content_Types].xml><?xml version="1.0" encoding="utf-8"?>
<Types xmlns="http://schemas.openxmlformats.org/package/2006/content-types">
  <Override PartName="/ppt/slides/slide47.xml" ContentType="application/vnd.openxmlformats-officedocument.presentationml.slide+xml"/>
  <Override PartName="/ppt/notesSlides/notesSlide2.xml" ContentType="application/vnd.openxmlformats-officedocument.presentationml.notesSlide+xml"/>
  <Override PartName="/ppt/diagrams/colors22.xml" ContentType="application/vnd.openxmlformats-officedocument.drawingml.diagramColors+xml"/>
  <Override PartName="/ppt/slides/slide36.xml" ContentType="application/vnd.openxmlformats-officedocument.presentationml.slide+xml"/>
  <Override PartName="/ppt/diagrams/colors11.xml" ContentType="application/vnd.openxmlformats-officedocument.drawingml.diagramColors+xml"/>
  <Override PartName="/ppt/diagrams/data24.xml" ContentType="application/vnd.openxmlformats-officedocument.drawingml.diagramData+xml"/>
  <Override PartName="/ppt/slides/slide25.xml" ContentType="application/vnd.openxmlformats-officedocument.presentationml.slide+xml"/>
  <Override PartName="/ppt/slideLayouts/slideLayout2.xml" ContentType="application/vnd.openxmlformats-officedocument.presentationml.slideLayout+xml"/>
  <Override PartName="/ppt/diagrams/layout9.xml" ContentType="application/vnd.openxmlformats-officedocument.drawingml.diagramLayout+xml"/>
  <Override PartName="/ppt/diagrams/data13.xml" ContentType="application/vnd.openxmlformats-officedocument.drawingml.diagramData+xml"/>
  <Override PartName="/ppt/diagrams/quickStyle28.xml" ContentType="application/vnd.openxmlformats-officedocument.drawingml.diagramStyle+xml"/>
  <Default Extension="xml" ContentType="application/xml"/>
  <Override PartName="/ppt/slides/slide14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diagrams/quickStyle17.xml" ContentType="application/vnd.openxmlformats-officedocument.drawingml.diagramStyle+xml"/>
  <Override PartName="/ppt/diagrams/drawing18.xml" ContentType="application/vnd.ms-office.drawingml.diagramDrawing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diagrams/layout17.xml" ContentType="application/vnd.openxmlformats-officedocument.drawingml.diagramLayout+xml"/>
  <Override PartName="/ppt/diagrams/quickStyle24.xml" ContentType="application/vnd.openxmlformats-officedocument.drawingml.diagramStyle+xml"/>
  <Override PartName="/ppt/diagrams/layout28.xml" ContentType="application/vnd.openxmlformats-officedocument.drawingml.diagramLayout+xml"/>
  <Override PartName="/ppt/diagrams/colors8.xml" ContentType="application/vnd.openxmlformats-officedocument.drawingml.diagramColors+xml"/>
  <Override PartName="/ppt/diagrams/quickStyle13.xml" ContentType="application/vnd.openxmlformats-officedocument.drawingml.diagramStyle+xml"/>
  <Override PartName="/ppt/diagrams/drawing14.xml" ContentType="application/vnd.ms-office.drawingml.diagramDrawing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20.xml" ContentType="application/vnd.openxmlformats-officedocument.drawingml.diagramStyle+xml"/>
  <Override PartName="/ppt/diagrams/layout24.xml" ContentType="application/vnd.openxmlformats-officedocument.drawingml.diagramLayout+xml"/>
  <Override PartName="/ppt/diagrams/colors27.xml" ContentType="application/vnd.openxmlformats-officedocument.drawingml.diagramColors+xml"/>
  <Override PartName="/ppt/diagrams/drawing7.xml" ContentType="application/vnd.ms-office.drawingml.diagramDrawing+xml"/>
  <Override PartName="/ppt/diagrams/drawing21.xml" ContentType="application/vnd.ms-office.drawingml.diagramDrawing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diagrams/colors4.xml" ContentType="application/vnd.openxmlformats-officedocument.drawingml.diagramColors+xml"/>
  <Override PartName="/ppt/diagrams/quickStyle7.xml" ContentType="application/vnd.openxmlformats-officedocument.drawingml.diagramStyle+xml"/>
  <Override PartName="/ppt/diagrams/colors16.xml" ContentType="application/vnd.openxmlformats-officedocument.drawingml.diagramColors+xml"/>
  <Override PartName="/ppt/diagrams/data18.xml" ContentType="application/vnd.openxmlformats-officedocument.drawingml.diagramData+xml"/>
  <Override PartName="/ppt/diagrams/drawing10.xml" ContentType="application/vnd.ms-office.drawingml.diagramDrawing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12.xml" ContentType="application/vnd.openxmlformats-officedocument.drawingml.diagramColors+xml"/>
  <Override PartName="/ppt/diagrams/layout20.xml" ContentType="application/vnd.openxmlformats-officedocument.drawingml.diagramLayout+xml"/>
  <Override PartName="/ppt/diagrams/colors23.xml" ContentType="application/vnd.openxmlformats-officedocument.drawingml.diagramColors+xml"/>
  <Override PartName="/ppt/diagrams/data25.xml" ContentType="application/vnd.openxmlformats-officedocument.drawingml.diagramData+xml"/>
  <Override PartName="/ppt/diagrams/drawing3.xml" ContentType="application/vnd.ms-office.drawingml.diagramDrawing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diagrams/quickStyle3.xml" ContentType="application/vnd.openxmlformats-officedocument.drawingml.diagramStyle+xml"/>
  <Override PartName="/ppt/diagrams/data14.xml" ContentType="application/vnd.openxmlformats-officedocument.drawingml.diagramData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Override PartName="/ppt/diagrams/data21.xml" ContentType="application/vnd.openxmlformats-officedocument.drawingml.diagramData+xml"/>
  <Override PartName="/ppt/diagrams/drawing19.xml" ContentType="application/vnd.ms-office.drawingml.diagramDrawing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ppt/diagrams/layout6.xml" ContentType="application/vnd.openxmlformats-officedocument.drawingml.diagramLayout+xml"/>
  <Override PartName="/ppt/diagrams/data10.xml" ContentType="application/vnd.openxmlformats-officedocument.drawingml.diagramData+xml"/>
  <Override PartName="/ppt/diagrams/quickStyle18.xml" ContentType="application/vnd.openxmlformats-officedocument.drawingml.diagramStyl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diagrams/data7.xml" ContentType="application/vnd.openxmlformats-officedocument.drawingml.diagramData+xml"/>
  <Override PartName="/ppt/diagrams/colors9.xml" ContentType="application/vnd.openxmlformats-officedocument.drawingml.diagramColors+xml"/>
  <Override PartName="/ppt/diagrams/quickStyle14.xml" ContentType="application/vnd.openxmlformats-officedocument.drawingml.diagramStyle+xml"/>
  <Override PartName="/ppt/diagrams/layout18.xml" ContentType="application/vnd.openxmlformats-officedocument.drawingml.diagramLayout+xml"/>
  <Override PartName="/ppt/diagrams/quickStyle25.xml" ContentType="application/vnd.openxmlformats-officedocument.drawingml.diagramStyle+xml"/>
  <Override PartName="/ppt/diagrams/drawing15.xml" ContentType="application/vnd.ms-office.drawingml.diagramDrawing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Default Extension="gif" ContentType="image/gif"/>
  <Override PartName="/ppt/diagrams/layout25.xml" ContentType="application/vnd.openxmlformats-officedocument.drawingml.diagramLayout+xml"/>
  <Override PartName="/ppt/diagrams/colors28.xml" ContentType="application/vnd.openxmlformats-officedocument.drawingml.diagramColors+xml"/>
  <Override PartName="/ppt/diagrams/drawing8.xml" ContentType="application/vnd.ms-office.drawingml.diagramDrawing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quickStyle8.xml" ContentType="application/vnd.openxmlformats-officedocument.drawingml.diagramStyle+xml"/>
  <Override PartName="/ppt/diagrams/quickStyle10.xml" ContentType="application/vnd.openxmlformats-officedocument.drawingml.diagramStyle+xml"/>
  <Override PartName="/ppt/diagrams/layout14.xml" ContentType="application/vnd.openxmlformats-officedocument.drawingml.diagramLayout+xml"/>
  <Override PartName="/ppt/diagrams/colors17.xml" ContentType="application/vnd.openxmlformats-officedocument.drawingml.diagramColors+xml"/>
  <Override PartName="/ppt/diagrams/quickStyle21.xml" ContentType="application/vnd.openxmlformats-officedocument.drawingml.diagramStyle+xml"/>
  <Override PartName="/ppt/diagrams/drawing11.xml" ContentType="application/vnd.ms-office.drawingml.diagramDrawing+xml"/>
  <Override PartName="/ppt/slides/slide49.xml" ContentType="application/vnd.openxmlformats-officedocument.presentationml.slide+xml"/>
  <Override PartName="/ppt/diagrams/data19.xml" ContentType="application/vnd.openxmlformats-officedocument.drawingml.diagramData+xml"/>
  <Override PartName="/ppt/diagrams/layout21.xml" ContentType="application/vnd.openxmlformats-officedocument.drawingml.diagramLayout+xml"/>
  <Override PartName="/ppt/diagrams/colors24.xml" ContentType="application/vnd.openxmlformats-officedocument.drawingml.diagramColors+xml"/>
  <Override PartName="/docProps/core.xml" ContentType="application/vnd.openxmlformats-package.core-properties+xml"/>
  <Override PartName="/ppt/diagrams/drawing4.xml" ContentType="application/vnd.ms-office.drawingml.diagramDrawing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diagrams/layout10.xml" ContentType="application/vnd.openxmlformats-officedocument.drawingml.diagramLayout+xml"/>
  <Override PartName="/ppt/diagrams/colors13.xml" ContentType="application/vnd.openxmlformats-officedocument.drawingml.diagramColors+xml"/>
  <Override PartName="/ppt/diagrams/data26.xml" ContentType="application/vnd.openxmlformats-officedocument.drawingml.diagramData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diagrams/data15.xml" ContentType="application/vnd.openxmlformats-officedocument.drawingml.diagramData+xml"/>
  <Override PartName="/ppt/diagrams/colors20.xml" ContentType="application/vnd.openxmlformats-officedocument.drawingml.diagramColor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diagrams/data11.xml" ContentType="application/vnd.openxmlformats-officedocument.drawingml.diagramData+xml"/>
  <Override PartName="/ppt/diagrams/quickStyle19.xml" ContentType="application/vnd.openxmlformats-officedocument.drawingml.diagramStyle+xml"/>
  <Override PartName="/ppt/diagrams/data22.xml" ContentType="application/vnd.openxmlformats-officedocument.drawingml.diagramData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diagrams/layout7.xml" ContentType="application/vnd.openxmlformats-officedocument.drawingml.diagramLayout+xml"/>
  <Override PartName="/ppt/diagrams/data8.xml" ContentType="application/vnd.openxmlformats-officedocument.drawingml.diagramData+xml"/>
  <Override PartName="/ppt/diagrams/quickStyle26.xml" ContentType="application/vnd.openxmlformats-officedocument.drawingml.diagramStyl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diagrams/quickStyle15.xml" ContentType="application/vnd.openxmlformats-officedocument.drawingml.diagramStyle+xml"/>
  <Override PartName="/ppt/diagrams/layout19.xml" ContentType="application/vnd.openxmlformats-officedocument.drawingml.diagramLayout+xml"/>
  <Override PartName="/ppt/diagrams/drawing16.xml" ContentType="application/vnd.ms-office.drawingml.diagramDrawing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22.xml" ContentType="application/vnd.openxmlformats-officedocument.drawingml.diagramStyle+xml"/>
  <Override PartName="/ppt/diagrams/layout26.xml" ContentType="application/vnd.openxmlformats-officedocument.drawingml.diagramLayout+xml"/>
  <Override PartName="/ppt/diagrams/drawing9.xml" ContentType="application/vnd.ms-office.drawingml.diagramDrawing+xml"/>
  <Override PartName="/ppt/diagrams/colors6.xml" ContentType="application/vnd.openxmlformats-officedocument.drawingml.diagramColors+xml"/>
  <Override PartName="/ppt/diagrams/quickStyle9.xml" ContentType="application/vnd.openxmlformats-officedocument.drawingml.diagramStyle+xml"/>
  <Override PartName="/ppt/diagrams/quickStyle11.xml" ContentType="application/vnd.openxmlformats-officedocument.drawingml.diagramStyle+xml"/>
  <Override PartName="/ppt/diagrams/colors18.xml" ContentType="application/vnd.openxmlformats-officedocument.drawingml.diagramColors+xml"/>
  <Override PartName="/ppt/diagrams/drawing12.xml" ContentType="application/vnd.ms-office.drawingml.diagramDrawing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diagrams/layout11.xml" ContentType="application/vnd.openxmlformats-officedocument.drawingml.diagramLayout+xml"/>
  <Override PartName="/ppt/diagrams/colors14.xml" ContentType="application/vnd.openxmlformats-officedocument.drawingml.diagramColors+xml"/>
  <Override PartName="/ppt/diagrams/layout22.xml" ContentType="application/vnd.openxmlformats-officedocument.drawingml.diagramLayout+xml"/>
  <Override PartName="/ppt/diagrams/colors25.xml" ContentType="application/vnd.openxmlformats-officedocument.drawingml.diagramColors+xml"/>
  <Override PartName="/ppt/diagrams/data27.xml" ContentType="application/vnd.openxmlformats-officedocument.drawingml.diagramData+xml"/>
  <Override PartName="/ppt/diagrams/drawing5.xml" ContentType="application/vnd.ms-office.drawingml.diagramDrawing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diagrams/colors2.xml" ContentType="application/vnd.openxmlformats-officedocument.drawingml.diagramColors+xml"/>
  <Override PartName="/ppt/diagrams/quickStyle5.xml" ContentType="application/vnd.openxmlformats-officedocument.drawingml.diagramStyle+xml"/>
  <Override PartName="/ppt/notesSlides/notesSlide1.xml" ContentType="application/vnd.openxmlformats-officedocument.presentationml.notesSlide+xml"/>
  <Override PartName="/ppt/diagrams/data16.xml" ContentType="application/vnd.openxmlformats-officedocument.drawingml.diagramData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Layouts/slideLayout5.xml" ContentType="application/vnd.openxmlformats-officedocument.presentationml.slideLayout+xml"/>
  <Override PartName="/ppt/diagrams/colors10.xml" ContentType="application/vnd.openxmlformats-officedocument.drawingml.diagramColors+xml"/>
  <Override PartName="/ppt/diagrams/colors21.xml" ContentType="application/vnd.openxmlformats-officedocument.drawingml.diagramColors+xml"/>
  <Override PartName="/ppt/diagrams/data23.xml" ContentType="application/vnd.openxmlformats-officedocument.drawingml.diagramData+xml"/>
  <Override PartName="/ppt/diagrams/drawing1.xml" ContentType="application/vnd.ms-office.drawingml.diagramDrawing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Default Extension="jpeg" ContentType="image/jpeg"/>
  <Override PartName="/ppt/diagrams/quickStyle1.xml" ContentType="application/vnd.openxmlformats-officedocument.drawingml.diagramStyle+xml"/>
  <Override PartName="/ppt/diagrams/layout8.xml" ContentType="application/vnd.openxmlformats-officedocument.drawingml.diagramLayout+xml"/>
  <Override PartName="/ppt/diagrams/data12.xml" ContentType="application/vnd.openxmlformats-officedocument.drawingml.diagramData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diagrams/data9.xml" ContentType="application/vnd.openxmlformats-officedocument.drawingml.diagramData+xml"/>
  <Override PartName="/ppt/diagrams/quickStyle16.xml" ContentType="application/vnd.openxmlformats-officedocument.drawingml.diagramStyle+xml"/>
  <Override PartName="/ppt/diagrams/quickStyle27.xml" ContentType="application/vnd.openxmlformats-officedocument.drawingml.diagramStyle+xml"/>
  <Override PartName="/ppt/diagrams/drawing17.xml" ContentType="application/vnd.ms-office.drawingml.diagramDrawing+xml"/>
  <Override PartName="/ppt/slides/slide20.xml" ContentType="application/vnd.openxmlformats-officedocument.presentationml.slide+xml"/>
  <Override PartName="/ppt/diagrams/layout4.xml" ContentType="application/vnd.openxmlformats-officedocument.drawingml.diagramLayout+xml"/>
  <Override PartName="/ppt/diagrams/layout27.xml" ContentType="application/vnd.openxmlformats-officedocument.drawingml.diagramLayout+xml"/>
  <Override PartName="/ppt/diagrams/data5.xml" ContentType="application/vnd.openxmlformats-officedocument.drawingml.diagramData+xml"/>
  <Override PartName="/ppt/diagrams/colors7.xml" ContentType="application/vnd.openxmlformats-officedocument.drawingml.diagramColors+xml"/>
  <Override PartName="/ppt/diagrams/quickStyle12.xml" ContentType="application/vnd.openxmlformats-officedocument.drawingml.diagramStyle+xml"/>
  <Override PartName="/ppt/diagrams/layout16.xml" ContentType="application/vnd.openxmlformats-officedocument.drawingml.diagramLayout+xml"/>
  <Override PartName="/ppt/diagrams/colors19.xml" ContentType="application/vnd.openxmlformats-officedocument.drawingml.diagramColors+xml"/>
  <Override PartName="/ppt/diagrams/quickStyle23.xml" ContentType="application/vnd.openxmlformats-officedocument.drawingml.diagramStyle+xml"/>
  <Override PartName="/ppt/diagrams/drawing13.xml" ContentType="application/vnd.ms-office.drawingml.diagramDrawing+xml"/>
  <Override PartName="/ppt/diagrams/layout23.xml" ContentType="application/vnd.openxmlformats-officedocument.drawingml.diagramLayout+xml"/>
  <Override PartName="/ppt/diagrams/colors26.xml" ContentType="application/vnd.openxmlformats-officedocument.drawingml.diagramColors+xml"/>
  <Override PartName="/ppt/diagrams/drawing6.xml" ContentType="application/vnd.ms-office.drawingml.diagramDrawing+xml"/>
  <Override PartName="/ppt/diagrams/drawing20.xml" ContentType="application/vnd.ms-office.drawingml.diagramDrawing+xml"/>
  <Override PartName="/ppt/slides/slide8.xml" ContentType="application/vnd.openxmlformats-officedocument.presentationml.slide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quickStyle6.xml" ContentType="application/vnd.openxmlformats-officedocument.drawingml.diagramStyle+xml"/>
  <Override PartName="/ppt/diagrams/layout12.xml" ContentType="application/vnd.openxmlformats-officedocument.drawingml.diagramLayout+xml"/>
  <Override PartName="/ppt/diagrams/colors15.xml" ContentType="application/vnd.openxmlformats-officedocument.drawingml.diagramColors+xml"/>
  <Override PartName="/ppt/diagrams/data28.xml" ContentType="application/vnd.openxmlformats-officedocument.drawingml.diagramData+xml"/>
  <Override PartName="/ppt/slides/slide29.xml" ContentType="application/vnd.openxmlformats-officedocument.presentationml.slide+xml"/>
  <Override PartName="/ppt/diagrams/data17.xml" ContentType="application/vnd.openxmlformats-officedocument.drawingml.diagramData+xml"/>
  <Override PartName="/ppt/diagrams/drawing2.xml" ContentType="application/vnd.ms-office.drawingml.diagramDrawing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54.xml" ContentType="application/vnd.openxmlformats-officedocument.presentationml.slide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s/slide32.xml" ContentType="application/vnd.openxmlformats-officedocument.presentationml.slide+xml"/>
  <Override PartName="/ppt/diagrams/data20.xml" ContentType="application/vnd.openxmlformats-officedocument.drawingml.diagramData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6"/>
  </p:notesMasterIdLst>
  <p:sldIdLst>
    <p:sldId id="256" r:id="rId2"/>
    <p:sldId id="260" r:id="rId3"/>
    <p:sldId id="259" r:id="rId4"/>
    <p:sldId id="262" r:id="rId5"/>
    <p:sldId id="335" r:id="rId6"/>
    <p:sldId id="336" r:id="rId7"/>
    <p:sldId id="337" r:id="rId8"/>
    <p:sldId id="338" r:id="rId9"/>
    <p:sldId id="275" r:id="rId10"/>
    <p:sldId id="271" r:id="rId11"/>
    <p:sldId id="272" r:id="rId12"/>
    <p:sldId id="280" r:id="rId13"/>
    <p:sldId id="289" r:id="rId14"/>
    <p:sldId id="339" r:id="rId15"/>
    <p:sldId id="324" r:id="rId16"/>
    <p:sldId id="325" r:id="rId17"/>
    <p:sldId id="285" r:id="rId18"/>
    <p:sldId id="286" r:id="rId19"/>
    <p:sldId id="282" r:id="rId20"/>
    <p:sldId id="283" r:id="rId21"/>
    <p:sldId id="301" r:id="rId22"/>
    <p:sldId id="302" r:id="rId23"/>
    <p:sldId id="293" r:id="rId24"/>
    <p:sldId id="294" r:id="rId25"/>
    <p:sldId id="322" r:id="rId26"/>
    <p:sldId id="323" r:id="rId27"/>
    <p:sldId id="326" r:id="rId28"/>
    <p:sldId id="327" r:id="rId29"/>
    <p:sldId id="309" r:id="rId30"/>
    <p:sldId id="310" r:id="rId31"/>
    <p:sldId id="313" r:id="rId32"/>
    <p:sldId id="314" r:id="rId33"/>
    <p:sldId id="304" r:id="rId34"/>
    <p:sldId id="306" r:id="rId35"/>
    <p:sldId id="299" r:id="rId36"/>
    <p:sldId id="319" r:id="rId37"/>
    <p:sldId id="320" r:id="rId38"/>
    <p:sldId id="317" r:id="rId39"/>
    <p:sldId id="315" r:id="rId40"/>
    <p:sldId id="340" r:id="rId41"/>
    <p:sldId id="311" r:id="rId42"/>
    <p:sldId id="332" r:id="rId43"/>
    <p:sldId id="292" r:id="rId44"/>
    <p:sldId id="297" r:id="rId45"/>
    <p:sldId id="298" r:id="rId46"/>
    <p:sldId id="329" r:id="rId47"/>
    <p:sldId id="331" r:id="rId48"/>
    <p:sldId id="330" r:id="rId49"/>
    <p:sldId id="276" r:id="rId50"/>
    <p:sldId id="308" r:id="rId51"/>
    <p:sldId id="328" r:id="rId52"/>
    <p:sldId id="341" r:id="rId53"/>
    <p:sldId id="342" r:id="rId54"/>
    <p:sldId id="334" r:id="rId55"/>
  </p:sldIdLst>
  <p:sldSz cx="9144000" cy="6858000" type="screen4x3"/>
  <p:notesSz cx="6797675" cy="97758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FF"/>
    <a:srgbClr val="FFFF00"/>
    <a:srgbClr val="602E04"/>
    <a:srgbClr val="FF00FF"/>
    <a:srgbClr val="FF66FF"/>
    <a:srgbClr val="FFCCCC"/>
    <a:srgbClr val="00FF00"/>
    <a:srgbClr val="CC00FF"/>
    <a:srgbClr val="66FF66"/>
    <a:srgbClr val="CCFF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08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\\URAN\DepFin\2005\&#1041;&#1102;&#1076;&#1078;&#1077;&#1090;%202014%20&#1076;&#1086;&#1093;&#1086;&#1076;&#1099;%20&#1088;&#1072;&#1089;&#1093;&#1086;&#1076;&#1099;\&#1041;&#1070;&#1044;&#1046;&#1045;&#1058;%20&#1044;&#1051;&#1071;%20&#1043;&#1056;&#1040;&#1046;&#1044;&#1040;&#1053;%202014\&#1076;&#1080;&#1072;&#1075;&#1088;&#1072;&#1084;&#1084;&#1072;%20&#1076;&#1086;&#1093;&#1086;&#1076;&#1099;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rotX val="40"/>
      <c:perspective val="50"/>
    </c:view3D>
    <c:plotArea>
      <c:layout/>
      <c:pie3DChart>
        <c:varyColors val="1"/>
        <c:ser>
          <c:idx val="0"/>
          <c:order val="0"/>
          <c:spPr>
            <a:solidFill>
              <a:srgbClr val="4F81BD"/>
            </a:solidFill>
            <a:ln>
              <a:solidFill>
                <a:srgbClr val="FF0000"/>
              </a:solidFill>
            </a:ln>
          </c:spPr>
          <c:dPt>
            <c:idx val="0"/>
            <c:spPr>
              <a:solidFill>
                <a:srgbClr val="00B0F0"/>
              </a:solidFill>
              <a:ln>
                <a:noFill/>
              </a:ln>
            </c:spPr>
          </c:dPt>
          <c:dPt>
            <c:idx val="1"/>
            <c:spPr>
              <a:solidFill>
                <a:srgbClr val="FF5050"/>
              </a:solidFill>
              <a:ln>
                <a:noFill/>
              </a:ln>
            </c:spPr>
          </c:dPt>
          <c:dPt>
            <c:idx val="2"/>
            <c:spPr>
              <a:solidFill>
                <a:srgbClr val="66FF33"/>
              </a:solidFill>
              <a:ln>
                <a:noFill/>
              </a:ln>
            </c:spPr>
          </c:dPt>
          <c:dLbls>
            <c:dLbl>
              <c:idx val="1"/>
              <c:layout>
                <c:manualLayout>
                  <c:x val="0.11680576799916367"/>
                  <c:y val="-0.23251201916975078"/>
                </c:manualLayout>
              </c:layout>
              <c:dLblPos val="bestFit"/>
              <c:showVal val="1"/>
            </c:dLbl>
            <c:txPr>
              <a:bodyPr/>
              <a:lstStyle/>
              <a:p>
                <a:pPr>
                  <a:defRPr sz="20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dLblPos val="ctr"/>
            <c:showVal val="1"/>
            <c:showLeaderLines val="1"/>
          </c:dLbls>
          <c:cat>
            <c:strRef>
              <c:f>Лист1!$B$4:$B$6</c:f>
              <c:strCache>
                <c:ptCount val="3"/>
                <c:pt idx="0">
                  <c:v>налоговые доходы</c:v>
                </c:pt>
                <c:pt idx="1">
                  <c:v>неналоговые доходы</c:v>
                </c:pt>
                <c:pt idx="2">
                  <c:v>безвозмездные поступления</c:v>
                </c:pt>
              </c:strCache>
            </c:strRef>
          </c:cat>
          <c:val>
            <c:numRef>
              <c:f>Лист1!$C$4:$C$6</c:f>
              <c:numCache>
                <c:formatCode>#,##0.0</c:formatCode>
                <c:ptCount val="3"/>
                <c:pt idx="0">
                  <c:v>364269.2</c:v>
                </c:pt>
                <c:pt idx="1">
                  <c:v>89739</c:v>
                </c:pt>
                <c:pt idx="2">
                  <c:v>295786.3</c:v>
                </c:pt>
              </c:numCache>
            </c:numRef>
          </c:val>
        </c:ser>
        <c:dLbls>
          <c:showVal val="1"/>
        </c:dLbls>
      </c:pie3DChart>
    </c:plotArea>
    <c:legend>
      <c:legendPos val="r"/>
      <c:layout/>
      <c:txPr>
        <a:bodyPr/>
        <a:lstStyle/>
        <a:p>
          <a:pPr>
            <a:defRPr sz="200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</c:chart>
  <c:externalData r:id="rId1"/>
</c:chartSpace>
</file>

<file path=ppt/diagrams/_rels/data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diagrams/_rels/data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image" Target="../media/image7.png"/></Relationships>
</file>

<file path=ppt/diagrams/_rels/data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diagrams/_rels/data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diagrams/_rels/data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8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9.xml><?xml version="1.0" encoding="utf-8"?>
<dgm:colorsDef xmlns:dgm="http://schemas.openxmlformats.org/drawingml/2006/diagram" xmlns:a="http://schemas.openxmlformats.org/drawingml/2006/main" uniqueId="urn:microsoft.com/office/officeart/2005/8/colors/accent5_3">
  <dgm:title val=""/>
  <dgm:desc val=""/>
  <dgm:catLst>
    <dgm:cat type="accent5" pri="11300"/>
  </dgm:catLst>
  <dgm:styleLbl name="node0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>
        <a:shade val="80000"/>
      </a:schemeClr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>
        <a:shade val="80000"/>
      </a:schemeClr>
      <a:schemeClr val="accent5">
        <a:tint val="70000"/>
      </a:schemeClr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/>
    <dgm:txEffectClrLst/>
  </dgm:styleLbl>
  <dgm:styleLbl name="lnNode1">
    <dgm:fillClrLst>
      <a:schemeClr val="accent5">
        <a:shade val="80000"/>
      </a:schemeClr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shade val="80000"/>
        <a:alpha val="50000"/>
      </a:schemeClr>
      <a:schemeClr val="accent5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>
        <a:shade val="90000"/>
      </a:schemeClr>
      <a:schemeClr val="accent5">
        <a:tint val="70000"/>
      </a:schemeClr>
    </dgm:fillClrLst>
    <dgm:linClrLst>
      <a:schemeClr val="accent5">
        <a:shade val="90000"/>
      </a:schemeClr>
      <a:schemeClr val="accent5">
        <a:tint val="70000"/>
      </a:schemeClr>
    </dgm:linClrLst>
    <dgm:effectClrLst/>
    <dgm:txLinClrLst/>
    <dgm:txFillClrLst/>
    <dgm:txEffectClrLst/>
  </dgm:styleLbl>
  <dgm:styleLbl name="fgSibTrans2D1">
    <dgm:fillClrLst>
      <a:schemeClr val="accent5">
        <a:shade val="90000"/>
      </a:schemeClr>
      <a:schemeClr val="accent5">
        <a:tint val="70000"/>
      </a:schemeClr>
    </dgm:fillClrLst>
    <dgm:linClrLst>
      <a:schemeClr val="accent5">
        <a:shade val="90000"/>
      </a:schemeClr>
      <a:schemeClr val="accent5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>
        <a:shade val="90000"/>
      </a:schemeClr>
      <a:schemeClr val="accent5">
        <a:tint val="70000"/>
      </a:schemeClr>
    </dgm:fillClrLst>
    <dgm:linClrLst>
      <a:schemeClr val="accent5">
        <a:shade val="90000"/>
      </a:schemeClr>
      <a:schemeClr val="accent5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5">
        <a:shade val="90000"/>
      </a:schemeClr>
      <a:schemeClr val="accent5">
        <a:tint val="70000"/>
      </a:schemeClr>
    </dgm:fillClrLst>
    <dgm:linClrLst>
      <a:schemeClr val="accent5">
        <a:shade val="90000"/>
      </a:schemeClr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5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>
        <a:tint val="99000"/>
      </a:schemeClr>
    </dgm:fillClrLst>
    <dgm:linClrLst meth="repeat">
      <a:schemeClr val="accent5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>
        <a:tint val="80000"/>
      </a:schemeClr>
    </dgm:fillClrLst>
    <dgm:linClrLst meth="repeat">
      <a:schemeClr val="accent5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0.xml><?xml version="1.0" encoding="utf-8"?>
<dgm:colorsDef xmlns:dgm="http://schemas.openxmlformats.org/drawingml/2006/diagram" xmlns:a="http://schemas.openxmlformats.org/drawingml/2006/main" uniqueId="urn:microsoft.com/office/officeart/2005/8/colors/accent3_4">
  <dgm:title val=""/>
  <dgm:desc val=""/>
  <dgm:catLst>
    <dgm:cat type="accent3" pri="11400"/>
  </dgm:catLst>
  <dgm:styleLbl name="node0">
    <dgm:fillClrLst meth="cycle">
      <a:schemeClr val="accent3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3">
        <a:shade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3">
        <a:shade val="50000"/>
      </a:schemeClr>
      <a:schemeClr val="accent3">
        <a:tint val="55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3">
        <a:shade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3">
        <a:shade val="80000"/>
        <a:alpha val="50000"/>
      </a:schemeClr>
      <a:schemeClr val="accent3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55000"/>
      </a:schemeClr>
    </dgm:fillClrLst>
    <dgm:linClrLst meth="repeat">
      <a:schemeClr val="accent3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55000"/>
      </a:schemeClr>
    </dgm:fillClrLst>
    <dgm:linClrLst meth="repeat">
      <a:schemeClr val="accent3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55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2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4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5.xml><?xml version="1.0" encoding="utf-8"?>
<dgm:colorsDef xmlns:dgm="http://schemas.openxmlformats.org/drawingml/2006/diagram" xmlns:a="http://schemas.openxmlformats.org/drawingml/2006/main" uniqueId="urn:microsoft.com/office/officeart/2005/8/colors/accent6_4">
  <dgm:title val=""/>
  <dgm:desc val=""/>
  <dgm:catLst>
    <dgm:cat type="accent6" pri="11400"/>
  </dgm:catLst>
  <dgm:styleLbl name="node0">
    <dgm:fillClrLst meth="cycle">
      <a:schemeClr val="accent6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6">
        <a:shade val="50000"/>
      </a:schemeClr>
      <a:schemeClr val="accent6">
        <a:tint val="55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/>
    <dgm:txEffectClrLst/>
  </dgm:styleLbl>
  <dgm:styleLbl name="node1">
    <dgm:fillClrLst meth="cycle">
      <a:schemeClr val="accent6">
        <a:shade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cycle">
      <a:schemeClr val="accent6">
        <a:shade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6">
        <a:shade val="80000"/>
        <a:alpha val="50000"/>
      </a:schemeClr>
      <a:schemeClr val="accent6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55000"/>
      </a:schemeClr>
    </dgm:fillClrLst>
    <dgm:linClrLst meth="repeat">
      <a:schemeClr val="accent6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55000"/>
      </a:schemeClr>
    </dgm:fillClrLst>
    <dgm:linClrLst meth="repeat">
      <a:schemeClr val="accent6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55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6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7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8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33AB0F6-80A1-47B2-8978-682A28BB30A4}" type="doc">
      <dgm:prSet loTypeId="urn:microsoft.com/office/officeart/2005/8/layout/lProcess2" loCatId="list" qsTypeId="urn:microsoft.com/office/officeart/2005/8/quickstyle/3d2" qsCatId="3D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10D0B457-D32F-40C6-BF39-5AD972F61EB9}">
      <dgm:prSet phldrT="[Текст]" custT="1"/>
      <dgm:spPr/>
      <dgm:t>
        <a:bodyPr/>
        <a:lstStyle/>
        <a:p>
          <a:r>
            <a:rPr lang="ru-RU" sz="2800" b="1" dirty="0" smtClean="0">
              <a:latin typeface="Times New Roman" pitchFamily="18" charset="0"/>
              <a:cs typeface="Times New Roman" pitchFamily="18" charset="0"/>
            </a:rPr>
            <a:t>1 квартал </a:t>
          </a:r>
          <a:br>
            <a:rPr lang="ru-RU" sz="2800" b="1" dirty="0" smtClean="0">
              <a:latin typeface="Times New Roman" pitchFamily="18" charset="0"/>
              <a:cs typeface="Times New Roman" pitchFamily="18" charset="0"/>
            </a:rPr>
          </a:br>
          <a:r>
            <a:rPr lang="ru-RU" sz="2800" b="1" dirty="0" smtClean="0">
              <a:latin typeface="Times New Roman" pitchFamily="18" charset="0"/>
              <a:cs typeface="Times New Roman" pitchFamily="18" charset="0"/>
            </a:rPr>
            <a:t>2013 года</a:t>
          </a:r>
          <a:endParaRPr lang="ru-RU" sz="2800" b="1" dirty="0">
            <a:latin typeface="Times New Roman" pitchFamily="18" charset="0"/>
            <a:cs typeface="Times New Roman" pitchFamily="18" charset="0"/>
          </a:endParaRPr>
        </a:p>
      </dgm:t>
    </dgm:pt>
    <dgm:pt modelId="{3B3253AC-997A-4BBC-90CA-2D2922037500}" type="parTrans" cxnId="{B974F8F2-D6C1-45BD-84F9-034688E83AD8}">
      <dgm:prSet/>
      <dgm:spPr/>
      <dgm:t>
        <a:bodyPr/>
        <a:lstStyle/>
        <a:p>
          <a:endParaRPr lang="ru-RU"/>
        </a:p>
      </dgm:t>
    </dgm:pt>
    <dgm:pt modelId="{8B93C5DD-A770-4D6A-90F6-5AB5372A0F74}" type="sibTrans" cxnId="{B974F8F2-D6C1-45BD-84F9-034688E83AD8}">
      <dgm:prSet/>
      <dgm:spPr/>
      <dgm:t>
        <a:bodyPr/>
        <a:lstStyle/>
        <a:p>
          <a:endParaRPr lang="ru-RU"/>
        </a:p>
      </dgm:t>
    </dgm:pt>
    <dgm:pt modelId="{7CA2D4B2-CC18-4189-B187-29147629C6E1}">
      <dgm:prSet phldrT="[Текст]"/>
      <dgm:spPr/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914 519,1</a:t>
          </a:r>
          <a:endParaRPr lang="ru-RU" dirty="0">
            <a:solidFill>
              <a:schemeClr val="tx1"/>
            </a:solidFill>
          </a:endParaRPr>
        </a:p>
      </dgm:t>
    </dgm:pt>
    <dgm:pt modelId="{46AA424D-9552-46EC-8A32-2E0181E77545}" type="parTrans" cxnId="{6A8CBEA7-C735-40A2-8E84-65A5185530B6}">
      <dgm:prSet/>
      <dgm:spPr/>
      <dgm:t>
        <a:bodyPr/>
        <a:lstStyle/>
        <a:p>
          <a:endParaRPr lang="ru-RU"/>
        </a:p>
      </dgm:t>
    </dgm:pt>
    <dgm:pt modelId="{C62825BF-1D6E-4F35-91B5-EAF51BF4B66A}" type="sibTrans" cxnId="{6A8CBEA7-C735-40A2-8E84-65A5185530B6}">
      <dgm:prSet/>
      <dgm:spPr/>
      <dgm:t>
        <a:bodyPr/>
        <a:lstStyle/>
        <a:p>
          <a:endParaRPr lang="ru-RU"/>
        </a:p>
      </dgm:t>
    </dgm:pt>
    <dgm:pt modelId="{37A5DC6B-5B5B-4E6F-B891-F3F9D4906EA4}">
      <dgm:prSet phldrT="[Текст]"/>
      <dgm:spPr/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760 256,2</a:t>
          </a:r>
          <a:endParaRPr lang="ru-RU" dirty="0">
            <a:solidFill>
              <a:schemeClr val="tx1"/>
            </a:solidFill>
          </a:endParaRPr>
        </a:p>
      </dgm:t>
    </dgm:pt>
    <dgm:pt modelId="{B6E09ED5-4CD0-4ACA-9572-9DE69D457316}" type="parTrans" cxnId="{87942FD3-F957-43DF-B6F0-BC0EFC038A34}">
      <dgm:prSet/>
      <dgm:spPr/>
      <dgm:t>
        <a:bodyPr/>
        <a:lstStyle/>
        <a:p>
          <a:endParaRPr lang="ru-RU"/>
        </a:p>
      </dgm:t>
    </dgm:pt>
    <dgm:pt modelId="{4144AB28-BB3E-40D8-ACA3-9A9EB77408C4}" type="sibTrans" cxnId="{87942FD3-F957-43DF-B6F0-BC0EFC038A34}">
      <dgm:prSet/>
      <dgm:spPr/>
      <dgm:t>
        <a:bodyPr/>
        <a:lstStyle/>
        <a:p>
          <a:endParaRPr lang="ru-RU"/>
        </a:p>
      </dgm:t>
    </dgm:pt>
    <dgm:pt modelId="{C6A8586D-56F9-4AF1-8826-0E7A0FE7060E}">
      <dgm:prSet phldrT="[Текст]" custT="1"/>
      <dgm:spPr/>
      <dgm:t>
        <a:bodyPr/>
        <a:lstStyle/>
        <a:p>
          <a:r>
            <a:rPr lang="ru-RU" sz="2800" b="1" dirty="0" smtClean="0">
              <a:latin typeface="Times New Roman" pitchFamily="18" charset="0"/>
              <a:cs typeface="Times New Roman" pitchFamily="18" charset="0"/>
            </a:rPr>
            <a:t>1 квартал </a:t>
          </a:r>
          <a:br>
            <a:rPr lang="ru-RU" sz="2800" b="1" dirty="0" smtClean="0">
              <a:latin typeface="Times New Roman" pitchFamily="18" charset="0"/>
              <a:cs typeface="Times New Roman" pitchFamily="18" charset="0"/>
            </a:rPr>
          </a:br>
          <a:r>
            <a:rPr lang="ru-RU" sz="2800" b="1" dirty="0" smtClean="0">
              <a:latin typeface="Times New Roman" pitchFamily="18" charset="0"/>
              <a:cs typeface="Times New Roman" pitchFamily="18" charset="0"/>
            </a:rPr>
            <a:t>2014 года</a:t>
          </a:r>
          <a:endParaRPr lang="ru-RU" sz="2800" b="1" dirty="0">
            <a:latin typeface="Times New Roman" pitchFamily="18" charset="0"/>
            <a:cs typeface="Times New Roman" pitchFamily="18" charset="0"/>
          </a:endParaRPr>
        </a:p>
      </dgm:t>
    </dgm:pt>
    <dgm:pt modelId="{F0D33197-014E-4313-AEA4-10874300C19E}" type="parTrans" cxnId="{F6F1694E-4488-47AA-A0AD-012DFF4F0D5F}">
      <dgm:prSet/>
      <dgm:spPr/>
      <dgm:t>
        <a:bodyPr/>
        <a:lstStyle/>
        <a:p>
          <a:endParaRPr lang="ru-RU"/>
        </a:p>
      </dgm:t>
    </dgm:pt>
    <dgm:pt modelId="{DCCE6611-8021-4605-8A13-32488C646D25}" type="sibTrans" cxnId="{F6F1694E-4488-47AA-A0AD-012DFF4F0D5F}">
      <dgm:prSet/>
      <dgm:spPr/>
      <dgm:t>
        <a:bodyPr/>
        <a:lstStyle/>
        <a:p>
          <a:endParaRPr lang="ru-RU"/>
        </a:p>
      </dgm:t>
    </dgm:pt>
    <dgm:pt modelId="{E5F78A2E-F7DE-427F-AD2D-C15B906DB2EC}">
      <dgm:prSet phldrT="[Текст]"/>
      <dgm:spPr/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749 794,5</a:t>
          </a:r>
          <a:endParaRPr lang="ru-RU" dirty="0">
            <a:solidFill>
              <a:schemeClr val="tx1"/>
            </a:solidFill>
          </a:endParaRPr>
        </a:p>
      </dgm:t>
    </dgm:pt>
    <dgm:pt modelId="{F67522BB-1D44-400F-80F3-37E814F161CE}" type="parTrans" cxnId="{5AB64E89-749E-4CE9-9DEB-AD0EEAF6C1DF}">
      <dgm:prSet/>
      <dgm:spPr/>
      <dgm:t>
        <a:bodyPr/>
        <a:lstStyle/>
        <a:p>
          <a:endParaRPr lang="ru-RU"/>
        </a:p>
      </dgm:t>
    </dgm:pt>
    <dgm:pt modelId="{3F0160A9-4730-4CCF-BE97-8878E18AE36E}" type="sibTrans" cxnId="{5AB64E89-749E-4CE9-9DEB-AD0EEAF6C1DF}">
      <dgm:prSet/>
      <dgm:spPr/>
      <dgm:t>
        <a:bodyPr/>
        <a:lstStyle/>
        <a:p>
          <a:endParaRPr lang="ru-RU"/>
        </a:p>
      </dgm:t>
    </dgm:pt>
    <dgm:pt modelId="{97735992-B844-4901-B1B9-9733015D4D89}">
      <dgm:prSet phldrT="[Текст]"/>
      <dgm:spPr/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794392,2</a:t>
          </a:r>
          <a:endParaRPr lang="ru-RU" dirty="0">
            <a:solidFill>
              <a:schemeClr val="tx1"/>
            </a:solidFill>
          </a:endParaRPr>
        </a:p>
      </dgm:t>
    </dgm:pt>
    <dgm:pt modelId="{9D8BB379-00E3-4B0E-91D8-9F085ED3A15F}" type="parTrans" cxnId="{9961961D-FCF1-477C-AE25-DB242C32A122}">
      <dgm:prSet/>
      <dgm:spPr/>
      <dgm:t>
        <a:bodyPr/>
        <a:lstStyle/>
        <a:p>
          <a:endParaRPr lang="ru-RU"/>
        </a:p>
      </dgm:t>
    </dgm:pt>
    <dgm:pt modelId="{6130B0CF-DEF4-4883-8978-EBD2A7637BE7}" type="sibTrans" cxnId="{9961961D-FCF1-477C-AE25-DB242C32A122}">
      <dgm:prSet/>
      <dgm:spPr/>
      <dgm:t>
        <a:bodyPr/>
        <a:lstStyle/>
        <a:p>
          <a:endParaRPr lang="ru-RU"/>
        </a:p>
      </dgm:t>
    </dgm:pt>
    <dgm:pt modelId="{CFC9113F-5ED5-46B5-BC37-47B46D8BEAA3}">
      <dgm:prSet phldrT="[Текст]" custT="1"/>
      <dgm:spPr/>
      <dgm:t>
        <a:bodyPr/>
        <a:lstStyle/>
        <a:p>
          <a:r>
            <a:rPr lang="ru-RU" sz="3200" dirty="0" smtClean="0">
              <a:solidFill>
                <a:schemeClr val="tx1"/>
              </a:solidFill>
            </a:rPr>
            <a:t>-44 597,7</a:t>
          </a:r>
          <a:endParaRPr lang="ru-RU" sz="3200" dirty="0">
            <a:solidFill>
              <a:schemeClr val="tx1"/>
            </a:solidFill>
          </a:endParaRPr>
        </a:p>
      </dgm:t>
    </dgm:pt>
    <dgm:pt modelId="{0BC63967-6E0C-463B-B33D-A7708E34E01B}" type="parTrans" cxnId="{CBD7ABE7-CCD3-4401-BE45-1D62D672D405}">
      <dgm:prSet/>
      <dgm:spPr/>
      <dgm:t>
        <a:bodyPr/>
        <a:lstStyle/>
        <a:p>
          <a:endParaRPr lang="ru-RU"/>
        </a:p>
      </dgm:t>
    </dgm:pt>
    <dgm:pt modelId="{E17F15DE-DA66-4789-9F1F-1B4066C0697D}" type="sibTrans" cxnId="{CBD7ABE7-CCD3-4401-BE45-1D62D672D405}">
      <dgm:prSet/>
      <dgm:spPr/>
      <dgm:t>
        <a:bodyPr/>
        <a:lstStyle/>
        <a:p>
          <a:endParaRPr lang="ru-RU"/>
        </a:p>
      </dgm:t>
    </dgm:pt>
    <dgm:pt modelId="{DECA5392-7C30-4C80-B645-ECFF51ECC210}">
      <dgm:prSet phldrT="[Текст]" custT="1"/>
      <dgm:spPr/>
      <dgm:t>
        <a:bodyPr/>
        <a:lstStyle/>
        <a:p>
          <a:r>
            <a:rPr lang="ru-RU" sz="3200" dirty="0" smtClean="0">
              <a:solidFill>
                <a:srgbClr val="002060"/>
              </a:solidFill>
            </a:rPr>
            <a:t>+154 262,9</a:t>
          </a:r>
          <a:endParaRPr lang="ru-RU" sz="3200" dirty="0">
            <a:solidFill>
              <a:schemeClr val="tx1"/>
            </a:solidFill>
          </a:endParaRPr>
        </a:p>
      </dgm:t>
    </dgm:pt>
    <dgm:pt modelId="{EAE73E0B-35EC-4F16-8427-4AB410DF1F5B}" type="parTrans" cxnId="{844DA589-29F8-496D-B5C1-D3969937624F}">
      <dgm:prSet/>
      <dgm:spPr/>
      <dgm:t>
        <a:bodyPr/>
        <a:lstStyle/>
        <a:p>
          <a:endParaRPr lang="ru-RU"/>
        </a:p>
      </dgm:t>
    </dgm:pt>
    <dgm:pt modelId="{EB30D49E-F977-4A3C-ACD7-92CE8908F3CE}" type="sibTrans" cxnId="{844DA589-29F8-496D-B5C1-D3969937624F}">
      <dgm:prSet/>
      <dgm:spPr/>
      <dgm:t>
        <a:bodyPr/>
        <a:lstStyle/>
        <a:p>
          <a:endParaRPr lang="ru-RU"/>
        </a:p>
      </dgm:t>
    </dgm:pt>
    <dgm:pt modelId="{99F1B89C-C1B0-4569-B7F4-B7A31649F615}" type="pres">
      <dgm:prSet presAssocID="{C33AB0F6-80A1-47B2-8978-682A28BB30A4}" presName="theList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DBEFF1B-A808-4020-BE63-43F2899B9A5F}" type="pres">
      <dgm:prSet presAssocID="{10D0B457-D32F-40C6-BF39-5AD972F61EB9}" presName="compNode" presStyleCnt="0"/>
      <dgm:spPr/>
    </dgm:pt>
    <dgm:pt modelId="{54659A6C-1334-49F4-AC94-CA74A61BD9DC}" type="pres">
      <dgm:prSet presAssocID="{10D0B457-D32F-40C6-BF39-5AD972F61EB9}" presName="aNode" presStyleLbl="bgShp" presStyleIdx="0" presStyleCnt="2" custLinFactNeighborX="2799" custLinFactNeighborY="-962"/>
      <dgm:spPr/>
      <dgm:t>
        <a:bodyPr/>
        <a:lstStyle/>
        <a:p>
          <a:endParaRPr lang="ru-RU"/>
        </a:p>
      </dgm:t>
    </dgm:pt>
    <dgm:pt modelId="{2BE4975E-3555-4857-8419-7B4902C9F6ED}" type="pres">
      <dgm:prSet presAssocID="{10D0B457-D32F-40C6-BF39-5AD972F61EB9}" presName="textNode" presStyleLbl="bgShp" presStyleIdx="0" presStyleCnt="2"/>
      <dgm:spPr/>
      <dgm:t>
        <a:bodyPr/>
        <a:lstStyle/>
        <a:p>
          <a:endParaRPr lang="ru-RU"/>
        </a:p>
      </dgm:t>
    </dgm:pt>
    <dgm:pt modelId="{406A25BC-51B5-47A5-BD4E-9D2619FF6649}" type="pres">
      <dgm:prSet presAssocID="{10D0B457-D32F-40C6-BF39-5AD972F61EB9}" presName="compChildNode" presStyleCnt="0"/>
      <dgm:spPr/>
    </dgm:pt>
    <dgm:pt modelId="{5D00AA46-77B5-48E5-A910-64B3C44F46CC}" type="pres">
      <dgm:prSet presAssocID="{10D0B457-D32F-40C6-BF39-5AD972F61EB9}" presName="theInnerList" presStyleCnt="0"/>
      <dgm:spPr/>
    </dgm:pt>
    <dgm:pt modelId="{E21D6728-144B-4DEA-8789-009EF5806EFE}" type="pres">
      <dgm:prSet presAssocID="{7CA2D4B2-CC18-4189-B187-29147629C6E1}" presName="child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D048830-B8AC-4152-85A6-16D32320469A}" type="pres">
      <dgm:prSet presAssocID="{7CA2D4B2-CC18-4189-B187-29147629C6E1}" presName="aSpace2" presStyleCnt="0"/>
      <dgm:spPr/>
    </dgm:pt>
    <dgm:pt modelId="{6169A735-C8B8-4ADE-B9F7-55089ABF3E68}" type="pres">
      <dgm:prSet presAssocID="{37A5DC6B-5B5B-4E6F-B891-F3F9D4906EA4}" presName="child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64DDCB9-B21C-4D65-806C-99BC2E8920D4}" type="pres">
      <dgm:prSet presAssocID="{37A5DC6B-5B5B-4E6F-B891-F3F9D4906EA4}" presName="aSpace2" presStyleCnt="0"/>
      <dgm:spPr/>
    </dgm:pt>
    <dgm:pt modelId="{F7E1681C-0E2C-4795-B598-BC52A18CEA41}" type="pres">
      <dgm:prSet presAssocID="{DECA5392-7C30-4C80-B645-ECFF51ECC210}" presName="child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65702B5-A647-4DD8-8D1E-E2C4799EF922}" type="pres">
      <dgm:prSet presAssocID="{10D0B457-D32F-40C6-BF39-5AD972F61EB9}" presName="aSpace" presStyleCnt="0"/>
      <dgm:spPr/>
    </dgm:pt>
    <dgm:pt modelId="{8FB0B4EA-86B3-448D-80A9-CBD9B0271407}" type="pres">
      <dgm:prSet presAssocID="{C6A8586D-56F9-4AF1-8826-0E7A0FE7060E}" presName="compNode" presStyleCnt="0"/>
      <dgm:spPr/>
    </dgm:pt>
    <dgm:pt modelId="{76F112AC-163B-45A5-821F-4CA16E1844A6}" type="pres">
      <dgm:prSet presAssocID="{C6A8586D-56F9-4AF1-8826-0E7A0FE7060E}" presName="aNode" presStyleLbl="bgShp" presStyleIdx="1" presStyleCnt="2"/>
      <dgm:spPr/>
      <dgm:t>
        <a:bodyPr/>
        <a:lstStyle/>
        <a:p>
          <a:endParaRPr lang="ru-RU"/>
        </a:p>
      </dgm:t>
    </dgm:pt>
    <dgm:pt modelId="{42632211-84D7-4D1B-94DC-E7A30AC7F6B4}" type="pres">
      <dgm:prSet presAssocID="{C6A8586D-56F9-4AF1-8826-0E7A0FE7060E}" presName="textNode" presStyleLbl="bgShp" presStyleIdx="1" presStyleCnt="2"/>
      <dgm:spPr/>
      <dgm:t>
        <a:bodyPr/>
        <a:lstStyle/>
        <a:p>
          <a:endParaRPr lang="ru-RU"/>
        </a:p>
      </dgm:t>
    </dgm:pt>
    <dgm:pt modelId="{F54FA2E6-9265-48A7-A9EE-465863E09908}" type="pres">
      <dgm:prSet presAssocID="{C6A8586D-56F9-4AF1-8826-0E7A0FE7060E}" presName="compChildNode" presStyleCnt="0"/>
      <dgm:spPr/>
    </dgm:pt>
    <dgm:pt modelId="{B602637F-3D13-4CEF-93A0-B7B5928B9F18}" type="pres">
      <dgm:prSet presAssocID="{C6A8586D-56F9-4AF1-8826-0E7A0FE7060E}" presName="theInnerList" presStyleCnt="0"/>
      <dgm:spPr/>
    </dgm:pt>
    <dgm:pt modelId="{2F9D9632-25B3-490E-B9CC-DF379A24FB61}" type="pres">
      <dgm:prSet presAssocID="{E5F78A2E-F7DE-427F-AD2D-C15B906DB2EC}" presName="child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0781838-1050-4656-BDB9-09DEA6B9BAE2}" type="pres">
      <dgm:prSet presAssocID="{E5F78A2E-F7DE-427F-AD2D-C15B906DB2EC}" presName="aSpace2" presStyleCnt="0"/>
      <dgm:spPr/>
    </dgm:pt>
    <dgm:pt modelId="{8463BF43-BF90-4F00-A6B9-9281AEBFD34E}" type="pres">
      <dgm:prSet presAssocID="{97735992-B844-4901-B1B9-9733015D4D89}" presName="child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B9BDB64-4002-4A11-A719-B5C89801DF01}" type="pres">
      <dgm:prSet presAssocID="{97735992-B844-4901-B1B9-9733015D4D89}" presName="aSpace2" presStyleCnt="0"/>
      <dgm:spPr/>
    </dgm:pt>
    <dgm:pt modelId="{E263EBC2-3D86-4D8D-A5E0-F8E9A10C4806}" type="pres">
      <dgm:prSet presAssocID="{CFC9113F-5ED5-46B5-BC37-47B46D8BEAA3}" presName="child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AA94555-4CF9-4AD9-AF6A-2F704035A97C}" type="presOf" srcId="{C33AB0F6-80A1-47B2-8978-682A28BB30A4}" destId="{99F1B89C-C1B0-4569-B7F4-B7A31649F615}" srcOrd="0" destOrd="0" presId="urn:microsoft.com/office/officeart/2005/8/layout/lProcess2"/>
    <dgm:cxn modelId="{7F2183FE-0CDA-4D66-B8A4-0FC40DEC404A}" type="presOf" srcId="{7CA2D4B2-CC18-4189-B187-29147629C6E1}" destId="{E21D6728-144B-4DEA-8789-009EF5806EFE}" srcOrd="0" destOrd="0" presId="urn:microsoft.com/office/officeart/2005/8/layout/lProcess2"/>
    <dgm:cxn modelId="{BCE19571-CDF3-478E-A203-507D370B5360}" type="presOf" srcId="{DECA5392-7C30-4C80-B645-ECFF51ECC210}" destId="{F7E1681C-0E2C-4795-B598-BC52A18CEA41}" srcOrd="0" destOrd="0" presId="urn:microsoft.com/office/officeart/2005/8/layout/lProcess2"/>
    <dgm:cxn modelId="{6A8CBEA7-C735-40A2-8E84-65A5185530B6}" srcId="{10D0B457-D32F-40C6-BF39-5AD972F61EB9}" destId="{7CA2D4B2-CC18-4189-B187-29147629C6E1}" srcOrd="0" destOrd="0" parTransId="{46AA424D-9552-46EC-8A32-2E0181E77545}" sibTransId="{C62825BF-1D6E-4F35-91B5-EAF51BF4B66A}"/>
    <dgm:cxn modelId="{D23E579F-327C-4D2A-B4D5-F02434BA5C30}" type="presOf" srcId="{97735992-B844-4901-B1B9-9733015D4D89}" destId="{8463BF43-BF90-4F00-A6B9-9281AEBFD34E}" srcOrd="0" destOrd="0" presId="urn:microsoft.com/office/officeart/2005/8/layout/lProcess2"/>
    <dgm:cxn modelId="{87942FD3-F957-43DF-B6F0-BC0EFC038A34}" srcId="{10D0B457-D32F-40C6-BF39-5AD972F61EB9}" destId="{37A5DC6B-5B5B-4E6F-B891-F3F9D4906EA4}" srcOrd="1" destOrd="0" parTransId="{B6E09ED5-4CD0-4ACA-9572-9DE69D457316}" sibTransId="{4144AB28-BB3E-40D8-ACA3-9A9EB77408C4}"/>
    <dgm:cxn modelId="{F6F1694E-4488-47AA-A0AD-012DFF4F0D5F}" srcId="{C33AB0F6-80A1-47B2-8978-682A28BB30A4}" destId="{C6A8586D-56F9-4AF1-8826-0E7A0FE7060E}" srcOrd="1" destOrd="0" parTransId="{F0D33197-014E-4313-AEA4-10874300C19E}" sibTransId="{DCCE6611-8021-4605-8A13-32488C646D25}"/>
    <dgm:cxn modelId="{C26A8DE9-F455-47A8-9B2A-203304067B91}" type="presOf" srcId="{37A5DC6B-5B5B-4E6F-B891-F3F9D4906EA4}" destId="{6169A735-C8B8-4ADE-B9F7-55089ABF3E68}" srcOrd="0" destOrd="0" presId="urn:microsoft.com/office/officeart/2005/8/layout/lProcess2"/>
    <dgm:cxn modelId="{5AB64E89-749E-4CE9-9DEB-AD0EEAF6C1DF}" srcId="{C6A8586D-56F9-4AF1-8826-0E7A0FE7060E}" destId="{E5F78A2E-F7DE-427F-AD2D-C15B906DB2EC}" srcOrd="0" destOrd="0" parTransId="{F67522BB-1D44-400F-80F3-37E814F161CE}" sibTransId="{3F0160A9-4730-4CCF-BE97-8878E18AE36E}"/>
    <dgm:cxn modelId="{E6FAC1C6-318B-4E00-BC35-2033ACD3E572}" type="presOf" srcId="{CFC9113F-5ED5-46B5-BC37-47B46D8BEAA3}" destId="{E263EBC2-3D86-4D8D-A5E0-F8E9A10C4806}" srcOrd="0" destOrd="0" presId="urn:microsoft.com/office/officeart/2005/8/layout/lProcess2"/>
    <dgm:cxn modelId="{B974F8F2-D6C1-45BD-84F9-034688E83AD8}" srcId="{C33AB0F6-80A1-47B2-8978-682A28BB30A4}" destId="{10D0B457-D32F-40C6-BF39-5AD972F61EB9}" srcOrd="0" destOrd="0" parTransId="{3B3253AC-997A-4BBC-90CA-2D2922037500}" sibTransId="{8B93C5DD-A770-4D6A-90F6-5AB5372A0F74}"/>
    <dgm:cxn modelId="{9961961D-FCF1-477C-AE25-DB242C32A122}" srcId="{C6A8586D-56F9-4AF1-8826-0E7A0FE7060E}" destId="{97735992-B844-4901-B1B9-9733015D4D89}" srcOrd="1" destOrd="0" parTransId="{9D8BB379-00E3-4B0E-91D8-9F085ED3A15F}" sibTransId="{6130B0CF-DEF4-4883-8978-EBD2A7637BE7}"/>
    <dgm:cxn modelId="{C0A2A4E6-3663-4150-81C5-8F1AC6EA0B4F}" type="presOf" srcId="{E5F78A2E-F7DE-427F-AD2D-C15B906DB2EC}" destId="{2F9D9632-25B3-490E-B9CC-DF379A24FB61}" srcOrd="0" destOrd="0" presId="urn:microsoft.com/office/officeart/2005/8/layout/lProcess2"/>
    <dgm:cxn modelId="{A1361E4B-13CC-44EA-945C-23DAEB1FDDC2}" type="presOf" srcId="{10D0B457-D32F-40C6-BF39-5AD972F61EB9}" destId="{2BE4975E-3555-4857-8419-7B4902C9F6ED}" srcOrd="1" destOrd="0" presId="urn:microsoft.com/office/officeart/2005/8/layout/lProcess2"/>
    <dgm:cxn modelId="{FAB43CBD-23B2-47CC-B17C-16C1BC11A04C}" type="presOf" srcId="{10D0B457-D32F-40C6-BF39-5AD972F61EB9}" destId="{54659A6C-1334-49F4-AC94-CA74A61BD9DC}" srcOrd="0" destOrd="0" presId="urn:microsoft.com/office/officeart/2005/8/layout/lProcess2"/>
    <dgm:cxn modelId="{68ED057B-30FF-4889-B7C3-7E895FBD9FE1}" type="presOf" srcId="{C6A8586D-56F9-4AF1-8826-0E7A0FE7060E}" destId="{42632211-84D7-4D1B-94DC-E7A30AC7F6B4}" srcOrd="1" destOrd="0" presId="urn:microsoft.com/office/officeart/2005/8/layout/lProcess2"/>
    <dgm:cxn modelId="{858B5585-5BB1-429D-8DD9-E7C1BB8A9213}" type="presOf" srcId="{C6A8586D-56F9-4AF1-8826-0E7A0FE7060E}" destId="{76F112AC-163B-45A5-821F-4CA16E1844A6}" srcOrd="0" destOrd="0" presId="urn:microsoft.com/office/officeart/2005/8/layout/lProcess2"/>
    <dgm:cxn modelId="{844DA589-29F8-496D-B5C1-D3969937624F}" srcId="{10D0B457-D32F-40C6-BF39-5AD972F61EB9}" destId="{DECA5392-7C30-4C80-B645-ECFF51ECC210}" srcOrd="2" destOrd="0" parTransId="{EAE73E0B-35EC-4F16-8427-4AB410DF1F5B}" sibTransId="{EB30D49E-F977-4A3C-ACD7-92CE8908F3CE}"/>
    <dgm:cxn modelId="{CBD7ABE7-CCD3-4401-BE45-1D62D672D405}" srcId="{C6A8586D-56F9-4AF1-8826-0E7A0FE7060E}" destId="{CFC9113F-5ED5-46B5-BC37-47B46D8BEAA3}" srcOrd="2" destOrd="0" parTransId="{0BC63967-6E0C-463B-B33D-A7708E34E01B}" sibTransId="{E17F15DE-DA66-4789-9F1F-1B4066C0697D}"/>
    <dgm:cxn modelId="{F67D87A3-F4D1-4924-9F79-60D91F932335}" type="presParOf" srcId="{99F1B89C-C1B0-4569-B7F4-B7A31649F615}" destId="{4DBEFF1B-A808-4020-BE63-43F2899B9A5F}" srcOrd="0" destOrd="0" presId="urn:microsoft.com/office/officeart/2005/8/layout/lProcess2"/>
    <dgm:cxn modelId="{ED9D692A-FB85-4AA3-BD0D-BBF26E8ABA33}" type="presParOf" srcId="{4DBEFF1B-A808-4020-BE63-43F2899B9A5F}" destId="{54659A6C-1334-49F4-AC94-CA74A61BD9DC}" srcOrd="0" destOrd="0" presId="urn:microsoft.com/office/officeart/2005/8/layout/lProcess2"/>
    <dgm:cxn modelId="{A00DE463-1B38-4CA7-B514-803C526160FF}" type="presParOf" srcId="{4DBEFF1B-A808-4020-BE63-43F2899B9A5F}" destId="{2BE4975E-3555-4857-8419-7B4902C9F6ED}" srcOrd="1" destOrd="0" presId="urn:microsoft.com/office/officeart/2005/8/layout/lProcess2"/>
    <dgm:cxn modelId="{FF62A57D-2EF4-4E0C-864F-9AD0C08A2199}" type="presParOf" srcId="{4DBEFF1B-A808-4020-BE63-43F2899B9A5F}" destId="{406A25BC-51B5-47A5-BD4E-9D2619FF6649}" srcOrd="2" destOrd="0" presId="urn:microsoft.com/office/officeart/2005/8/layout/lProcess2"/>
    <dgm:cxn modelId="{41E22D5E-B45E-4BF9-8429-7792ABA55F94}" type="presParOf" srcId="{406A25BC-51B5-47A5-BD4E-9D2619FF6649}" destId="{5D00AA46-77B5-48E5-A910-64B3C44F46CC}" srcOrd="0" destOrd="0" presId="urn:microsoft.com/office/officeart/2005/8/layout/lProcess2"/>
    <dgm:cxn modelId="{179429C0-310D-4038-A8AA-E88F117942D3}" type="presParOf" srcId="{5D00AA46-77B5-48E5-A910-64B3C44F46CC}" destId="{E21D6728-144B-4DEA-8789-009EF5806EFE}" srcOrd="0" destOrd="0" presId="urn:microsoft.com/office/officeart/2005/8/layout/lProcess2"/>
    <dgm:cxn modelId="{87BCD40D-A225-4A09-B1C9-19E739A65157}" type="presParOf" srcId="{5D00AA46-77B5-48E5-A910-64B3C44F46CC}" destId="{6D048830-B8AC-4152-85A6-16D32320469A}" srcOrd="1" destOrd="0" presId="urn:microsoft.com/office/officeart/2005/8/layout/lProcess2"/>
    <dgm:cxn modelId="{DA3D4276-1E52-49A3-A152-791DBB834182}" type="presParOf" srcId="{5D00AA46-77B5-48E5-A910-64B3C44F46CC}" destId="{6169A735-C8B8-4ADE-B9F7-55089ABF3E68}" srcOrd="2" destOrd="0" presId="urn:microsoft.com/office/officeart/2005/8/layout/lProcess2"/>
    <dgm:cxn modelId="{45BD1B4D-C08B-4B03-BC03-15111D357AA9}" type="presParOf" srcId="{5D00AA46-77B5-48E5-A910-64B3C44F46CC}" destId="{164DDCB9-B21C-4D65-806C-99BC2E8920D4}" srcOrd="3" destOrd="0" presId="urn:microsoft.com/office/officeart/2005/8/layout/lProcess2"/>
    <dgm:cxn modelId="{F8926A9C-D028-479B-89BC-A8B55351D863}" type="presParOf" srcId="{5D00AA46-77B5-48E5-A910-64B3C44F46CC}" destId="{F7E1681C-0E2C-4795-B598-BC52A18CEA41}" srcOrd="4" destOrd="0" presId="urn:microsoft.com/office/officeart/2005/8/layout/lProcess2"/>
    <dgm:cxn modelId="{8EF61280-3E7C-4DA7-AF9E-191A871EFFAE}" type="presParOf" srcId="{99F1B89C-C1B0-4569-B7F4-B7A31649F615}" destId="{265702B5-A647-4DD8-8D1E-E2C4799EF922}" srcOrd="1" destOrd="0" presId="urn:microsoft.com/office/officeart/2005/8/layout/lProcess2"/>
    <dgm:cxn modelId="{FE8AB551-B3CB-485A-B61C-CAE094B8E2B4}" type="presParOf" srcId="{99F1B89C-C1B0-4569-B7F4-B7A31649F615}" destId="{8FB0B4EA-86B3-448D-80A9-CBD9B0271407}" srcOrd="2" destOrd="0" presId="urn:microsoft.com/office/officeart/2005/8/layout/lProcess2"/>
    <dgm:cxn modelId="{D658D8AF-EC04-4049-99B3-13E58E50170B}" type="presParOf" srcId="{8FB0B4EA-86B3-448D-80A9-CBD9B0271407}" destId="{76F112AC-163B-45A5-821F-4CA16E1844A6}" srcOrd="0" destOrd="0" presId="urn:microsoft.com/office/officeart/2005/8/layout/lProcess2"/>
    <dgm:cxn modelId="{A1992316-2040-41BB-A4A7-A603C3096929}" type="presParOf" srcId="{8FB0B4EA-86B3-448D-80A9-CBD9B0271407}" destId="{42632211-84D7-4D1B-94DC-E7A30AC7F6B4}" srcOrd="1" destOrd="0" presId="urn:microsoft.com/office/officeart/2005/8/layout/lProcess2"/>
    <dgm:cxn modelId="{1ED969A0-E069-4CA4-9C03-55DC136FAE74}" type="presParOf" srcId="{8FB0B4EA-86B3-448D-80A9-CBD9B0271407}" destId="{F54FA2E6-9265-48A7-A9EE-465863E09908}" srcOrd="2" destOrd="0" presId="urn:microsoft.com/office/officeart/2005/8/layout/lProcess2"/>
    <dgm:cxn modelId="{B9941072-2870-4669-94DD-20257C411EDF}" type="presParOf" srcId="{F54FA2E6-9265-48A7-A9EE-465863E09908}" destId="{B602637F-3D13-4CEF-93A0-B7B5928B9F18}" srcOrd="0" destOrd="0" presId="urn:microsoft.com/office/officeart/2005/8/layout/lProcess2"/>
    <dgm:cxn modelId="{5A53F04F-CA45-4AF3-BBE8-6F7B88CC8F0A}" type="presParOf" srcId="{B602637F-3D13-4CEF-93A0-B7B5928B9F18}" destId="{2F9D9632-25B3-490E-B9CC-DF379A24FB61}" srcOrd="0" destOrd="0" presId="urn:microsoft.com/office/officeart/2005/8/layout/lProcess2"/>
    <dgm:cxn modelId="{D24A3691-881E-448A-89E5-A87B2A32A142}" type="presParOf" srcId="{B602637F-3D13-4CEF-93A0-B7B5928B9F18}" destId="{80781838-1050-4656-BDB9-09DEA6B9BAE2}" srcOrd="1" destOrd="0" presId="urn:microsoft.com/office/officeart/2005/8/layout/lProcess2"/>
    <dgm:cxn modelId="{6F058085-0CF3-4A82-974F-E4B8E4316575}" type="presParOf" srcId="{B602637F-3D13-4CEF-93A0-B7B5928B9F18}" destId="{8463BF43-BF90-4F00-A6B9-9281AEBFD34E}" srcOrd="2" destOrd="0" presId="urn:microsoft.com/office/officeart/2005/8/layout/lProcess2"/>
    <dgm:cxn modelId="{EE41AFC1-07D1-4410-B9A9-BD9EA15DDA28}" type="presParOf" srcId="{B602637F-3D13-4CEF-93A0-B7B5928B9F18}" destId="{4B9BDB64-4002-4A11-A719-B5C89801DF01}" srcOrd="3" destOrd="0" presId="urn:microsoft.com/office/officeart/2005/8/layout/lProcess2"/>
    <dgm:cxn modelId="{A5F1DDEE-D6F5-4084-ADFE-074689B26E68}" type="presParOf" srcId="{B602637F-3D13-4CEF-93A0-B7B5928B9F18}" destId="{E263EBC2-3D86-4D8D-A5E0-F8E9A10C4806}" srcOrd="4" destOrd="0" presId="urn:microsoft.com/office/officeart/2005/8/layout/lProcess2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74B6A1EF-5340-405D-AB8B-9C26F24FBCED}" type="doc">
      <dgm:prSet loTypeId="urn:microsoft.com/office/officeart/2005/8/layout/target3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CEEDB247-5133-4F68-A2BC-B31DB7E43A50}">
      <dgm:prSet phldrT="[Текст]" custT="1"/>
      <dgm:spPr/>
      <dgm:t>
        <a:bodyPr/>
        <a:lstStyle/>
        <a:p>
          <a:r>
            <a:rPr lang="ru-RU" sz="1600" b="1" dirty="0" smtClean="0"/>
            <a:t>обеспечение доступности качественного образования, соответствующего требованиям инновационного развития экономики, современным потребностям общества и каждого жителя района; </a:t>
          </a:r>
          <a:endParaRPr lang="ru-RU" sz="1600" b="1" dirty="0"/>
        </a:p>
      </dgm:t>
    </dgm:pt>
    <dgm:pt modelId="{71E7D70F-D50F-4544-B142-8CC9EF363F4E}" type="parTrans" cxnId="{1C3699BB-B6BE-45D8-B479-3D2F9C2855A8}">
      <dgm:prSet/>
      <dgm:spPr/>
      <dgm:t>
        <a:bodyPr/>
        <a:lstStyle/>
        <a:p>
          <a:endParaRPr lang="ru-RU"/>
        </a:p>
      </dgm:t>
    </dgm:pt>
    <dgm:pt modelId="{C444BC7E-9E7F-4CC4-9B8F-6588E0913964}" type="sibTrans" cxnId="{1C3699BB-B6BE-45D8-B479-3D2F9C2855A8}">
      <dgm:prSet/>
      <dgm:spPr/>
      <dgm:t>
        <a:bodyPr/>
        <a:lstStyle/>
        <a:p>
          <a:endParaRPr lang="ru-RU"/>
        </a:p>
      </dgm:t>
    </dgm:pt>
    <dgm:pt modelId="{6233BE8B-6F79-441D-A5A4-A472DE42A7C3}">
      <dgm:prSet phldrT="[Текст]" custT="1"/>
      <dgm:spPr/>
      <dgm:t>
        <a:bodyPr/>
        <a:lstStyle/>
        <a:p>
          <a:r>
            <a:rPr lang="ru-RU" sz="1600" b="1" dirty="0" smtClean="0"/>
            <a:t>повышение эффективности реализации молодежной политики в интересах инновационного социально-ориентированного развития района;</a:t>
          </a:r>
          <a:endParaRPr lang="ru-RU" sz="1600" b="1" dirty="0"/>
        </a:p>
      </dgm:t>
    </dgm:pt>
    <dgm:pt modelId="{C6A82045-4A95-49E4-9B9A-1AA85BC1E9A5}" type="parTrans" cxnId="{930D9D44-21F2-41C9-80B6-85034DA5CA4F}">
      <dgm:prSet/>
      <dgm:spPr/>
      <dgm:t>
        <a:bodyPr/>
        <a:lstStyle/>
        <a:p>
          <a:endParaRPr lang="ru-RU"/>
        </a:p>
      </dgm:t>
    </dgm:pt>
    <dgm:pt modelId="{5D295192-5E34-4631-9182-F03294E68723}" type="sibTrans" cxnId="{930D9D44-21F2-41C9-80B6-85034DA5CA4F}">
      <dgm:prSet/>
      <dgm:spPr/>
      <dgm:t>
        <a:bodyPr/>
        <a:lstStyle/>
        <a:p>
          <a:endParaRPr lang="ru-RU"/>
        </a:p>
      </dgm:t>
    </dgm:pt>
    <dgm:pt modelId="{71D44F68-54B2-4803-B9E9-74B22D16FF7D}">
      <dgm:prSet phldrT="[Текст]" custT="1"/>
      <dgm:spPr/>
      <dgm:t>
        <a:bodyPr/>
        <a:lstStyle/>
        <a:p>
          <a:r>
            <a:rPr lang="ru-RU" sz="1600" b="1" dirty="0" smtClean="0"/>
            <a:t>обеспечение безопасного функционирования и развития системы отдыха, оздоровления, творческого досуга, занятости детей, подростков и молодежи района. Формирование основ комплексного решения проблем организации детского отдыха, занятости;  </a:t>
          </a:r>
          <a:endParaRPr lang="ru-RU" sz="1600" b="1" dirty="0"/>
        </a:p>
      </dgm:t>
    </dgm:pt>
    <dgm:pt modelId="{40312A31-77AF-42E9-9BA4-33A0287EDE51}" type="sibTrans" cxnId="{062903ED-9EA7-422B-A32B-DE5E4A8602DD}">
      <dgm:prSet/>
      <dgm:spPr/>
      <dgm:t>
        <a:bodyPr/>
        <a:lstStyle/>
        <a:p>
          <a:endParaRPr lang="ru-RU"/>
        </a:p>
      </dgm:t>
    </dgm:pt>
    <dgm:pt modelId="{66F95DAA-7AE3-4CE1-BCF7-D85D648C1C3E}" type="parTrans" cxnId="{062903ED-9EA7-422B-A32B-DE5E4A8602DD}">
      <dgm:prSet/>
      <dgm:spPr/>
      <dgm:t>
        <a:bodyPr/>
        <a:lstStyle/>
        <a:p>
          <a:endParaRPr lang="ru-RU"/>
        </a:p>
      </dgm:t>
    </dgm:pt>
    <dgm:pt modelId="{C63BE724-E5CA-4158-BA78-7781EB448506}">
      <dgm:prSet phldrT="[Текст]" custT="1"/>
      <dgm:spPr/>
      <dgm:t>
        <a:bodyPr/>
        <a:lstStyle/>
        <a:p>
          <a:pPr algn="ctr"/>
          <a:r>
            <a:rPr lang="ru-RU" sz="1600" b="1" dirty="0" smtClean="0"/>
            <a:t>обеспечение условий для приостановления роста злоупотребления наркотиками и алкоголем, поэтапное сокращение распространение наркомании и алкоголизма и связанных с этим правонарушений  до уровня минимально  опасного для общества и формирование у населения активных жизненных позиций, пропагандирующих здоровый образ жизни.</a:t>
          </a:r>
          <a:endParaRPr lang="ru-RU" sz="1600" b="1" dirty="0"/>
        </a:p>
      </dgm:t>
    </dgm:pt>
    <dgm:pt modelId="{365B80B4-781C-465C-81AD-87A06778474C}" type="sibTrans" cxnId="{923E289D-3ACB-49BD-9C4A-42AF3291B6FB}">
      <dgm:prSet/>
      <dgm:spPr/>
      <dgm:t>
        <a:bodyPr/>
        <a:lstStyle/>
        <a:p>
          <a:endParaRPr lang="ru-RU"/>
        </a:p>
      </dgm:t>
    </dgm:pt>
    <dgm:pt modelId="{66839418-9DCD-408E-BB73-E2D1FA08D75F}" type="parTrans" cxnId="{923E289D-3ACB-49BD-9C4A-42AF3291B6FB}">
      <dgm:prSet/>
      <dgm:spPr/>
      <dgm:t>
        <a:bodyPr/>
        <a:lstStyle/>
        <a:p>
          <a:endParaRPr lang="ru-RU"/>
        </a:p>
      </dgm:t>
    </dgm:pt>
    <dgm:pt modelId="{3916132A-EB0D-4D23-82A1-FD076F110B0C}" type="pres">
      <dgm:prSet presAssocID="{74B6A1EF-5340-405D-AB8B-9C26F24FBCED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01DE8EF-0968-4745-8496-53819C3A2A9A}" type="pres">
      <dgm:prSet presAssocID="{CEEDB247-5133-4F68-A2BC-B31DB7E43A50}" presName="circle1" presStyleLbl="node1" presStyleIdx="0" presStyleCnt="4"/>
      <dgm:spPr/>
    </dgm:pt>
    <dgm:pt modelId="{ED25FB23-C4B0-46F6-B426-1BED2CC79DC9}" type="pres">
      <dgm:prSet presAssocID="{CEEDB247-5133-4F68-A2BC-B31DB7E43A50}" presName="space" presStyleCnt="0"/>
      <dgm:spPr/>
    </dgm:pt>
    <dgm:pt modelId="{7A063FEE-219D-4D0B-8AE9-16CF27435226}" type="pres">
      <dgm:prSet presAssocID="{CEEDB247-5133-4F68-A2BC-B31DB7E43A50}" presName="rect1" presStyleLbl="alignAcc1" presStyleIdx="0" presStyleCnt="4"/>
      <dgm:spPr/>
      <dgm:t>
        <a:bodyPr/>
        <a:lstStyle/>
        <a:p>
          <a:endParaRPr lang="ru-RU"/>
        </a:p>
      </dgm:t>
    </dgm:pt>
    <dgm:pt modelId="{7F90523B-B3F4-4468-A6D4-636A8089E074}" type="pres">
      <dgm:prSet presAssocID="{6233BE8B-6F79-441D-A5A4-A472DE42A7C3}" presName="vertSpace2" presStyleLbl="node1" presStyleIdx="0" presStyleCnt="4"/>
      <dgm:spPr/>
    </dgm:pt>
    <dgm:pt modelId="{20687CD5-537D-4C1E-AF1F-24D78484A766}" type="pres">
      <dgm:prSet presAssocID="{6233BE8B-6F79-441D-A5A4-A472DE42A7C3}" presName="circle2" presStyleLbl="node1" presStyleIdx="1" presStyleCnt="4"/>
      <dgm:spPr/>
    </dgm:pt>
    <dgm:pt modelId="{035A1DBE-16B3-4E68-A292-B97D73E3D4AE}" type="pres">
      <dgm:prSet presAssocID="{6233BE8B-6F79-441D-A5A4-A472DE42A7C3}" presName="rect2" presStyleLbl="alignAcc1" presStyleIdx="1" presStyleCnt="4"/>
      <dgm:spPr/>
      <dgm:t>
        <a:bodyPr/>
        <a:lstStyle/>
        <a:p>
          <a:endParaRPr lang="ru-RU"/>
        </a:p>
      </dgm:t>
    </dgm:pt>
    <dgm:pt modelId="{2ECE6ED5-D1E3-422F-8EAF-4470BF7B41FD}" type="pres">
      <dgm:prSet presAssocID="{71D44F68-54B2-4803-B9E9-74B22D16FF7D}" presName="vertSpace3" presStyleLbl="node1" presStyleIdx="1" presStyleCnt="4"/>
      <dgm:spPr/>
    </dgm:pt>
    <dgm:pt modelId="{E66782CB-B57E-42AB-A534-466E1A96EE44}" type="pres">
      <dgm:prSet presAssocID="{71D44F68-54B2-4803-B9E9-74B22D16FF7D}" presName="circle3" presStyleLbl="node1" presStyleIdx="2" presStyleCnt="4"/>
      <dgm:spPr/>
    </dgm:pt>
    <dgm:pt modelId="{EF20D2F7-5F62-4CB5-AE9D-62A9358DD32F}" type="pres">
      <dgm:prSet presAssocID="{71D44F68-54B2-4803-B9E9-74B22D16FF7D}" presName="rect3" presStyleLbl="alignAcc1" presStyleIdx="2" presStyleCnt="4" custLinFactNeighborY="4094"/>
      <dgm:spPr/>
      <dgm:t>
        <a:bodyPr/>
        <a:lstStyle/>
        <a:p>
          <a:endParaRPr lang="ru-RU"/>
        </a:p>
      </dgm:t>
    </dgm:pt>
    <dgm:pt modelId="{F28D745D-8C43-4A07-A3EC-E94D11A02119}" type="pres">
      <dgm:prSet presAssocID="{C63BE724-E5CA-4158-BA78-7781EB448506}" presName="vertSpace4" presStyleLbl="node1" presStyleIdx="2" presStyleCnt="4"/>
      <dgm:spPr/>
    </dgm:pt>
    <dgm:pt modelId="{9BBAE537-E3BA-4A0B-BFE3-D5C3389AA49C}" type="pres">
      <dgm:prSet presAssocID="{C63BE724-E5CA-4158-BA78-7781EB448506}" presName="circle4" presStyleLbl="node1" presStyleIdx="3" presStyleCnt="4"/>
      <dgm:spPr/>
    </dgm:pt>
    <dgm:pt modelId="{205949FC-1732-4F12-9475-C4C80E1FD933}" type="pres">
      <dgm:prSet presAssocID="{C63BE724-E5CA-4158-BA78-7781EB448506}" presName="rect4" presStyleLbl="alignAcc1" presStyleIdx="3" presStyleCnt="4" custScaleY="136601" custLinFactNeighborY="52288"/>
      <dgm:spPr/>
      <dgm:t>
        <a:bodyPr/>
        <a:lstStyle/>
        <a:p>
          <a:endParaRPr lang="ru-RU"/>
        </a:p>
      </dgm:t>
    </dgm:pt>
    <dgm:pt modelId="{355BCDEF-036C-4F04-A454-FAFCDF11F171}" type="pres">
      <dgm:prSet presAssocID="{CEEDB247-5133-4F68-A2BC-B31DB7E43A50}" presName="rect1ParTxNoCh" presStyleLbl="alignAcc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CF9966F-15D2-4086-9C15-BA7B2B0D9830}" type="pres">
      <dgm:prSet presAssocID="{6233BE8B-6F79-441D-A5A4-A472DE42A7C3}" presName="rect2ParTxNoCh" presStyleLbl="alignAcc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9EB00B7-75DE-475A-9D2B-E8654C63E65E}" type="pres">
      <dgm:prSet presAssocID="{71D44F68-54B2-4803-B9E9-74B22D16FF7D}" presName="rect3ParTxNoCh" presStyleLbl="alignAcc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8EE5D05-13D0-4489-ACF5-4F2DFAC907BC}" type="pres">
      <dgm:prSet presAssocID="{C63BE724-E5CA-4158-BA78-7781EB448506}" presName="rect4ParTxNoCh" presStyleLbl="alignAcc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30D9D44-21F2-41C9-80B6-85034DA5CA4F}" srcId="{74B6A1EF-5340-405D-AB8B-9C26F24FBCED}" destId="{6233BE8B-6F79-441D-A5A4-A472DE42A7C3}" srcOrd="1" destOrd="0" parTransId="{C6A82045-4A95-49E4-9B9A-1AA85BC1E9A5}" sibTransId="{5D295192-5E34-4631-9182-F03294E68723}"/>
    <dgm:cxn modelId="{8CDA5DD7-DEA2-458E-946D-3120467422DC}" type="presOf" srcId="{6233BE8B-6F79-441D-A5A4-A472DE42A7C3}" destId="{035A1DBE-16B3-4E68-A292-B97D73E3D4AE}" srcOrd="0" destOrd="0" presId="urn:microsoft.com/office/officeart/2005/8/layout/target3"/>
    <dgm:cxn modelId="{CF6DECFC-28E5-4ADA-AD72-6004EEA2C034}" type="presOf" srcId="{CEEDB247-5133-4F68-A2BC-B31DB7E43A50}" destId="{7A063FEE-219D-4D0B-8AE9-16CF27435226}" srcOrd="0" destOrd="0" presId="urn:microsoft.com/office/officeart/2005/8/layout/target3"/>
    <dgm:cxn modelId="{1C3699BB-B6BE-45D8-B479-3D2F9C2855A8}" srcId="{74B6A1EF-5340-405D-AB8B-9C26F24FBCED}" destId="{CEEDB247-5133-4F68-A2BC-B31DB7E43A50}" srcOrd="0" destOrd="0" parTransId="{71E7D70F-D50F-4544-B142-8CC9EF363F4E}" sibTransId="{C444BC7E-9E7F-4CC4-9B8F-6588E0913964}"/>
    <dgm:cxn modelId="{E9D47FBA-5F38-4F20-8432-E86302B77559}" type="presOf" srcId="{6233BE8B-6F79-441D-A5A4-A472DE42A7C3}" destId="{ECF9966F-15D2-4086-9C15-BA7B2B0D9830}" srcOrd="1" destOrd="0" presId="urn:microsoft.com/office/officeart/2005/8/layout/target3"/>
    <dgm:cxn modelId="{736E2589-09F4-4133-9AA1-DC7B3D75D24D}" type="presOf" srcId="{CEEDB247-5133-4F68-A2BC-B31DB7E43A50}" destId="{355BCDEF-036C-4F04-A454-FAFCDF11F171}" srcOrd="1" destOrd="0" presId="urn:microsoft.com/office/officeart/2005/8/layout/target3"/>
    <dgm:cxn modelId="{97CA615E-30A5-4B44-879F-AB1CBDA65BF8}" type="presOf" srcId="{C63BE724-E5CA-4158-BA78-7781EB448506}" destId="{08EE5D05-13D0-4489-ACF5-4F2DFAC907BC}" srcOrd="1" destOrd="0" presId="urn:microsoft.com/office/officeart/2005/8/layout/target3"/>
    <dgm:cxn modelId="{E2C5ED80-6806-4F44-9A9D-03E7B389EF3A}" type="presOf" srcId="{71D44F68-54B2-4803-B9E9-74B22D16FF7D}" destId="{EF20D2F7-5F62-4CB5-AE9D-62A9358DD32F}" srcOrd="0" destOrd="0" presId="urn:microsoft.com/office/officeart/2005/8/layout/target3"/>
    <dgm:cxn modelId="{2BF36211-6A74-4D2D-BBDA-3342ED88ADE7}" type="presOf" srcId="{74B6A1EF-5340-405D-AB8B-9C26F24FBCED}" destId="{3916132A-EB0D-4D23-82A1-FD076F110B0C}" srcOrd="0" destOrd="0" presId="urn:microsoft.com/office/officeart/2005/8/layout/target3"/>
    <dgm:cxn modelId="{923E289D-3ACB-49BD-9C4A-42AF3291B6FB}" srcId="{74B6A1EF-5340-405D-AB8B-9C26F24FBCED}" destId="{C63BE724-E5CA-4158-BA78-7781EB448506}" srcOrd="3" destOrd="0" parTransId="{66839418-9DCD-408E-BB73-E2D1FA08D75F}" sibTransId="{365B80B4-781C-465C-81AD-87A06778474C}"/>
    <dgm:cxn modelId="{0E9E49FE-8BAB-4B32-8F18-26B512E22032}" type="presOf" srcId="{C63BE724-E5CA-4158-BA78-7781EB448506}" destId="{205949FC-1732-4F12-9475-C4C80E1FD933}" srcOrd="0" destOrd="0" presId="urn:microsoft.com/office/officeart/2005/8/layout/target3"/>
    <dgm:cxn modelId="{E3A3D170-477F-4024-AB34-FA505B124261}" type="presOf" srcId="{71D44F68-54B2-4803-B9E9-74B22D16FF7D}" destId="{69EB00B7-75DE-475A-9D2B-E8654C63E65E}" srcOrd="1" destOrd="0" presId="urn:microsoft.com/office/officeart/2005/8/layout/target3"/>
    <dgm:cxn modelId="{062903ED-9EA7-422B-A32B-DE5E4A8602DD}" srcId="{74B6A1EF-5340-405D-AB8B-9C26F24FBCED}" destId="{71D44F68-54B2-4803-B9E9-74B22D16FF7D}" srcOrd="2" destOrd="0" parTransId="{66F95DAA-7AE3-4CE1-BCF7-D85D648C1C3E}" sibTransId="{40312A31-77AF-42E9-9BA4-33A0287EDE51}"/>
    <dgm:cxn modelId="{2A28455C-5FB1-49BC-8B00-D8CEBE1973A5}" type="presParOf" srcId="{3916132A-EB0D-4D23-82A1-FD076F110B0C}" destId="{601DE8EF-0968-4745-8496-53819C3A2A9A}" srcOrd="0" destOrd="0" presId="urn:microsoft.com/office/officeart/2005/8/layout/target3"/>
    <dgm:cxn modelId="{0BB8123E-E92C-4D58-A861-DA02EE2170E9}" type="presParOf" srcId="{3916132A-EB0D-4D23-82A1-FD076F110B0C}" destId="{ED25FB23-C4B0-46F6-B426-1BED2CC79DC9}" srcOrd="1" destOrd="0" presId="urn:microsoft.com/office/officeart/2005/8/layout/target3"/>
    <dgm:cxn modelId="{BFEC0395-0FE9-4B9C-A95E-C5AF1B75CF40}" type="presParOf" srcId="{3916132A-EB0D-4D23-82A1-FD076F110B0C}" destId="{7A063FEE-219D-4D0B-8AE9-16CF27435226}" srcOrd="2" destOrd="0" presId="urn:microsoft.com/office/officeart/2005/8/layout/target3"/>
    <dgm:cxn modelId="{2BA68F81-A2B8-4BD6-9840-8CA78D246748}" type="presParOf" srcId="{3916132A-EB0D-4D23-82A1-FD076F110B0C}" destId="{7F90523B-B3F4-4468-A6D4-636A8089E074}" srcOrd="3" destOrd="0" presId="urn:microsoft.com/office/officeart/2005/8/layout/target3"/>
    <dgm:cxn modelId="{6B4255BF-3421-46E1-914A-84CDDC79BF6B}" type="presParOf" srcId="{3916132A-EB0D-4D23-82A1-FD076F110B0C}" destId="{20687CD5-537D-4C1E-AF1F-24D78484A766}" srcOrd="4" destOrd="0" presId="urn:microsoft.com/office/officeart/2005/8/layout/target3"/>
    <dgm:cxn modelId="{5D1D7F65-DF87-46BC-A179-31187917C1AF}" type="presParOf" srcId="{3916132A-EB0D-4D23-82A1-FD076F110B0C}" destId="{035A1DBE-16B3-4E68-A292-B97D73E3D4AE}" srcOrd="5" destOrd="0" presId="urn:microsoft.com/office/officeart/2005/8/layout/target3"/>
    <dgm:cxn modelId="{175CCAF6-BF6E-4A44-AAC5-36BDB0C2FDFB}" type="presParOf" srcId="{3916132A-EB0D-4D23-82A1-FD076F110B0C}" destId="{2ECE6ED5-D1E3-422F-8EAF-4470BF7B41FD}" srcOrd="6" destOrd="0" presId="urn:microsoft.com/office/officeart/2005/8/layout/target3"/>
    <dgm:cxn modelId="{078D3D72-094A-4FCC-90E8-0FAB00FCD8F4}" type="presParOf" srcId="{3916132A-EB0D-4D23-82A1-FD076F110B0C}" destId="{E66782CB-B57E-42AB-A534-466E1A96EE44}" srcOrd="7" destOrd="0" presId="urn:microsoft.com/office/officeart/2005/8/layout/target3"/>
    <dgm:cxn modelId="{9A40233C-102D-4DEA-B7D2-79D61838F3E0}" type="presParOf" srcId="{3916132A-EB0D-4D23-82A1-FD076F110B0C}" destId="{EF20D2F7-5F62-4CB5-AE9D-62A9358DD32F}" srcOrd="8" destOrd="0" presId="urn:microsoft.com/office/officeart/2005/8/layout/target3"/>
    <dgm:cxn modelId="{4522ED38-851A-40EB-AF0E-F982A3C6FA3A}" type="presParOf" srcId="{3916132A-EB0D-4D23-82A1-FD076F110B0C}" destId="{F28D745D-8C43-4A07-A3EC-E94D11A02119}" srcOrd="9" destOrd="0" presId="urn:microsoft.com/office/officeart/2005/8/layout/target3"/>
    <dgm:cxn modelId="{3737EF3B-FD15-40AE-8737-1E1EA6CAA1C3}" type="presParOf" srcId="{3916132A-EB0D-4D23-82A1-FD076F110B0C}" destId="{9BBAE537-E3BA-4A0B-BFE3-D5C3389AA49C}" srcOrd="10" destOrd="0" presId="urn:microsoft.com/office/officeart/2005/8/layout/target3"/>
    <dgm:cxn modelId="{67CDC7F0-D63A-4C7A-8E76-3482F728F338}" type="presParOf" srcId="{3916132A-EB0D-4D23-82A1-FD076F110B0C}" destId="{205949FC-1732-4F12-9475-C4C80E1FD933}" srcOrd="11" destOrd="0" presId="urn:microsoft.com/office/officeart/2005/8/layout/target3"/>
    <dgm:cxn modelId="{63B86ADC-45EA-4DE0-A0BE-4E916B2A158E}" type="presParOf" srcId="{3916132A-EB0D-4D23-82A1-FD076F110B0C}" destId="{355BCDEF-036C-4F04-A454-FAFCDF11F171}" srcOrd="12" destOrd="0" presId="urn:microsoft.com/office/officeart/2005/8/layout/target3"/>
    <dgm:cxn modelId="{95624892-C715-4125-BBC3-2F995617DCFB}" type="presParOf" srcId="{3916132A-EB0D-4D23-82A1-FD076F110B0C}" destId="{ECF9966F-15D2-4086-9C15-BA7B2B0D9830}" srcOrd="13" destOrd="0" presId="urn:microsoft.com/office/officeart/2005/8/layout/target3"/>
    <dgm:cxn modelId="{610CA5CB-19EA-4430-BFD9-32A8B490B957}" type="presParOf" srcId="{3916132A-EB0D-4D23-82A1-FD076F110B0C}" destId="{69EB00B7-75DE-475A-9D2B-E8654C63E65E}" srcOrd="14" destOrd="0" presId="urn:microsoft.com/office/officeart/2005/8/layout/target3"/>
    <dgm:cxn modelId="{56CCBC27-A2F3-4EE3-864F-814F21D30C4D}" type="presParOf" srcId="{3916132A-EB0D-4D23-82A1-FD076F110B0C}" destId="{08EE5D05-13D0-4489-ACF5-4F2DFAC907BC}" srcOrd="15" destOrd="0" presId="urn:microsoft.com/office/officeart/2005/8/layout/target3"/>
  </dgm:cxnLst>
  <dgm:bg/>
  <dgm:whole/>
  <dgm:extLst>
    <a:ext uri="http://schemas.microsoft.com/office/drawing/2008/diagram">
      <dsp:dataModelExt xmlns="" xmlns:dsp="http://schemas.microsoft.com/office/drawing/2008/diagram" relId="rId7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D251D179-FA1B-4F07-A0F6-DE72ADEAF0E1}" type="doc">
      <dgm:prSet loTypeId="urn:microsoft.com/office/officeart/2005/8/layout/target3" loCatId="relationship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F0E6B9BF-D252-4539-A206-2A8D55E52343}">
      <dgm:prSet phldrT="[Текст]" custT="1"/>
      <dgm:spPr/>
      <dgm:t>
        <a:bodyPr/>
        <a:lstStyle/>
        <a:p>
          <a:pPr algn="l"/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усиление социальной защиты уязвимых групп населения путем  предоставления адресной социальной помощи</a:t>
          </a:r>
          <a:endParaRPr lang="ru-RU" sz="2000" dirty="0">
            <a:latin typeface="Times New Roman" pitchFamily="18" charset="0"/>
            <a:cs typeface="Times New Roman" pitchFamily="18" charset="0"/>
          </a:endParaRPr>
        </a:p>
      </dgm:t>
    </dgm:pt>
    <dgm:pt modelId="{4B927FCF-D444-490F-806E-B2F15C0BF6CC}" type="parTrans" cxnId="{CDEB781C-FE39-46A6-BE5A-6BDF4832DDB2}">
      <dgm:prSet/>
      <dgm:spPr/>
      <dgm:t>
        <a:bodyPr/>
        <a:lstStyle/>
        <a:p>
          <a:endParaRPr lang="ru-RU"/>
        </a:p>
      </dgm:t>
    </dgm:pt>
    <dgm:pt modelId="{3006EADC-FF69-48C4-9DB5-AE5ECEB81EAB}" type="sibTrans" cxnId="{CDEB781C-FE39-46A6-BE5A-6BDF4832DDB2}">
      <dgm:prSet/>
      <dgm:spPr/>
      <dgm:t>
        <a:bodyPr/>
        <a:lstStyle/>
        <a:p>
          <a:endParaRPr lang="ru-RU"/>
        </a:p>
      </dgm:t>
    </dgm:pt>
    <dgm:pt modelId="{ACFF8941-6C94-4A80-B649-C29A9722DAC9}">
      <dgm:prSet phldrT="[Текст]" custT="1"/>
      <dgm:spPr/>
      <dgm:t>
        <a:bodyPr/>
        <a:lstStyle/>
        <a:p>
          <a:pPr algn="l"/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обеспечение адресного подхода к определению права на социальную помощь</a:t>
          </a:r>
          <a:endParaRPr lang="ru-RU" sz="2000" dirty="0">
            <a:latin typeface="Times New Roman" pitchFamily="18" charset="0"/>
            <a:cs typeface="Times New Roman" pitchFamily="18" charset="0"/>
          </a:endParaRPr>
        </a:p>
      </dgm:t>
    </dgm:pt>
    <dgm:pt modelId="{699510DE-40AF-4760-8943-F22FC473A96A}" type="parTrans" cxnId="{67C28233-3662-4625-B38A-4D525F355C5D}">
      <dgm:prSet/>
      <dgm:spPr/>
      <dgm:t>
        <a:bodyPr/>
        <a:lstStyle/>
        <a:p>
          <a:endParaRPr lang="ru-RU"/>
        </a:p>
      </dgm:t>
    </dgm:pt>
    <dgm:pt modelId="{4537EB30-A030-496E-ABD9-37807D7006AD}" type="sibTrans" cxnId="{67C28233-3662-4625-B38A-4D525F355C5D}">
      <dgm:prSet/>
      <dgm:spPr/>
      <dgm:t>
        <a:bodyPr/>
        <a:lstStyle/>
        <a:p>
          <a:endParaRPr lang="ru-RU"/>
        </a:p>
      </dgm:t>
    </dgm:pt>
    <dgm:pt modelId="{BEC34FC4-2595-45B7-B849-5B911C169A00}">
      <dgm:prSet phldrT="[Текст]" custT="1"/>
      <dgm:spPr/>
      <dgm:t>
        <a:bodyPr/>
        <a:lstStyle/>
        <a:p>
          <a:pPr algn="l"/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создание условий, обеспечивающих отдельным категориям граждан достойную жизнь, активную деятельность, почет и уважение в обществе</a:t>
          </a:r>
          <a:endParaRPr lang="ru-RU" sz="2000" dirty="0">
            <a:latin typeface="Times New Roman" pitchFamily="18" charset="0"/>
            <a:cs typeface="Times New Roman" pitchFamily="18" charset="0"/>
          </a:endParaRPr>
        </a:p>
      </dgm:t>
    </dgm:pt>
    <dgm:pt modelId="{A24AD656-27CB-4D9B-9F20-E877CBBFDBFC}" type="parTrans" cxnId="{7F16DFFC-FC4B-4238-BE9D-8787DB242AB7}">
      <dgm:prSet/>
      <dgm:spPr/>
      <dgm:t>
        <a:bodyPr/>
        <a:lstStyle/>
        <a:p>
          <a:endParaRPr lang="ru-RU"/>
        </a:p>
      </dgm:t>
    </dgm:pt>
    <dgm:pt modelId="{0349E77A-8C86-4340-8922-0DA843CCA47E}" type="sibTrans" cxnId="{7F16DFFC-FC4B-4238-BE9D-8787DB242AB7}">
      <dgm:prSet/>
      <dgm:spPr/>
      <dgm:t>
        <a:bodyPr/>
        <a:lstStyle/>
        <a:p>
          <a:endParaRPr lang="ru-RU"/>
        </a:p>
      </dgm:t>
    </dgm:pt>
    <dgm:pt modelId="{F799FC30-6567-42FA-915B-876DA63D1BB5}" type="pres">
      <dgm:prSet presAssocID="{D251D179-FA1B-4F07-A0F6-DE72ADEAF0E1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C2550CD-7DA0-46F2-A1B5-B021CF3778C7}" type="pres">
      <dgm:prSet presAssocID="{F0E6B9BF-D252-4539-A206-2A8D55E52343}" presName="circle1" presStyleLbl="node1" presStyleIdx="0" presStyleCnt="3"/>
      <dgm:spPr/>
    </dgm:pt>
    <dgm:pt modelId="{5A5CA310-397B-4A48-A3CA-0B351E66C30E}" type="pres">
      <dgm:prSet presAssocID="{F0E6B9BF-D252-4539-A206-2A8D55E52343}" presName="space" presStyleCnt="0"/>
      <dgm:spPr/>
    </dgm:pt>
    <dgm:pt modelId="{56780168-B919-4F37-AE02-BF7B7E8487D7}" type="pres">
      <dgm:prSet presAssocID="{F0E6B9BF-D252-4539-A206-2A8D55E52343}" presName="rect1" presStyleLbl="alignAcc1" presStyleIdx="0" presStyleCnt="3" custLinFactNeighborX="-995" custLinFactNeighborY="40684"/>
      <dgm:spPr/>
      <dgm:t>
        <a:bodyPr/>
        <a:lstStyle/>
        <a:p>
          <a:endParaRPr lang="ru-RU"/>
        </a:p>
      </dgm:t>
    </dgm:pt>
    <dgm:pt modelId="{1CDA5EBD-234E-4983-8599-28E1073ED0DA}" type="pres">
      <dgm:prSet presAssocID="{ACFF8941-6C94-4A80-B649-C29A9722DAC9}" presName="vertSpace2" presStyleLbl="node1" presStyleIdx="0" presStyleCnt="3"/>
      <dgm:spPr/>
    </dgm:pt>
    <dgm:pt modelId="{9EB2558E-9D10-4446-AC83-405F04C116C2}" type="pres">
      <dgm:prSet presAssocID="{ACFF8941-6C94-4A80-B649-C29A9722DAC9}" presName="circle2" presStyleLbl="node1" presStyleIdx="1" presStyleCnt="3"/>
      <dgm:spPr/>
    </dgm:pt>
    <dgm:pt modelId="{5BB4AFCD-5013-4799-92CB-6ABF0CA6779B}" type="pres">
      <dgm:prSet presAssocID="{ACFF8941-6C94-4A80-B649-C29A9722DAC9}" presName="rect2" presStyleLbl="alignAcc1" presStyleIdx="1" presStyleCnt="3" custLinFactNeighborX="-995" custLinFactNeighborY="855"/>
      <dgm:spPr/>
      <dgm:t>
        <a:bodyPr/>
        <a:lstStyle/>
        <a:p>
          <a:endParaRPr lang="ru-RU"/>
        </a:p>
      </dgm:t>
    </dgm:pt>
    <dgm:pt modelId="{ADB0DAAF-5CFF-4DEB-BCE3-82FDFE478938}" type="pres">
      <dgm:prSet presAssocID="{BEC34FC4-2595-45B7-B849-5B911C169A00}" presName="vertSpace3" presStyleLbl="node1" presStyleIdx="1" presStyleCnt="3"/>
      <dgm:spPr/>
    </dgm:pt>
    <dgm:pt modelId="{5BA25BCB-1EFC-417C-AC1B-F3C58EC0EC9F}" type="pres">
      <dgm:prSet presAssocID="{BEC34FC4-2595-45B7-B849-5B911C169A00}" presName="circle3" presStyleLbl="node1" presStyleIdx="2" presStyleCnt="3"/>
      <dgm:spPr/>
    </dgm:pt>
    <dgm:pt modelId="{B9BFFED3-4386-428A-99C3-9FFE5F2644FD}" type="pres">
      <dgm:prSet presAssocID="{BEC34FC4-2595-45B7-B849-5B911C169A00}" presName="rect3" presStyleLbl="alignAcc1" presStyleIdx="2" presStyleCnt="3" custLinFactNeighborX="-559" custLinFactNeighborY="3704"/>
      <dgm:spPr/>
      <dgm:t>
        <a:bodyPr/>
        <a:lstStyle/>
        <a:p>
          <a:endParaRPr lang="ru-RU"/>
        </a:p>
      </dgm:t>
    </dgm:pt>
    <dgm:pt modelId="{8742CB7A-CFC5-4133-BB90-72C7BD57D098}" type="pres">
      <dgm:prSet presAssocID="{F0E6B9BF-D252-4539-A206-2A8D55E52343}" presName="rect1ParTxNoCh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8A537CD-E568-444C-A778-FCC7B17DF573}" type="pres">
      <dgm:prSet presAssocID="{ACFF8941-6C94-4A80-B649-C29A9722DAC9}" presName="rect2ParTxNoCh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C036349-80B4-40F8-A63A-4B8CED301564}" type="pres">
      <dgm:prSet presAssocID="{BEC34FC4-2595-45B7-B849-5B911C169A00}" presName="rect3ParTxNoCh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7C28233-3662-4625-B38A-4D525F355C5D}" srcId="{D251D179-FA1B-4F07-A0F6-DE72ADEAF0E1}" destId="{ACFF8941-6C94-4A80-B649-C29A9722DAC9}" srcOrd="1" destOrd="0" parTransId="{699510DE-40AF-4760-8943-F22FC473A96A}" sibTransId="{4537EB30-A030-496E-ABD9-37807D7006AD}"/>
    <dgm:cxn modelId="{1EFB5CC6-705A-4DD9-8E3F-0A9AF15F84ED}" type="presOf" srcId="{BEC34FC4-2595-45B7-B849-5B911C169A00}" destId="{CC036349-80B4-40F8-A63A-4B8CED301564}" srcOrd="1" destOrd="0" presId="urn:microsoft.com/office/officeart/2005/8/layout/target3"/>
    <dgm:cxn modelId="{79CA2B68-B718-4EC3-A846-2D479CDCD7F7}" type="presOf" srcId="{ACFF8941-6C94-4A80-B649-C29A9722DAC9}" destId="{B8A537CD-E568-444C-A778-FCC7B17DF573}" srcOrd="1" destOrd="0" presId="urn:microsoft.com/office/officeart/2005/8/layout/target3"/>
    <dgm:cxn modelId="{0CA41D33-DC9E-47ED-8D45-FCBCE860439E}" type="presOf" srcId="{F0E6B9BF-D252-4539-A206-2A8D55E52343}" destId="{8742CB7A-CFC5-4133-BB90-72C7BD57D098}" srcOrd="1" destOrd="0" presId="urn:microsoft.com/office/officeart/2005/8/layout/target3"/>
    <dgm:cxn modelId="{2C3BF50F-FAA5-4756-A449-488D9109B064}" type="presOf" srcId="{F0E6B9BF-D252-4539-A206-2A8D55E52343}" destId="{56780168-B919-4F37-AE02-BF7B7E8487D7}" srcOrd="0" destOrd="0" presId="urn:microsoft.com/office/officeart/2005/8/layout/target3"/>
    <dgm:cxn modelId="{CDEB781C-FE39-46A6-BE5A-6BDF4832DDB2}" srcId="{D251D179-FA1B-4F07-A0F6-DE72ADEAF0E1}" destId="{F0E6B9BF-D252-4539-A206-2A8D55E52343}" srcOrd="0" destOrd="0" parTransId="{4B927FCF-D444-490F-806E-B2F15C0BF6CC}" sibTransId="{3006EADC-FF69-48C4-9DB5-AE5ECEB81EAB}"/>
    <dgm:cxn modelId="{E57CDDF2-74E8-4B6E-9CB7-4C230216071F}" type="presOf" srcId="{D251D179-FA1B-4F07-A0F6-DE72ADEAF0E1}" destId="{F799FC30-6567-42FA-915B-876DA63D1BB5}" srcOrd="0" destOrd="0" presId="urn:microsoft.com/office/officeart/2005/8/layout/target3"/>
    <dgm:cxn modelId="{7F16DFFC-FC4B-4238-BE9D-8787DB242AB7}" srcId="{D251D179-FA1B-4F07-A0F6-DE72ADEAF0E1}" destId="{BEC34FC4-2595-45B7-B849-5B911C169A00}" srcOrd="2" destOrd="0" parTransId="{A24AD656-27CB-4D9B-9F20-E877CBBFDBFC}" sibTransId="{0349E77A-8C86-4340-8922-0DA843CCA47E}"/>
    <dgm:cxn modelId="{9CC2B20D-95E5-4AF7-A84A-115050175683}" type="presOf" srcId="{BEC34FC4-2595-45B7-B849-5B911C169A00}" destId="{B9BFFED3-4386-428A-99C3-9FFE5F2644FD}" srcOrd="0" destOrd="0" presId="urn:microsoft.com/office/officeart/2005/8/layout/target3"/>
    <dgm:cxn modelId="{579D73ED-080E-428E-A8E5-D0A7F8EEB766}" type="presOf" srcId="{ACFF8941-6C94-4A80-B649-C29A9722DAC9}" destId="{5BB4AFCD-5013-4799-92CB-6ABF0CA6779B}" srcOrd="0" destOrd="0" presId="urn:microsoft.com/office/officeart/2005/8/layout/target3"/>
    <dgm:cxn modelId="{4C419DC2-363F-40AE-BAE1-CD464F14F218}" type="presParOf" srcId="{F799FC30-6567-42FA-915B-876DA63D1BB5}" destId="{BC2550CD-7DA0-46F2-A1B5-B021CF3778C7}" srcOrd="0" destOrd="0" presId="urn:microsoft.com/office/officeart/2005/8/layout/target3"/>
    <dgm:cxn modelId="{BF14FE7A-2D03-4B37-937C-9A4D7D5C9545}" type="presParOf" srcId="{F799FC30-6567-42FA-915B-876DA63D1BB5}" destId="{5A5CA310-397B-4A48-A3CA-0B351E66C30E}" srcOrd="1" destOrd="0" presId="urn:microsoft.com/office/officeart/2005/8/layout/target3"/>
    <dgm:cxn modelId="{96EF2D79-ADD8-45E1-84A2-0F6003C1383D}" type="presParOf" srcId="{F799FC30-6567-42FA-915B-876DA63D1BB5}" destId="{56780168-B919-4F37-AE02-BF7B7E8487D7}" srcOrd="2" destOrd="0" presId="urn:microsoft.com/office/officeart/2005/8/layout/target3"/>
    <dgm:cxn modelId="{43D95297-11D3-4CA6-83EA-15BF3F437110}" type="presParOf" srcId="{F799FC30-6567-42FA-915B-876DA63D1BB5}" destId="{1CDA5EBD-234E-4983-8599-28E1073ED0DA}" srcOrd="3" destOrd="0" presId="urn:microsoft.com/office/officeart/2005/8/layout/target3"/>
    <dgm:cxn modelId="{B6A6BAB7-A067-4C51-92E3-ABBC94B0E3C6}" type="presParOf" srcId="{F799FC30-6567-42FA-915B-876DA63D1BB5}" destId="{9EB2558E-9D10-4446-AC83-405F04C116C2}" srcOrd="4" destOrd="0" presId="urn:microsoft.com/office/officeart/2005/8/layout/target3"/>
    <dgm:cxn modelId="{6C036F46-D9A5-41BA-BD04-1BC4BEE25A90}" type="presParOf" srcId="{F799FC30-6567-42FA-915B-876DA63D1BB5}" destId="{5BB4AFCD-5013-4799-92CB-6ABF0CA6779B}" srcOrd="5" destOrd="0" presId="urn:microsoft.com/office/officeart/2005/8/layout/target3"/>
    <dgm:cxn modelId="{9ADAF0C5-6698-4139-AA71-558C5FFEFA25}" type="presParOf" srcId="{F799FC30-6567-42FA-915B-876DA63D1BB5}" destId="{ADB0DAAF-5CFF-4DEB-BCE3-82FDFE478938}" srcOrd="6" destOrd="0" presId="urn:microsoft.com/office/officeart/2005/8/layout/target3"/>
    <dgm:cxn modelId="{8750C690-3FC1-4172-BA5E-952F05EDE3AC}" type="presParOf" srcId="{F799FC30-6567-42FA-915B-876DA63D1BB5}" destId="{5BA25BCB-1EFC-417C-AC1B-F3C58EC0EC9F}" srcOrd="7" destOrd="0" presId="urn:microsoft.com/office/officeart/2005/8/layout/target3"/>
    <dgm:cxn modelId="{322C45DA-64A4-4A53-A5D4-BE996392B8FD}" type="presParOf" srcId="{F799FC30-6567-42FA-915B-876DA63D1BB5}" destId="{B9BFFED3-4386-428A-99C3-9FFE5F2644FD}" srcOrd="8" destOrd="0" presId="urn:microsoft.com/office/officeart/2005/8/layout/target3"/>
    <dgm:cxn modelId="{984F2BC1-427A-41B1-84F2-4E7E4F53DE19}" type="presParOf" srcId="{F799FC30-6567-42FA-915B-876DA63D1BB5}" destId="{8742CB7A-CFC5-4133-BB90-72C7BD57D098}" srcOrd="9" destOrd="0" presId="urn:microsoft.com/office/officeart/2005/8/layout/target3"/>
    <dgm:cxn modelId="{42625AAC-25AF-455A-BEB7-A24255A4CEA7}" type="presParOf" srcId="{F799FC30-6567-42FA-915B-876DA63D1BB5}" destId="{B8A537CD-E568-444C-A778-FCC7B17DF573}" srcOrd="10" destOrd="0" presId="urn:microsoft.com/office/officeart/2005/8/layout/target3"/>
    <dgm:cxn modelId="{9FD4A552-54ED-4A53-A701-B673E53EFE6E}" type="presParOf" srcId="{F799FC30-6567-42FA-915B-876DA63D1BB5}" destId="{CC036349-80B4-40F8-A63A-4B8CED301564}" srcOrd="11" destOrd="0" presId="urn:microsoft.com/office/officeart/2005/8/layout/target3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74B6A1EF-5340-405D-AB8B-9C26F24FBCED}" type="doc">
      <dgm:prSet loTypeId="urn:microsoft.com/office/officeart/2005/8/layout/target3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CEEDB247-5133-4F68-A2BC-B31DB7E43A50}">
      <dgm:prSet phldrT="[Текст]" custT="1"/>
      <dgm:spPr/>
      <dgm:t>
        <a:bodyPr/>
        <a:lstStyle/>
        <a:p>
          <a:r>
            <a:rPr lang="ru-RU" sz="1600" b="1" dirty="0" smtClean="0"/>
            <a:t>создание условий для модернизационного развития общедоступных библиотек, сохранение и популяризация объектов культурного наследия, создание благоприятных условий для художественно-творческой деятельности и развитию народных художественных промыслов и ремесел</a:t>
          </a:r>
          <a:endParaRPr lang="ru-RU" sz="1600" b="1" dirty="0"/>
        </a:p>
      </dgm:t>
    </dgm:pt>
    <dgm:pt modelId="{71E7D70F-D50F-4544-B142-8CC9EF363F4E}" type="parTrans" cxnId="{1C3699BB-B6BE-45D8-B479-3D2F9C2855A8}">
      <dgm:prSet/>
      <dgm:spPr/>
      <dgm:t>
        <a:bodyPr/>
        <a:lstStyle/>
        <a:p>
          <a:endParaRPr lang="ru-RU"/>
        </a:p>
      </dgm:t>
    </dgm:pt>
    <dgm:pt modelId="{C444BC7E-9E7F-4CC4-9B8F-6588E0913964}" type="sibTrans" cxnId="{1C3699BB-B6BE-45D8-B479-3D2F9C2855A8}">
      <dgm:prSet/>
      <dgm:spPr/>
      <dgm:t>
        <a:bodyPr/>
        <a:lstStyle/>
        <a:p>
          <a:endParaRPr lang="ru-RU"/>
        </a:p>
      </dgm:t>
    </dgm:pt>
    <dgm:pt modelId="{6233BE8B-6F79-441D-A5A4-A472DE42A7C3}">
      <dgm:prSet phldrT="[Текст]" custT="1"/>
      <dgm:spPr/>
      <dgm:t>
        <a:bodyPr/>
        <a:lstStyle/>
        <a:p>
          <a:r>
            <a:rPr lang="ru-RU" sz="1600" b="1" dirty="0" smtClean="0"/>
            <a:t>создание условий для функционирования учреждений дополнительного образования в сфере культуры, создание условий для функционирования учреждений культурно - досугового типа</a:t>
          </a:r>
          <a:endParaRPr lang="ru-RU" sz="1600" b="1" dirty="0"/>
        </a:p>
      </dgm:t>
    </dgm:pt>
    <dgm:pt modelId="{C6A82045-4A95-49E4-9B9A-1AA85BC1E9A5}" type="parTrans" cxnId="{930D9D44-21F2-41C9-80B6-85034DA5CA4F}">
      <dgm:prSet/>
      <dgm:spPr/>
      <dgm:t>
        <a:bodyPr/>
        <a:lstStyle/>
        <a:p>
          <a:endParaRPr lang="ru-RU"/>
        </a:p>
      </dgm:t>
    </dgm:pt>
    <dgm:pt modelId="{5D295192-5E34-4631-9182-F03294E68723}" type="sibTrans" cxnId="{930D9D44-21F2-41C9-80B6-85034DA5CA4F}">
      <dgm:prSet/>
      <dgm:spPr/>
      <dgm:t>
        <a:bodyPr/>
        <a:lstStyle/>
        <a:p>
          <a:endParaRPr lang="ru-RU"/>
        </a:p>
      </dgm:t>
    </dgm:pt>
    <dgm:pt modelId="{71D44F68-54B2-4803-B9E9-74B22D16FF7D}">
      <dgm:prSet phldrT="[Текст]" custT="1"/>
      <dgm:spPr/>
      <dgm:t>
        <a:bodyPr/>
        <a:lstStyle/>
        <a:p>
          <a:r>
            <a:rPr lang="ru-RU" sz="1600" b="1" dirty="0" smtClean="0"/>
            <a:t>формирование эффективного механизма управления в сфере туризма, информационное, инновационное и методическое обеспечение туристской отрасли, продвижение туристских возможностей;  </a:t>
          </a:r>
          <a:endParaRPr lang="ru-RU" sz="1600" b="1" dirty="0"/>
        </a:p>
      </dgm:t>
    </dgm:pt>
    <dgm:pt modelId="{40312A31-77AF-42E9-9BA4-33A0287EDE51}" type="sibTrans" cxnId="{062903ED-9EA7-422B-A32B-DE5E4A8602DD}">
      <dgm:prSet/>
      <dgm:spPr/>
      <dgm:t>
        <a:bodyPr/>
        <a:lstStyle/>
        <a:p>
          <a:endParaRPr lang="ru-RU"/>
        </a:p>
      </dgm:t>
    </dgm:pt>
    <dgm:pt modelId="{66F95DAA-7AE3-4CE1-BCF7-D85D648C1C3E}" type="parTrans" cxnId="{062903ED-9EA7-422B-A32B-DE5E4A8602DD}">
      <dgm:prSet/>
      <dgm:spPr/>
      <dgm:t>
        <a:bodyPr/>
        <a:lstStyle/>
        <a:p>
          <a:endParaRPr lang="ru-RU"/>
        </a:p>
      </dgm:t>
    </dgm:pt>
    <dgm:pt modelId="{3916132A-EB0D-4D23-82A1-FD076F110B0C}" type="pres">
      <dgm:prSet presAssocID="{74B6A1EF-5340-405D-AB8B-9C26F24FBCED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01DE8EF-0968-4745-8496-53819C3A2A9A}" type="pres">
      <dgm:prSet presAssocID="{CEEDB247-5133-4F68-A2BC-B31DB7E43A50}" presName="circle1" presStyleLbl="node1" presStyleIdx="0" presStyleCnt="3"/>
      <dgm:spPr/>
      <dgm:t>
        <a:bodyPr/>
        <a:lstStyle/>
        <a:p>
          <a:endParaRPr lang="ru-RU"/>
        </a:p>
      </dgm:t>
    </dgm:pt>
    <dgm:pt modelId="{ED25FB23-C4B0-46F6-B426-1BED2CC79DC9}" type="pres">
      <dgm:prSet presAssocID="{CEEDB247-5133-4F68-A2BC-B31DB7E43A50}" presName="space" presStyleCnt="0"/>
      <dgm:spPr/>
    </dgm:pt>
    <dgm:pt modelId="{7A063FEE-219D-4D0B-8AE9-16CF27435226}" type="pres">
      <dgm:prSet presAssocID="{CEEDB247-5133-4F68-A2BC-B31DB7E43A50}" presName="rect1" presStyleLbl="alignAcc1" presStyleIdx="0" presStyleCnt="3" custAng="0" custScaleY="99740"/>
      <dgm:spPr/>
      <dgm:t>
        <a:bodyPr/>
        <a:lstStyle/>
        <a:p>
          <a:endParaRPr lang="ru-RU"/>
        </a:p>
      </dgm:t>
    </dgm:pt>
    <dgm:pt modelId="{7F90523B-B3F4-4468-A6D4-636A8089E074}" type="pres">
      <dgm:prSet presAssocID="{6233BE8B-6F79-441D-A5A4-A472DE42A7C3}" presName="vertSpace2" presStyleLbl="node1" presStyleIdx="0" presStyleCnt="3"/>
      <dgm:spPr/>
    </dgm:pt>
    <dgm:pt modelId="{20687CD5-537D-4C1E-AF1F-24D78484A766}" type="pres">
      <dgm:prSet presAssocID="{6233BE8B-6F79-441D-A5A4-A472DE42A7C3}" presName="circle2" presStyleLbl="node1" presStyleIdx="1" presStyleCnt="3"/>
      <dgm:spPr/>
      <dgm:t>
        <a:bodyPr/>
        <a:lstStyle/>
        <a:p>
          <a:endParaRPr lang="ru-RU"/>
        </a:p>
      </dgm:t>
    </dgm:pt>
    <dgm:pt modelId="{035A1DBE-16B3-4E68-A292-B97D73E3D4AE}" type="pres">
      <dgm:prSet presAssocID="{6233BE8B-6F79-441D-A5A4-A472DE42A7C3}" presName="rect2" presStyleLbl="alignAcc1" presStyleIdx="1" presStyleCnt="3" custLinFactNeighborX="-340" custLinFactNeighborY="1977"/>
      <dgm:spPr/>
      <dgm:t>
        <a:bodyPr/>
        <a:lstStyle/>
        <a:p>
          <a:endParaRPr lang="ru-RU"/>
        </a:p>
      </dgm:t>
    </dgm:pt>
    <dgm:pt modelId="{2ECE6ED5-D1E3-422F-8EAF-4470BF7B41FD}" type="pres">
      <dgm:prSet presAssocID="{71D44F68-54B2-4803-B9E9-74B22D16FF7D}" presName="vertSpace3" presStyleLbl="node1" presStyleIdx="1" presStyleCnt="3"/>
      <dgm:spPr/>
    </dgm:pt>
    <dgm:pt modelId="{E66782CB-B57E-42AB-A534-466E1A96EE44}" type="pres">
      <dgm:prSet presAssocID="{71D44F68-54B2-4803-B9E9-74B22D16FF7D}" presName="circle3" presStyleLbl="node1" presStyleIdx="2" presStyleCnt="3"/>
      <dgm:spPr/>
    </dgm:pt>
    <dgm:pt modelId="{EF20D2F7-5F62-4CB5-AE9D-62A9358DD32F}" type="pres">
      <dgm:prSet presAssocID="{71D44F68-54B2-4803-B9E9-74B22D16FF7D}" presName="rect3" presStyleLbl="alignAcc1" presStyleIdx="2" presStyleCnt="3" custScaleY="99270" custLinFactNeighborX="-340" custLinFactNeighborY="4092"/>
      <dgm:spPr/>
      <dgm:t>
        <a:bodyPr/>
        <a:lstStyle/>
        <a:p>
          <a:endParaRPr lang="ru-RU"/>
        </a:p>
      </dgm:t>
    </dgm:pt>
    <dgm:pt modelId="{355BCDEF-036C-4F04-A454-FAFCDF11F171}" type="pres">
      <dgm:prSet presAssocID="{CEEDB247-5133-4F68-A2BC-B31DB7E43A50}" presName="rect1ParTxNoCh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CF9966F-15D2-4086-9C15-BA7B2B0D9830}" type="pres">
      <dgm:prSet presAssocID="{6233BE8B-6F79-441D-A5A4-A472DE42A7C3}" presName="rect2ParTxNoCh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9EB00B7-75DE-475A-9D2B-E8654C63E65E}" type="pres">
      <dgm:prSet presAssocID="{71D44F68-54B2-4803-B9E9-74B22D16FF7D}" presName="rect3ParTxNoCh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30D9D44-21F2-41C9-80B6-85034DA5CA4F}" srcId="{74B6A1EF-5340-405D-AB8B-9C26F24FBCED}" destId="{6233BE8B-6F79-441D-A5A4-A472DE42A7C3}" srcOrd="1" destOrd="0" parTransId="{C6A82045-4A95-49E4-9B9A-1AA85BC1E9A5}" sibTransId="{5D295192-5E34-4631-9182-F03294E68723}"/>
    <dgm:cxn modelId="{C8B678AA-7D89-4229-895B-632D534E4736}" type="presOf" srcId="{CEEDB247-5133-4F68-A2BC-B31DB7E43A50}" destId="{355BCDEF-036C-4F04-A454-FAFCDF11F171}" srcOrd="1" destOrd="0" presId="urn:microsoft.com/office/officeart/2005/8/layout/target3"/>
    <dgm:cxn modelId="{4C0936BE-55E8-4699-91A5-063B20D564E8}" type="presOf" srcId="{CEEDB247-5133-4F68-A2BC-B31DB7E43A50}" destId="{7A063FEE-219D-4D0B-8AE9-16CF27435226}" srcOrd="0" destOrd="0" presId="urn:microsoft.com/office/officeart/2005/8/layout/target3"/>
    <dgm:cxn modelId="{A9E6A0E1-2701-4978-9A87-967547ECCEAF}" type="presOf" srcId="{6233BE8B-6F79-441D-A5A4-A472DE42A7C3}" destId="{ECF9966F-15D2-4086-9C15-BA7B2B0D9830}" srcOrd="1" destOrd="0" presId="urn:microsoft.com/office/officeart/2005/8/layout/target3"/>
    <dgm:cxn modelId="{1C3699BB-B6BE-45D8-B479-3D2F9C2855A8}" srcId="{74B6A1EF-5340-405D-AB8B-9C26F24FBCED}" destId="{CEEDB247-5133-4F68-A2BC-B31DB7E43A50}" srcOrd="0" destOrd="0" parTransId="{71E7D70F-D50F-4544-B142-8CC9EF363F4E}" sibTransId="{C444BC7E-9E7F-4CC4-9B8F-6588E0913964}"/>
    <dgm:cxn modelId="{6D93A4E3-5691-4BB6-9690-FC111FF3C385}" type="presOf" srcId="{74B6A1EF-5340-405D-AB8B-9C26F24FBCED}" destId="{3916132A-EB0D-4D23-82A1-FD076F110B0C}" srcOrd="0" destOrd="0" presId="urn:microsoft.com/office/officeart/2005/8/layout/target3"/>
    <dgm:cxn modelId="{7F04D4BF-AC9C-4E2B-B35A-8F15B91E5426}" type="presOf" srcId="{6233BE8B-6F79-441D-A5A4-A472DE42A7C3}" destId="{035A1DBE-16B3-4E68-A292-B97D73E3D4AE}" srcOrd="0" destOrd="0" presId="urn:microsoft.com/office/officeart/2005/8/layout/target3"/>
    <dgm:cxn modelId="{12327586-5528-4C5B-8F3D-1DF3D6B40A34}" type="presOf" srcId="{71D44F68-54B2-4803-B9E9-74B22D16FF7D}" destId="{EF20D2F7-5F62-4CB5-AE9D-62A9358DD32F}" srcOrd="0" destOrd="0" presId="urn:microsoft.com/office/officeart/2005/8/layout/target3"/>
    <dgm:cxn modelId="{062903ED-9EA7-422B-A32B-DE5E4A8602DD}" srcId="{74B6A1EF-5340-405D-AB8B-9C26F24FBCED}" destId="{71D44F68-54B2-4803-B9E9-74B22D16FF7D}" srcOrd="2" destOrd="0" parTransId="{66F95DAA-7AE3-4CE1-BCF7-D85D648C1C3E}" sibTransId="{40312A31-77AF-42E9-9BA4-33A0287EDE51}"/>
    <dgm:cxn modelId="{DA80ACC0-5726-445A-B09D-9B14FAF06FEB}" type="presOf" srcId="{71D44F68-54B2-4803-B9E9-74B22D16FF7D}" destId="{69EB00B7-75DE-475A-9D2B-E8654C63E65E}" srcOrd="1" destOrd="0" presId="urn:microsoft.com/office/officeart/2005/8/layout/target3"/>
    <dgm:cxn modelId="{76654ACC-6DFB-4D41-8994-5E2A0E5EE18C}" type="presParOf" srcId="{3916132A-EB0D-4D23-82A1-FD076F110B0C}" destId="{601DE8EF-0968-4745-8496-53819C3A2A9A}" srcOrd="0" destOrd="0" presId="urn:microsoft.com/office/officeart/2005/8/layout/target3"/>
    <dgm:cxn modelId="{FBBA3386-76F3-4E43-BEC6-D8B56677EA0C}" type="presParOf" srcId="{3916132A-EB0D-4D23-82A1-FD076F110B0C}" destId="{ED25FB23-C4B0-46F6-B426-1BED2CC79DC9}" srcOrd="1" destOrd="0" presId="urn:microsoft.com/office/officeart/2005/8/layout/target3"/>
    <dgm:cxn modelId="{7B4E7156-998C-4720-B22E-A20BE485AD06}" type="presParOf" srcId="{3916132A-EB0D-4D23-82A1-FD076F110B0C}" destId="{7A063FEE-219D-4D0B-8AE9-16CF27435226}" srcOrd="2" destOrd="0" presId="urn:microsoft.com/office/officeart/2005/8/layout/target3"/>
    <dgm:cxn modelId="{02257B1E-7557-4906-AD95-3C8894B83B05}" type="presParOf" srcId="{3916132A-EB0D-4D23-82A1-FD076F110B0C}" destId="{7F90523B-B3F4-4468-A6D4-636A8089E074}" srcOrd="3" destOrd="0" presId="urn:microsoft.com/office/officeart/2005/8/layout/target3"/>
    <dgm:cxn modelId="{72DFF7E8-BE8F-45DB-B299-FA2A262ADAA4}" type="presParOf" srcId="{3916132A-EB0D-4D23-82A1-FD076F110B0C}" destId="{20687CD5-537D-4C1E-AF1F-24D78484A766}" srcOrd="4" destOrd="0" presId="urn:microsoft.com/office/officeart/2005/8/layout/target3"/>
    <dgm:cxn modelId="{D40A150C-A23B-481A-BBCF-6CA628B03030}" type="presParOf" srcId="{3916132A-EB0D-4D23-82A1-FD076F110B0C}" destId="{035A1DBE-16B3-4E68-A292-B97D73E3D4AE}" srcOrd="5" destOrd="0" presId="urn:microsoft.com/office/officeart/2005/8/layout/target3"/>
    <dgm:cxn modelId="{F8381D89-22F8-4CE9-9426-FABAEB19C8E8}" type="presParOf" srcId="{3916132A-EB0D-4D23-82A1-FD076F110B0C}" destId="{2ECE6ED5-D1E3-422F-8EAF-4470BF7B41FD}" srcOrd="6" destOrd="0" presId="urn:microsoft.com/office/officeart/2005/8/layout/target3"/>
    <dgm:cxn modelId="{39E7568C-1F64-41F5-B5A5-1E3039645629}" type="presParOf" srcId="{3916132A-EB0D-4D23-82A1-FD076F110B0C}" destId="{E66782CB-B57E-42AB-A534-466E1A96EE44}" srcOrd="7" destOrd="0" presId="urn:microsoft.com/office/officeart/2005/8/layout/target3"/>
    <dgm:cxn modelId="{FFE7C60D-7E29-419E-A0C7-6B8683616B45}" type="presParOf" srcId="{3916132A-EB0D-4D23-82A1-FD076F110B0C}" destId="{EF20D2F7-5F62-4CB5-AE9D-62A9358DD32F}" srcOrd="8" destOrd="0" presId="urn:microsoft.com/office/officeart/2005/8/layout/target3"/>
    <dgm:cxn modelId="{39EDD364-D2D3-4C7F-8EF3-23FF78986671}" type="presParOf" srcId="{3916132A-EB0D-4D23-82A1-FD076F110B0C}" destId="{355BCDEF-036C-4F04-A454-FAFCDF11F171}" srcOrd="9" destOrd="0" presId="urn:microsoft.com/office/officeart/2005/8/layout/target3"/>
    <dgm:cxn modelId="{D4D19105-04FA-4EDE-BE23-C99AE634BD89}" type="presParOf" srcId="{3916132A-EB0D-4D23-82A1-FD076F110B0C}" destId="{ECF9966F-15D2-4086-9C15-BA7B2B0D9830}" srcOrd="10" destOrd="0" presId="urn:microsoft.com/office/officeart/2005/8/layout/target3"/>
    <dgm:cxn modelId="{76FF9C65-2B80-40F5-BA45-CA72CC102EA5}" type="presParOf" srcId="{3916132A-EB0D-4D23-82A1-FD076F110B0C}" destId="{69EB00B7-75DE-475A-9D2B-E8654C63E65E}" srcOrd="11" destOrd="0" presId="urn:microsoft.com/office/officeart/2005/8/layout/target3"/>
  </dgm:cxnLst>
  <dgm:bg/>
  <dgm:whole/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74B6A1EF-5340-405D-AB8B-9C26F24FBCED}" type="doc">
      <dgm:prSet loTypeId="urn:microsoft.com/office/officeart/2005/8/layout/target3" loCatId="relationship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CEEDB247-5133-4F68-A2BC-B31DB7E43A50}">
      <dgm:prSet phldrT="[Текст]" custT="1"/>
      <dgm:spPr>
        <a:noFill/>
      </dgm:spPr>
      <dgm:t>
        <a:bodyPr/>
        <a:lstStyle/>
        <a:p>
          <a:pPr algn="l"/>
          <a:r>
            <a:rPr lang="ru-RU" sz="1800" b="1" dirty="0" smtClean="0">
              <a:latin typeface="Times New Roman" pitchFamily="18" charset="0"/>
              <a:cs typeface="Times New Roman" pitchFamily="18" charset="0"/>
            </a:rPr>
            <a:t>повышение конкурентоспособности районной продукции растениеводства на внутреннем рынке;</a:t>
          </a:r>
          <a:endParaRPr lang="ru-RU" sz="1800" b="1" dirty="0">
            <a:latin typeface="Times New Roman" pitchFamily="18" charset="0"/>
            <a:cs typeface="Times New Roman" pitchFamily="18" charset="0"/>
          </a:endParaRPr>
        </a:p>
      </dgm:t>
    </dgm:pt>
    <dgm:pt modelId="{71E7D70F-D50F-4544-B142-8CC9EF363F4E}" type="parTrans" cxnId="{1C3699BB-B6BE-45D8-B479-3D2F9C2855A8}">
      <dgm:prSet/>
      <dgm:spPr/>
      <dgm:t>
        <a:bodyPr/>
        <a:lstStyle/>
        <a:p>
          <a:endParaRPr lang="ru-RU"/>
        </a:p>
      </dgm:t>
    </dgm:pt>
    <dgm:pt modelId="{C444BC7E-9E7F-4CC4-9B8F-6588E0913964}" type="sibTrans" cxnId="{1C3699BB-B6BE-45D8-B479-3D2F9C2855A8}">
      <dgm:prSet/>
      <dgm:spPr/>
      <dgm:t>
        <a:bodyPr/>
        <a:lstStyle/>
        <a:p>
          <a:endParaRPr lang="ru-RU"/>
        </a:p>
      </dgm:t>
    </dgm:pt>
    <dgm:pt modelId="{6233BE8B-6F79-441D-A5A4-A472DE42A7C3}">
      <dgm:prSet phldrT="[Текст]" custT="1"/>
      <dgm:spPr>
        <a:noFill/>
      </dgm:spPr>
      <dgm:t>
        <a:bodyPr/>
        <a:lstStyle/>
        <a:p>
          <a:pPr algn="l"/>
          <a:endParaRPr lang="ru-RU" sz="1600" b="1" dirty="0" smtClean="0">
            <a:latin typeface="Times New Roman" pitchFamily="18" charset="0"/>
            <a:cs typeface="Times New Roman" pitchFamily="18" charset="0"/>
          </a:endParaRPr>
        </a:p>
        <a:p>
          <a:pPr algn="l"/>
          <a:r>
            <a:rPr lang="ru-RU" sz="1800" b="1" dirty="0" smtClean="0">
              <a:latin typeface="Times New Roman" pitchFamily="18" charset="0"/>
              <a:cs typeface="Times New Roman" pitchFamily="18" charset="0"/>
            </a:rPr>
            <a:t>комплексное развитие и повышение эффективности производства животноводческой продукции и продуктов ее переработки;</a:t>
          </a:r>
          <a:endParaRPr lang="ru-RU" sz="1800" b="1" dirty="0">
            <a:latin typeface="Times New Roman" pitchFamily="18" charset="0"/>
            <a:cs typeface="Times New Roman" pitchFamily="18" charset="0"/>
          </a:endParaRPr>
        </a:p>
      </dgm:t>
    </dgm:pt>
    <dgm:pt modelId="{C6A82045-4A95-49E4-9B9A-1AA85BC1E9A5}" type="parTrans" cxnId="{930D9D44-21F2-41C9-80B6-85034DA5CA4F}">
      <dgm:prSet/>
      <dgm:spPr/>
      <dgm:t>
        <a:bodyPr/>
        <a:lstStyle/>
        <a:p>
          <a:endParaRPr lang="ru-RU"/>
        </a:p>
      </dgm:t>
    </dgm:pt>
    <dgm:pt modelId="{5D295192-5E34-4631-9182-F03294E68723}" type="sibTrans" cxnId="{930D9D44-21F2-41C9-80B6-85034DA5CA4F}">
      <dgm:prSet/>
      <dgm:spPr/>
      <dgm:t>
        <a:bodyPr/>
        <a:lstStyle/>
        <a:p>
          <a:endParaRPr lang="ru-RU"/>
        </a:p>
      </dgm:t>
    </dgm:pt>
    <dgm:pt modelId="{71D44F68-54B2-4803-B9E9-74B22D16FF7D}">
      <dgm:prSet phldrT="[Текст]" custT="1"/>
      <dgm:spPr>
        <a:noFill/>
      </dgm:spPr>
      <dgm:t>
        <a:bodyPr/>
        <a:lstStyle/>
        <a:p>
          <a:pPr algn="l"/>
          <a:r>
            <a:rPr lang="ru-RU" sz="1800" b="1" dirty="0" smtClean="0">
              <a:latin typeface="Times New Roman" pitchFamily="18" charset="0"/>
              <a:cs typeface="Times New Roman" pitchFamily="18" charset="0"/>
            </a:rPr>
            <a:t>создание комфортных условий жизнедеятельности в сельской местности;</a:t>
          </a:r>
          <a:endParaRPr lang="ru-RU" sz="1800" b="1" dirty="0">
            <a:latin typeface="Times New Roman" pitchFamily="18" charset="0"/>
            <a:cs typeface="Times New Roman" pitchFamily="18" charset="0"/>
          </a:endParaRPr>
        </a:p>
      </dgm:t>
    </dgm:pt>
    <dgm:pt modelId="{40312A31-77AF-42E9-9BA4-33A0287EDE51}" type="sibTrans" cxnId="{062903ED-9EA7-422B-A32B-DE5E4A8602DD}">
      <dgm:prSet/>
      <dgm:spPr/>
      <dgm:t>
        <a:bodyPr/>
        <a:lstStyle/>
        <a:p>
          <a:endParaRPr lang="ru-RU"/>
        </a:p>
      </dgm:t>
    </dgm:pt>
    <dgm:pt modelId="{66F95DAA-7AE3-4CE1-BCF7-D85D648C1C3E}" type="parTrans" cxnId="{062903ED-9EA7-422B-A32B-DE5E4A8602DD}">
      <dgm:prSet/>
      <dgm:spPr/>
      <dgm:t>
        <a:bodyPr/>
        <a:lstStyle/>
        <a:p>
          <a:endParaRPr lang="ru-RU"/>
        </a:p>
      </dgm:t>
    </dgm:pt>
    <dgm:pt modelId="{F181D42F-01BF-47A2-8EBD-4B837CF79E6B}">
      <dgm:prSet custT="1"/>
      <dgm:spPr>
        <a:noFill/>
      </dgm:spPr>
      <dgm:t>
        <a:bodyPr/>
        <a:lstStyle/>
        <a:p>
          <a:pPr algn="l"/>
          <a:endParaRPr lang="ru-RU" sz="1800" b="1" dirty="0" smtClean="0">
            <a:latin typeface="Times New Roman" pitchFamily="18" charset="0"/>
            <a:cs typeface="Times New Roman" pitchFamily="18" charset="0"/>
          </a:endParaRPr>
        </a:p>
        <a:p>
          <a:pPr algn="l"/>
          <a:r>
            <a:rPr lang="ru-RU" sz="1800" b="1" dirty="0" smtClean="0">
              <a:latin typeface="Times New Roman" pitchFamily="18" charset="0"/>
              <a:cs typeface="Times New Roman" pitchFamily="18" charset="0"/>
            </a:rPr>
            <a:t>повышение конкурентоспособности заготовки и переработки дикоросов на территории Нижневартовского района;</a:t>
          </a:r>
          <a:endParaRPr lang="ru-RU" sz="1800" dirty="0">
            <a:latin typeface="Times New Roman" pitchFamily="18" charset="0"/>
            <a:cs typeface="Times New Roman" pitchFamily="18" charset="0"/>
          </a:endParaRPr>
        </a:p>
      </dgm:t>
    </dgm:pt>
    <dgm:pt modelId="{44B6270B-32B6-454F-8674-FCDC412D583A}" type="parTrans" cxnId="{FF1D2903-2EAA-49F3-A28D-77EE252B7257}">
      <dgm:prSet/>
      <dgm:spPr/>
      <dgm:t>
        <a:bodyPr/>
        <a:lstStyle/>
        <a:p>
          <a:endParaRPr lang="ru-RU"/>
        </a:p>
      </dgm:t>
    </dgm:pt>
    <dgm:pt modelId="{02FF70F1-7FBF-45AC-A2F8-C8D4551E5C9F}" type="sibTrans" cxnId="{FF1D2903-2EAA-49F3-A28D-77EE252B7257}">
      <dgm:prSet/>
      <dgm:spPr/>
      <dgm:t>
        <a:bodyPr/>
        <a:lstStyle/>
        <a:p>
          <a:endParaRPr lang="ru-RU"/>
        </a:p>
      </dgm:t>
    </dgm:pt>
    <dgm:pt modelId="{94EB9FE9-8B50-42AE-970E-0245A5FB9FDB}">
      <dgm:prSet custT="1"/>
      <dgm:spPr>
        <a:noFill/>
      </dgm:spPr>
      <dgm:t>
        <a:bodyPr/>
        <a:lstStyle/>
        <a:p>
          <a:pPr algn="l"/>
          <a:r>
            <a:rPr lang="ru-RU" sz="1800" b="1" dirty="0" smtClean="0">
              <a:latin typeface="Times New Roman" pitchFamily="18" charset="0"/>
              <a:cs typeface="Times New Roman" pitchFamily="18" charset="0"/>
            </a:rPr>
            <a:t>обеспечение устойчивого развития </a:t>
          </a:r>
          <a:r>
            <a:rPr lang="ru-RU" sz="1800" b="1" dirty="0" err="1" smtClean="0">
              <a:latin typeface="Times New Roman" pitchFamily="18" charset="0"/>
              <a:cs typeface="Times New Roman" pitchFamily="18" charset="0"/>
            </a:rPr>
            <a:t>рыбохозяйственного</a:t>
          </a:r>
          <a:r>
            <a:rPr lang="ru-RU" sz="1800" b="1" dirty="0" smtClean="0">
              <a:latin typeface="Times New Roman" pitchFamily="18" charset="0"/>
              <a:cs typeface="Times New Roman" pitchFamily="18" charset="0"/>
            </a:rPr>
            <a:t> комплекса в Нижневартовском районе;</a:t>
          </a:r>
          <a:endParaRPr lang="ru-RU" sz="1800" dirty="0">
            <a:latin typeface="Times New Roman" pitchFamily="18" charset="0"/>
            <a:cs typeface="Times New Roman" pitchFamily="18" charset="0"/>
          </a:endParaRPr>
        </a:p>
      </dgm:t>
    </dgm:pt>
    <dgm:pt modelId="{9DB15E00-A5B9-4950-BC6C-5B6209603A33}" type="parTrans" cxnId="{DAD71A96-DAB1-4FCC-8971-E413A878323A}">
      <dgm:prSet/>
      <dgm:spPr/>
      <dgm:t>
        <a:bodyPr/>
        <a:lstStyle/>
        <a:p>
          <a:endParaRPr lang="ru-RU"/>
        </a:p>
      </dgm:t>
    </dgm:pt>
    <dgm:pt modelId="{2E48BF16-9FA8-4372-AF94-8ED1B0BDCA77}" type="sibTrans" cxnId="{DAD71A96-DAB1-4FCC-8971-E413A878323A}">
      <dgm:prSet/>
      <dgm:spPr/>
      <dgm:t>
        <a:bodyPr/>
        <a:lstStyle/>
        <a:p>
          <a:endParaRPr lang="ru-RU"/>
        </a:p>
      </dgm:t>
    </dgm:pt>
    <dgm:pt modelId="{E1DB5984-DDAF-4CE2-A6E7-5F0371582382}">
      <dgm:prSet custT="1"/>
      <dgm:spPr>
        <a:noFill/>
      </dgm:spPr>
      <dgm:t>
        <a:bodyPr/>
        <a:lstStyle/>
        <a:p>
          <a:pPr algn="l"/>
          <a:endParaRPr lang="ru-RU" sz="1800" b="1" dirty="0" smtClean="0">
            <a:latin typeface="Times New Roman" pitchFamily="18" charset="0"/>
            <a:cs typeface="Times New Roman" pitchFamily="18" charset="0"/>
          </a:endParaRPr>
        </a:p>
        <a:p>
          <a:pPr algn="l"/>
          <a:r>
            <a:rPr lang="ru-RU" sz="1800" b="1" dirty="0" smtClean="0">
              <a:latin typeface="Times New Roman" pitchFamily="18" charset="0"/>
              <a:cs typeface="Times New Roman" pitchFamily="18" charset="0"/>
            </a:rPr>
            <a:t>поддержка и дальнейшее развитие сельскохозяйственной деятельности малых форм хозяйствования;</a:t>
          </a:r>
          <a:endParaRPr lang="ru-RU" sz="1800" dirty="0">
            <a:latin typeface="Times New Roman" pitchFamily="18" charset="0"/>
            <a:cs typeface="Times New Roman" pitchFamily="18" charset="0"/>
          </a:endParaRPr>
        </a:p>
      </dgm:t>
    </dgm:pt>
    <dgm:pt modelId="{EBFFAFE7-E2F1-4046-9FDC-A7311E70B64C}" type="parTrans" cxnId="{EF5FB085-53B9-49F0-A461-F29123B2B07C}">
      <dgm:prSet/>
      <dgm:spPr/>
      <dgm:t>
        <a:bodyPr/>
        <a:lstStyle/>
        <a:p>
          <a:endParaRPr lang="ru-RU"/>
        </a:p>
      </dgm:t>
    </dgm:pt>
    <dgm:pt modelId="{01FDC26C-E541-45A2-99D3-B7FD9EC1E129}" type="sibTrans" cxnId="{EF5FB085-53B9-49F0-A461-F29123B2B07C}">
      <dgm:prSet/>
      <dgm:spPr/>
      <dgm:t>
        <a:bodyPr/>
        <a:lstStyle/>
        <a:p>
          <a:endParaRPr lang="ru-RU"/>
        </a:p>
      </dgm:t>
    </dgm:pt>
    <dgm:pt modelId="{C63BE724-E5CA-4158-BA78-7781EB448506}">
      <dgm:prSet phldrT="[Текст]" custT="1"/>
      <dgm:spPr>
        <a:noFill/>
      </dgm:spPr>
      <dgm:t>
        <a:bodyPr/>
        <a:lstStyle/>
        <a:p>
          <a:pPr algn="l"/>
          <a:r>
            <a:rPr lang="ru-RU" sz="1800" b="1" kern="1200" dirty="0" smtClean="0">
              <a:solidFill>
                <a:schemeClr val="tx1"/>
              </a:solidFill>
              <a:latin typeface="Times New Roman" pitchFamily="18" charset="0"/>
              <a:ea typeface="+mn-ea"/>
              <a:cs typeface="Times New Roman" pitchFamily="18" charset="0"/>
            </a:rPr>
            <a:t> поддержка </a:t>
          </a:r>
          <a:r>
            <a:rPr lang="ru-RU" sz="1800" b="1" kern="1200" dirty="0" err="1" smtClean="0">
              <a:solidFill>
                <a:schemeClr val="tx1"/>
              </a:solidFill>
              <a:latin typeface="Times New Roman" pitchFamily="18" charset="0"/>
              <a:ea typeface="+mn-ea"/>
              <a:cs typeface="Times New Roman" pitchFamily="18" charset="0"/>
            </a:rPr>
            <a:t>подотраслей</a:t>
          </a:r>
          <a:r>
            <a:rPr lang="ru-RU" sz="1800" b="1" kern="1200" dirty="0" smtClean="0">
              <a:solidFill>
                <a:schemeClr val="tx1"/>
              </a:solidFill>
              <a:latin typeface="Times New Roman" pitchFamily="18" charset="0"/>
              <a:ea typeface="+mn-ea"/>
              <a:cs typeface="Times New Roman" pitchFamily="18" charset="0"/>
            </a:rPr>
            <a:t> агропромышленного комплекса</a:t>
          </a:r>
          <a:r>
            <a:rPr lang="ru-RU" sz="1400" b="1" kern="1200" dirty="0" smtClean="0">
              <a:solidFill>
                <a:schemeClr val="tx1"/>
              </a:solidFill>
              <a:latin typeface="+mn-lt"/>
              <a:ea typeface="+mn-ea"/>
              <a:cs typeface="+mn-cs"/>
            </a:rPr>
            <a:t>.</a:t>
          </a:r>
          <a:endParaRPr lang="ru-RU" sz="1400" b="1" kern="1200" dirty="0">
            <a:solidFill>
              <a:schemeClr val="tx1"/>
            </a:solidFill>
            <a:latin typeface="+mn-lt"/>
            <a:ea typeface="+mn-ea"/>
            <a:cs typeface="+mn-cs"/>
          </a:endParaRPr>
        </a:p>
      </dgm:t>
    </dgm:pt>
    <dgm:pt modelId="{365B80B4-781C-465C-81AD-87A06778474C}" type="sibTrans" cxnId="{923E289D-3ACB-49BD-9C4A-42AF3291B6FB}">
      <dgm:prSet/>
      <dgm:spPr/>
      <dgm:t>
        <a:bodyPr/>
        <a:lstStyle/>
        <a:p>
          <a:endParaRPr lang="ru-RU"/>
        </a:p>
      </dgm:t>
    </dgm:pt>
    <dgm:pt modelId="{66839418-9DCD-408E-BB73-E2D1FA08D75F}" type="parTrans" cxnId="{923E289D-3ACB-49BD-9C4A-42AF3291B6FB}">
      <dgm:prSet/>
      <dgm:spPr/>
      <dgm:t>
        <a:bodyPr/>
        <a:lstStyle/>
        <a:p>
          <a:endParaRPr lang="ru-RU"/>
        </a:p>
      </dgm:t>
    </dgm:pt>
    <dgm:pt modelId="{3916132A-EB0D-4D23-82A1-FD076F110B0C}" type="pres">
      <dgm:prSet presAssocID="{74B6A1EF-5340-405D-AB8B-9C26F24FBCED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01DE8EF-0968-4745-8496-53819C3A2A9A}" type="pres">
      <dgm:prSet presAssocID="{CEEDB247-5133-4F68-A2BC-B31DB7E43A50}" presName="circle1" presStyleLbl="node1" presStyleIdx="0" presStyleCnt="7"/>
      <dgm:spPr/>
      <dgm:t>
        <a:bodyPr/>
        <a:lstStyle/>
        <a:p>
          <a:endParaRPr lang="ru-RU"/>
        </a:p>
      </dgm:t>
    </dgm:pt>
    <dgm:pt modelId="{ED25FB23-C4B0-46F6-B426-1BED2CC79DC9}" type="pres">
      <dgm:prSet presAssocID="{CEEDB247-5133-4F68-A2BC-B31DB7E43A50}" presName="space" presStyleCnt="0"/>
      <dgm:spPr/>
      <dgm:t>
        <a:bodyPr/>
        <a:lstStyle/>
        <a:p>
          <a:endParaRPr lang="ru-RU"/>
        </a:p>
      </dgm:t>
    </dgm:pt>
    <dgm:pt modelId="{7A063FEE-219D-4D0B-8AE9-16CF27435226}" type="pres">
      <dgm:prSet presAssocID="{CEEDB247-5133-4F68-A2BC-B31DB7E43A50}" presName="rect1" presStyleLbl="alignAcc1" presStyleIdx="0" presStyleCnt="7"/>
      <dgm:spPr/>
      <dgm:t>
        <a:bodyPr/>
        <a:lstStyle/>
        <a:p>
          <a:endParaRPr lang="ru-RU"/>
        </a:p>
      </dgm:t>
    </dgm:pt>
    <dgm:pt modelId="{7F90523B-B3F4-4468-A6D4-636A8089E074}" type="pres">
      <dgm:prSet presAssocID="{6233BE8B-6F79-441D-A5A4-A472DE42A7C3}" presName="vertSpace2" presStyleLbl="node1" presStyleIdx="0" presStyleCnt="7"/>
      <dgm:spPr/>
      <dgm:t>
        <a:bodyPr/>
        <a:lstStyle/>
        <a:p>
          <a:endParaRPr lang="ru-RU"/>
        </a:p>
      </dgm:t>
    </dgm:pt>
    <dgm:pt modelId="{20687CD5-537D-4C1E-AF1F-24D78484A766}" type="pres">
      <dgm:prSet presAssocID="{6233BE8B-6F79-441D-A5A4-A472DE42A7C3}" presName="circle2" presStyleLbl="node1" presStyleIdx="1" presStyleCnt="7"/>
      <dgm:spPr/>
      <dgm:t>
        <a:bodyPr/>
        <a:lstStyle/>
        <a:p>
          <a:endParaRPr lang="ru-RU"/>
        </a:p>
      </dgm:t>
    </dgm:pt>
    <dgm:pt modelId="{035A1DBE-16B3-4E68-A292-B97D73E3D4AE}" type="pres">
      <dgm:prSet presAssocID="{6233BE8B-6F79-441D-A5A4-A472DE42A7C3}" presName="rect2" presStyleLbl="alignAcc1" presStyleIdx="1" presStyleCnt="7" custLinFactNeighborX="-37" custLinFactNeighborY="4409"/>
      <dgm:spPr/>
      <dgm:t>
        <a:bodyPr/>
        <a:lstStyle/>
        <a:p>
          <a:endParaRPr lang="ru-RU"/>
        </a:p>
      </dgm:t>
    </dgm:pt>
    <dgm:pt modelId="{942E9017-93D2-46C6-8C86-5DD2EB3AB91D}" type="pres">
      <dgm:prSet presAssocID="{E1DB5984-DDAF-4CE2-A6E7-5F0371582382}" presName="vertSpace3" presStyleLbl="node1" presStyleIdx="1" presStyleCnt="7"/>
      <dgm:spPr/>
      <dgm:t>
        <a:bodyPr/>
        <a:lstStyle/>
        <a:p>
          <a:endParaRPr lang="ru-RU"/>
        </a:p>
      </dgm:t>
    </dgm:pt>
    <dgm:pt modelId="{1D4C5536-71F1-4C6E-B47A-28207928C774}" type="pres">
      <dgm:prSet presAssocID="{E1DB5984-DDAF-4CE2-A6E7-5F0371582382}" presName="circle3" presStyleLbl="node1" presStyleIdx="2" presStyleCnt="7"/>
      <dgm:spPr/>
      <dgm:t>
        <a:bodyPr/>
        <a:lstStyle/>
        <a:p>
          <a:endParaRPr lang="ru-RU"/>
        </a:p>
      </dgm:t>
    </dgm:pt>
    <dgm:pt modelId="{F833AEB8-56CC-4F88-8120-6C7FA1A67125}" type="pres">
      <dgm:prSet presAssocID="{E1DB5984-DDAF-4CE2-A6E7-5F0371582382}" presName="rect3" presStyleLbl="alignAcc1" presStyleIdx="2" presStyleCnt="7" custLinFactNeighborX="-303" custLinFactNeighborY="14386"/>
      <dgm:spPr/>
      <dgm:t>
        <a:bodyPr/>
        <a:lstStyle/>
        <a:p>
          <a:endParaRPr lang="ru-RU"/>
        </a:p>
      </dgm:t>
    </dgm:pt>
    <dgm:pt modelId="{C4AC5484-267A-449E-9E3D-8CD7C4431459}" type="pres">
      <dgm:prSet presAssocID="{94EB9FE9-8B50-42AE-970E-0245A5FB9FDB}" presName="vertSpace4" presStyleLbl="node1" presStyleIdx="2" presStyleCnt="7"/>
      <dgm:spPr/>
      <dgm:t>
        <a:bodyPr/>
        <a:lstStyle/>
        <a:p>
          <a:endParaRPr lang="ru-RU"/>
        </a:p>
      </dgm:t>
    </dgm:pt>
    <dgm:pt modelId="{E81114B6-F7F8-4FC8-8699-28F74B8014A8}" type="pres">
      <dgm:prSet presAssocID="{94EB9FE9-8B50-42AE-970E-0245A5FB9FDB}" presName="circle4" presStyleLbl="node1" presStyleIdx="3" presStyleCnt="7"/>
      <dgm:spPr/>
      <dgm:t>
        <a:bodyPr/>
        <a:lstStyle/>
        <a:p>
          <a:endParaRPr lang="ru-RU"/>
        </a:p>
      </dgm:t>
    </dgm:pt>
    <dgm:pt modelId="{50E81755-BF3A-426C-BCE0-23655683D802}" type="pres">
      <dgm:prSet presAssocID="{94EB9FE9-8B50-42AE-970E-0245A5FB9FDB}" presName="rect4" presStyleLbl="alignAcc1" presStyleIdx="3" presStyleCnt="7" custLinFactNeighborX="242" custLinFactNeighborY="30108"/>
      <dgm:spPr/>
      <dgm:t>
        <a:bodyPr/>
        <a:lstStyle/>
        <a:p>
          <a:endParaRPr lang="ru-RU"/>
        </a:p>
      </dgm:t>
    </dgm:pt>
    <dgm:pt modelId="{6A967A99-3C0C-4483-BE0E-B8E722193C85}" type="pres">
      <dgm:prSet presAssocID="{F181D42F-01BF-47A2-8EBD-4B837CF79E6B}" presName="vertSpace5" presStyleLbl="node1" presStyleIdx="3" presStyleCnt="7"/>
      <dgm:spPr/>
      <dgm:t>
        <a:bodyPr/>
        <a:lstStyle/>
        <a:p>
          <a:endParaRPr lang="ru-RU"/>
        </a:p>
      </dgm:t>
    </dgm:pt>
    <dgm:pt modelId="{843D293F-1533-4FBA-8676-ECD24E785F73}" type="pres">
      <dgm:prSet presAssocID="{F181D42F-01BF-47A2-8EBD-4B837CF79E6B}" presName="circle5" presStyleLbl="node1" presStyleIdx="4" presStyleCnt="7"/>
      <dgm:spPr/>
      <dgm:t>
        <a:bodyPr/>
        <a:lstStyle/>
        <a:p>
          <a:endParaRPr lang="ru-RU"/>
        </a:p>
      </dgm:t>
    </dgm:pt>
    <dgm:pt modelId="{6BE5B5BC-99DB-47CA-A55E-9F1BCDE40FB6}" type="pres">
      <dgm:prSet presAssocID="{F181D42F-01BF-47A2-8EBD-4B837CF79E6B}" presName="rect5" presStyleLbl="alignAcc1" presStyleIdx="4" presStyleCnt="7" custScaleY="88285" custLinFactNeighborX="-37" custLinFactNeighborY="40326"/>
      <dgm:spPr/>
      <dgm:t>
        <a:bodyPr/>
        <a:lstStyle/>
        <a:p>
          <a:endParaRPr lang="ru-RU"/>
        </a:p>
      </dgm:t>
    </dgm:pt>
    <dgm:pt modelId="{241AF7B7-9CE5-4057-9ADA-ED64B4010429}" type="pres">
      <dgm:prSet presAssocID="{71D44F68-54B2-4803-B9E9-74B22D16FF7D}" presName="vertSpace6" presStyleLbl="node1" presStyleIdx="4" presStyleCnt="7"/>
      <dgm:spPr/>
      <dgm:t>
        <a:bodyPr/>
        <a:lstStyle/>
        <a:p>
          <a:endParaRPr lang="ru-RU"/>
        </a:p>
      </dgm:t>
    </dgm:pt>
    <dgm:pt modelId="{DF5929C7-84DF-4181-830D-462EC362A654}" type="pres">
      <dgm:prSet presAssocID="{71D44F68-54B2-4803-B9E9-74B22D16FF7D}" presName="circle6" presStyleLbl="node1" presStyleIdx="5" presStyleCnt="7"/>
      <dgm:spPr/>
      <dgm:t>
        <a:bodyPr/>
        <a:lstStyle/>
        <a:p>
          <a:endParaRPr lang="ru-RU"/>
        </a:p>
      </dgm:t>
    </dgm:pt>
    <dgm:pt modelId="{09B284B1-94B6-4C59-B9ED-183510A99A93}" type="pres">
      <dgm:prSet presAssocID="{71D44F68-54B2-4803-B9E9-74B22D16FF7D}" presName="rect6" presStyleLbl="alignAcc1" presStyleIdx="5" presStyleCnt="7" custLinFactNeighborX="245" custLinFactNeighborY="98368"/>
      <dgm:spPr/>
      <dgm:t>
        <a:bodyPr/>
        <a:lstStyle/>
        <a:p>
          <a:endParaRPr lang="ru-RU"/>
        </a:p>
      </dgm:t>
    </dgm:pt>
    <dgm:pt modelId="{DC2B2823-3227-4953-9BB9-F1D63EF9E167}" type="pres">
      <dgm:prSet presAssocID="{C63BE724-E5CA-4158-BA78-7781EB448506}" presName="vertSpace7" presStyleLbl="node1" presStyleIdx="5" presStyleCnt="7"/>
      <dgm:spPr/>
      <dgm:t>
        <a:bodyPr/>
        <a:lstStyle/>
        <a:p>
          <a:endParaRPr lang="ru-RU"/>
        </a:p>
      </dgm:t>
    </dgm:pt>
    <dgm:pt modelId="{CCE50429-5248-4136-A9E8-2001B753F565}" type="pres">
      <dgm:prSet presAssocID="{C63BE724-E5CA-4158-BA78-7781EB448506}" presName="circle7" presStyleLbl="node1" presStyleIdx="6" presStyleCnt="7"/>
      <dgm:spPr/>
      <dgm:t>
        <a:bodyPr/>
        <a:lstStyle/>
        <a:p>
          <a:endParaRPr lang="ru-RU"/>
        </a:p>
      </dgm:t>
    </dgm:pt>
    <dgm:pt modelId="{E22CA72E-2D7B-414D-9D6F-83F097EA0284}" type="pres">
      <dgm:prSet presAssocID="{C63BE724-E5CA-4158-BA78-7781EB448506}" presName="rect7" presStyleLbl="alignAcc1" presStyleIdx="6" presStyleCnt="7" custScaleY="124445" custLinFactY="100000" custLinFactNeighborX="-372" custLinFactNeighborY="152501"/>
      <dgm:spPr/>
      <dgm:t>
        <a:bodyPr/>
        <a:lstStyle/>
        <a:p>
          <a:endParaRPr lang="ru-RU"/>
        </a:p>
      </dgm:t>
    </dgm:pt>
    <dgm:pt modelId="{355BCDEF-036C-4F04-A454-FAFCDF11F171}" type="pres">
      <dgm:prSet presAssocID="{CEEDB247-5133-4F68-A2BC-B31DB7E43A50}" presName="rect1ParTxNoCh" presStyleLbl="alignAcc1" presStyleIdx="6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CF9966F-15D2-4086-9C15-BA7B2B0D9830}" type="pres">
      <dgm:prSet presAssocID="{6233BE8B-6F79-441D-A5A4-A472DE42A7C3}" presName="rect2ParTxNoCh" presStyleLbl="alignAcc1" presStyleIdx="6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5DA25B0-2BC6-4A8E-A91F-4019D54E98AA}" type="pres">
      <dgm:prSet presAssocID="{E1DB5984-DDAF-4CE2-A6E7-5F0371582382}" presName="rect3ParTxNoCh" presStyleLbl="alignAcc1" presStyleIdx="6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1817057-AC77-44FE-89DA-C967F660ED2A}" type="pres">
      <dgm:prSet presAssocID="{94EB9FE9-8B50-42AE-970E-0245A5FB9FDB}" presName="rect4ParTxNoCh" presStyleLbl="alignAcc1" presStyleIdx="6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BEA8AD6-01A2-47BE-A84D-413339D7F0B5}" type="pres">
      <dgm:prSet presAssocID="{F181D42F-01BF-47A2-8EBD-4B837CF79E6B}" presName="rect5ParTxNoCh" presStyleLbl="alignAcc1" presStyleIdx="6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FC21486-84D2-45D9-8F85-4E66BF52C1EA}" type="pres">
      <dgm:prSet presAssocID="{71D44F68-54B2-4803-B9E9-74B22D16FF7D}" presName="rect6ParTxNoCh" presStyleLbl="alignAcc1" presStyleIdx="6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4388A97-C4B1-4179-AB16-3DC35CEDD309}" type="pres">
      <dgm:prSet presAssocID="{C63BE724-E5CA-4158-BA78-7781EB448506}" presName="rect7ParTxNoCh" presStyleLbl="alignAcc1" presStyleIdx="6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23E289D-3ACB-49BD-9C4A-42AF3291B6FB}" srcId="{74B6A1EF-5340-405D-AB8B-9C26F24FBCED}" destId="{C63BE724-E5CA-4158-BA78-7781EB448506}" srcOrd="6" destOrd="0" parTransId="{66839418-9DCD-408E-BB73-E2D1FA08D75F}" sibTransId="{365B80B4-781C-465C-81AD-87A06778474C}"/>
    <dgm:cxn modelId="{E4B8E61E-DED7-4B03-970C-C27992B01887}" type="presOf" srcId="{E1DB5984-DDAF-4CE2-A6E7-5F0371582382}" destId="{F833AEB8-56CC-4F88-8120-6C7FA1A67125}" srcOrd="0" destOrd="0" presId="urn:microsoft.com/office/officeart/2005/8/layout/target3"/>
    <dgm:cxn modelId="{559F3695-61E6-4050-8264-ED1437F5EECD}" type="presOf" srcId="{94EB9FE9-8B50-42AE-970E-0245A5FB9FDB}" destId="{50E81755-BF3A-426C-BCE0-23655683D802}" srcOrd="0" destOrd="0" presId="urn:microsoft.com/office/officeart/2005/8/layout/target3"/>
    <dgm:cxn modelId="{DAD71A96-DAB1-4FCC-8971-E413A878323A}" srcId="{74B6A1EF-5340-405D-AB8B-9C26F24FBCED}" destId="{94EB9FE9-8B50-42AE-970E-0245A5FB9FDB}" srcOrd="3" destOrd="0" parTransId="{9DB15E00-A5B9-4950-BC6C-5B6209603A33}" sibTransId="{2E48BF16-9FA8-4372-AF94-8ED1B0BDCA77}"/>
    <dgm:cxn modelId="{9FCABFA2-EB33-45D8-B83E-1C712A1DAC24}" type="presOf" srcId="{94EB9FE9-8B50-42AE-970E-0245A5FB9FDB}" destId="{E1817057-AC77-44FE-89DA-C967F660ED2A}" srcOrd="1" destOrd="0" presId="urn:microsoft.com/office/officeart/2005/8/layout/target3"/>
    <dgm:cxn modelId="{7F1BF2E8-5471-470C-BFB9-71E01A23DCB2}" type="presOf" srcId="{71D44F68-54B2-4803-B9E9-74B22D16FF7D}" destId="{09B284B1-94B6-4C59-B9ED-183510A99A93}" srcOrd="0" destOrd="0" presId="urn:microsoft.com/office/officeart/2005/8/layout/target3"/>
    <dgm:cxn modelId="{5E381AF4-7B6A-48BB-AC0E-7259E60B0602}" type="presOf" srcId="{6233BE8B-6F79-441D-A5A4-A472DE42A7C3}" destId="{ECF9966F-15D2-4086-9C15-BA7B2B0D9830}" srcOrd="1" destOrd="0" presId="urn:microsoft.com/office/officeart/2005/8/layout/target3"/>
    <dgm:cxn modelId="{DF765B4A-D996-48A3-8584-6109A4C11FE9}" type="presOf" srcId="{F181D42F-01BF-47A2-8EBD-4B837CF79E6B}" destId="{6BE5B5BC-99DB-47CA-A55E-9F1BCDE40FB6}" srcOrd="0" destOrd="0" presId="urn:microsoft.com/office/officeart/2005/8/layout/target3"/>
    <dgm:cxn modelId="{B374C877-2A99-4C95-B746-A882274B426F}" type="presOf" srcId="{C63BE724-E5CA-4158-BA78-7781EB448506}" destId="{B4388A97-C4B1-4179-AB16-3DC35CEDD309}" srcOrd="1" destOrd="0" presId="urn:microsoft.com/office/officeart/2005/8/layout/target3"/>
    <dgm:cxn modelId="{5EA9B9BD-ADF9-4A73-9DC8-743B778887D8}" type="presOf" srcId="{CEEDB247-5133-4F68-A2BC-B31DB7E43A50}" destId="{7A063FEE-219D-4D0B-8AE9-16CF27435226}" srcOrd="0" destOrd="0" presId="urn:microsoft.com/office/officeart/2005/8/layout/target3"/>
    <dgm:cxn modelId="{DDEB06F4-2FAE-42DB-B199-DE760DE0CEDC}" type="presOf" srcId="{CEEDB247-5133-4F68-A2BC-B31DB7E43A50}" destId="{355BCDEF-036C-4F04-A454-FAFCDF11F171}" srcOrd="1" destOrd="0" presId="urn:microsoft.com/office/officeart/2005/8/layout/target3"/>
    <dgm:cxn modelId="{062903ED-9EA7-422B-A32B-DE5E4A8602DD}" srcId="{74B6A1EF-5340-405D-AB8B-9C26F24FBCED}" destId="{71D44F68-54B2-4803-B9E9-74B22D16FF7D}" srcOrd="5" destOrd="0" parTransId="{66F95DAA-7AE3-4CE1-BCF7-D85D648C1C3E}" sibTransId="{40312A31-77AF-42E9-9BA4-33A0287EDE51}"/>
    <dgm:cxn modelId="{14609D62-2899-42D4-B9F8-1C7C3CFCA81A}" type="presOf" srcId="{C63BE724-E5CA-4158-BA78-7781EB448506}" destId="{E22CA72E-2D7B-414D-9D6F-83F097EA0284}" srcOrd="0" destOrd="0" presId="urn:microsoft.com/office/officeart/2005/8/layout/target3"/>
    <dgm:cxn modelId="{86FAF71D-E359-40D7-9F65-EE06BCB5D743}" type="presOf" srcId="{74B6A1EF-5340-405D-AB8B-9C26F24FBCED}" destId="{3916132A-EB0D-4D23-82A1-FD076F110B0C}" srcOrd="0" destOrd="0" presId="urn:microsoft.com/office/officeart/2005/8/layout/target3"/>
    <dgm:cxn modelId="{E415302D-F79A-4723-BC45-AA63BC107507}" type="presOf" srcId="{E1DB5984-DDAF-4CE2-A6E7-5F0371582382}" destId="{A5DA25B0-2BC6-4A8E-A91F-4019D54E98AA}" srcOrd="1" destOrd="0" presId="urn:microsoft.com/office/officeart/2005/8/layout/target3"/>
    <dgm:cxn modelId="{930D9D44-21F2-41C9-80B6-85034DA5CA4F}" srcId="{74B6A1EF-5340-405D-AB8B-9C26F24FBCED}" destId="{6233BE8B-6F79-441D-A5A4-A472DE42A7C3}" srcOrd="1" destOrd="0" parTransId="{C6A82045-4A95-49E4-9B9A-1AA85BC1E9A5}" sibTransId="{5D295192-5E34-4631-9182-F03294E68723}"/>
    <dgm:cxn modelId="{1C3699BB-B6BE-45D8-B479-3D2F9C2855A8}" srcId="{74B6A1EF-5340-405D-AB8B-9C26F24FBCED}" destId="{CEEDB247-5133-4F68-A2BC-B31DB7E43A50}" srcOrd="0" destOrd="0" parTransId="{71E7D70F-D50F-4544-B142-8CC9EF363F4E}" sibTransId="{C444BC7E-9E7F-4CC4-9B8F-6588E0913964}"/>
    <dgm:cxn modelId="{EF5FB085-53B9-49F0-A461-F29123B2B07C}" srcId="{74B6A1EF-5340-405D-AB8B-9C26F24FBCED}" destId="{E1DB5984-DDAF-4CE2-A6E7-5F0371582382}" srcOrd="2" destOrd="0" parTransId="{EBFFAFE7-E2F1-4046-9FDC-A7311E70B64C}" sibTransId="{01FDC26C-E541-45A2-99D3-B7FD9EC1E129}"/>
    <dgm:cxn modelId="{9EA13E1F-CF3F-4E0B-A965-5E648F2E83EB}" type="presOf" srcId="{6233BE8B-6F79-441D-A5A4-A472DE42A7C3}" destId="{035A1DBE-16B3-4E68-A292-B97D73E3D4AE}" srcOrd="0" destOrd="0" presId="urn:microsoft.com/office/officeart/2005/8/layout/target3"/>
    <dgm:cxn modelId="{92E95A01-D144-4751-8D0E-EFC2B7DB2A65}" type="presOf" srcId="{71D44F68-54B2-4803-B9E9-74B22D16FF7D}" destId="{8FC21486-84D2-45D9-8F85-4E66BF52C1EA}" srcOrd="1" destOrd="0" presId="urn:microsoft.com/office/officeart/2005/8/layout/target3"/>
    <dgm:cxn modelId="{FF1D2903-2EAA-49F3-A28D-77EE252B7257}" srcId="{74B6A1EF-5340-405D-AB8B-9C26F24FBCED}" destId="{F181D42F-01BF-47A2-8EBD-4B837CF79E6B}" srcOrd="4" destOrd="0" parTransId="{44B6270B-32B6-454F-8674-FCDC412D583A}" sibTransId="{02FF70F1-7FBF-45AC-A2F8-C8D4551E5C9F}"/>
    <dgm:cxn modelId="{37E6532D-562E-4992-A85B-DF9C7E576855}" type="presOf" srcId="{F181D42F-01BF-47A2-8EBD-4B837CF79E6B}" destId="{BBEA8AD6-01A2-47BE-A84D-413339D7F0B5}" srcOrd="1" destOrd="0" presId="urn:microsoft.com/office/officeart/2005/8/layout/target3"/>
    <dgm:cxn modelId="{89659F8D-2F2A-4159-A0B6-B802FB0C2F0F}" type="presParOf" srcId="{3916132A-EB0D-4D23-82A1-FD076F110B0C}" destId="{601DE8EF-0968-4745-8496-53819C3A2A9A}" srcOrd="0" destOrd="0" presId="urn:microsoft.com/office/officeart/2005/8/layout/target3"/>
    <dgm:cxn modelId="{EF82DD9A-E13F-4076-BBC3-D92BE9CECEB7}" type="presParOf" srcId="{3916132A-EB0D-4D23-82A1-FD076F110B0C}" destId="{ED25FB23-C4B0-46F6-B426-1BED2CC79DC9}" srcOrd="1" destOrd="0" presId="urn:microsoft.com/office/officeart/2005/8/layout/target3"/>
    <dgm:cxn modelId="{D2F8A165-DADF-43F5-9520-3E9C5220FBD6}" type="presParOf" srcId="{3916132A-EB0D-4D23-82A1-FD076F110B0C}" destId="{7A063FEE-219D-4D0B-8AE9-16CF27435226}" srcOrd="2" destOrd="0" presId="urn:microsoft.com/office/officeart/2005/8/layout/target3"/>
    <dgm:cxn modelId="{4CC630DA-A6E8-447F-B0C6-6A3631D73CEE}" type="presParOf" srcId="{3916132A-EB0D-4D23-82A1-FD076F110B0C}" destId="{7F90523B-B3F4-4468-A6D4-636A8089E074}" srcOrd="3" destOrd="0" presId="urn:microsoft.com/office/officeart/2005/8/layout/target3"/>
    <dgm:cxn modelId="{A673A8A1-79DB-4F86-ABBE-91F103A1AE34}" type="presParOf" srcId="{3916132A-EB0D-4D23-82A1-FD076F110B0C}" destId="{20687CD5-537D-4C1E-AF1F-24D78484A766}" srcOrd="4" destOrd="0" presId="urn:microsoft.com/office/officeart/2005/8/layout/target3"/>
    <dgm:cxn modelId="{F58D6075-E41E-4606-9170-EB5EC3FE5D4D}" type="presParOf" srcId="{3916132A-EB0D-4D23-82A1-FD076F110B0C}" destId="{035A1DBE-16B3-4E68-A292-B97D73E3D4AE}" srcOrd="5" destOrd="0" presId="urn:microsoft.com/office/officeart/2005/8/layout/target3"/>
    <dgm:cxn modelId="{0673096A-1C3D-48D7-A21B-8BE234570DA9}" type="presParOf" srcId="{3916132A-EB0D-4D23-82A1-FD076F110B0C}" destId="{942E9017-93D2-46C6-8C86-5DD2EB3AB91D}" srcOrd="6" destOrd="0" presId="urn:microsoft.com/office/officeart/2005/8/layout/target3"/>
    <dgm:cxn modelId="{4C82FD03-D7E2-46AF-B320-46A44C6B4DB2}" type="presParOf" srcId="{3916132A-EB0D-4D23-82A1-FD076F110B0C}" destId="{1D4C5536-71F1-4C6E-B47A-28207928C774}" srcOrd="7" destOrd="0" presId="urn:microsoft.com/office/officeart/2005/8/layout/target3"/>
    <dgm:cxn modelId="{B89C5589-8AA7-4C11-BAD6-B96F881C1FA2}" type="presParOf" srcId="{3916132A-EB0D-4D23-82A1-FD076F110B0C}" destId="{F833AEB8-56CC-4F88-8120-6C7FA1A67125}" srcOrd="8" destOrd="0" presId="urn:microsoft.com/office/officeart/2005/8/layout/target3"/>
    <dgm:cxn modelId="{18A0F7BA-CE69-4819-8309-D57330B96A78}" type="presParOf" srcId="{3916132A-EB0D-4D23-82A1-FD076F110B0C}" destId="{C4AC5484-267A-449E-9E3D-8CD7C4431459}" srcOrd="9" destOrd="0" presId="urn:microsoft.com/office/officeart/2005/8/layout/target3"/>
    <dgm:cxn modelId="{1A04EAEB-22CE-4525-AA7A-38BDAF2939A4}" type="presParOf" srcId="{3916132A-EB0D-4D23-82A1-FD076F110B0C}" destId="{E81114B6-F7F8-4FC8-8699-28F74B8014A8}" srcOrd="10" destOrd="0" presId="urn:microsoft.com/office/officeart/2005/8/layout/target3"/>
    <dgm:cxn modelId="{62544A35-0F9A-4A88-A259-241E506C7E4F}" type="presParOf" srcId="{3916132A-EB0D-4D23-82A1-FD076F110B0C}" destId="{50E81755-BF3A-426C-BCE0-23655683D802}" srcOrd="11" destOrd="0" presId="urn:microsoft.com/office/officeart/2005/8/layout/target3"/>
    <dgm:cxn modelId="{11C69C67-90A5-4772-BF0C-1481AA896E38}" type="presParOf" srcId="{3916132A-EB0D-4D23-82A1-FD076F110B0C}" destId="{6A967A99-3C0C-4483-BE0E-B8E722193C85}" srcOrd="12" destOrd="0" presId="urn:microsoft.com/office/officeart/2005/8/layout/target3"/>
    <dgm:cxn modelId="{F016DCB2-F6F6-434F-A19D-25FDA6C408F2}" type="presParOf" srcId="{3916132A-EB0D-4D23-82A1-FD076F110B0C}" destId="{843D293F-1533-4FBA-8676-ECD24E785F73}" srcOrd="13" destOrd="0" presId="urn:microsoft.com/office/officeart/2005/8/layout/target3"/>
    <dgm:cxn modelId="{001846CC-3083-4A2A-967B-AC1D77E6265B}" type="presParOf" srcId="{3916132A-EB0D-4D23-82A1-FD076F110B0C}" destId="{6BE5B5BC-99DB-47CA-A55E-9F1BCDE40FB6}" srcOrd="14" destOrd="0" presId="urn:microsoft.com/office/officeart/2005/8/layout/target3"/>
    <dgm:cxn modelId="{669932D2-D55B-4D5B-B642-B1E52D9B94E7}" type="presParOf" srcId="{3916132A-EB0D-4D23-82A1-FD076F110B0C}" destId="{241AF7B7-9CE5-4057-9ADA-ED64B4010429}" srcOrd="15" destOrd="0" presId="urn:microsoft.com/office/officeart/2005/8/layout/target3"/>
    <dgm:cxn modelId="{71FD52BD-FC6E-4BA4-89AA-33763E812E66}" type="presParOf" srcId="{3916132A-EB0D-4D23-82A1-FD076F110B0C}" destId="{DF5929C7-84DF-4181-830D-462EC362A654}" srcOrd="16" destOrd="0" presId="urn:microsoft.com/office/officeart/2005/8/layout/target3"/>
    <dgm:cxn modelId="{32C1E257-7175-42A0-8333-F57005A9E42C}" type="presParOf" srcId="{3916132A-EB0D-4D23-82A1-FD076F110B0C}" destId="{09B284B1-94B6-4C59-B9ED-183510A99A93}" srcOrd="17" destOrd="0" presId="urn:microsoft.com/office/officeart/2005/8/layout/target3"/>
    <dgm:cxn modelId="{8664AB92-DF8C-4D25-A1C8-CE738250A6C6}" type="presParOf" srcId="{3916132A-EB0D-4D23-82A1-FD076F110B0C}" destId="{DC2B2823-3227-4953-9BB9-F1D63EF9E167}" srcOrd="18" destOrd="0" presId="urn:microsoft.com/office/officeart/2005/8/layout/target3"/>
    <dgm:cxn modelId="{318D38AA-161A-4B44-90DA-12CCEC05FC10}" type="presParOf" srcId="{3916132A-EB0D-4D23-82A1-FD076F110B0C}" destId="{CCE50429-5248-4136-A9E8-2001B753F565}" srcOrd="19" destOrd="0" presId="urn:microsoft.com/office/officeart/2005/8/layout/target3"/>
    <dgm:cxn modelId="{7799032C-1E07-4B3B-8849-F4825EBB68EC}" type="presParOf" srcId="{3916132A-EB0D-4D23-82A1-FD076F110B0C}" destId="{E22CA72E-2D7B-414D-9D6F-83F097EA0284}" srcOrd="20" destOrd="0" presId="urn:microsoft.com/office/officeart/2005/8/layout/target3"/>
    <dgm:cxn modelId="{5AB7CB32-BB4C-4E18-AC1A-54AE3E82712D}" type="presParOf" srcId="{3916132A-EB0D-4D23-82A1-FD076F110B0C}" destId="{355BCDEF-036C-4F04-A454-FAFCDF11F171}" srcOrd="21" destOrd="0" presId="urn:microsoft.com/office/officeart/2005/8/layout/target3"/>
    <dgm:cxn modelId="{54B2A6EE-FFE8-4DB9-9477-095A924D45A5}" type="presParOf" srcId="{3916132A-EB0D-4D23-82A1-FD076F110B0C}" destId="{ECF9966F-15D2-4086-9C15-BA7B2B0D9830}" srcOrd="22" destOrd="0" presId="urn:microsoft.com/office/officeart/2005/8/layout/target3"/>
    <dgm:cxn modelId="{A41CDA8B-6BC9-4B3B-B2C0-6B226DAA50E2}" type="presParOf" srcId="{3916132A-EB0D-4D23-82A1-FD076F110B0C}" destId="{A5DA25B0-2BC6-4A8E-A91F-4019D54E98AA}" srcOrd="23" destOrd="0" presId="urn:microsoft.com/office/officeart/2005/8/layout/target3"/>
    <dgm:cxn modelId="{FE643D90-BB9D-46F0-9D53-BC09ADE0313D}" type="presParOf" srcId="{3916132A-EB0D-4D23-82A1-FD076F110B0C}" destId="{E1817057-AC77-44FE-89DA-C967F660ED2A}" srcOrd="24" destOrd="0" presId="urn:microsoft.com/office/officeart/2005/8/layout/target3"/>
    <dgm:cxn modelId="{26DB8C12-9EF2-433C-BDF0-082623807BE0}" type="presParOf" srcId="{3916132A-EB0D-4D23-82A1-FD076F110B0C}" destId="{BBEA8AD6-01A2-47BE-A84D-413339D7F0B5}" srcOrd="25" destOrd="0" presId="urn:microsoft.com/office/officeart/2005/8/layout/target3"/>
    <dgm:cxn modelId="{40A7B2C0-80C5-4BCE-965B-18D01DEBDE09}" type="presParOf" srcId="{3916132A-EB0D-4D23-82A1-FD076F110B0C}" destId="{8FC21486-84D2-45D9-8F85-4E66BF52C1EA}" srcOrd="26" destOrd="0" presId="urn:microsoft.com/office/officeart/2005/8/layout/target3"/>
    <dgm:cxn modelId="{1FBA1F66-46A3-44B1-84CD-17AA87D0D65C}" type="presParOf" srcId="{3916132A-EB0D-4D23-82A1-FD076F110B0C}" destId="{B4388A97-C4B1-4179-AB16-3DC35CEDD309}" srcOrd="27" destOrd="0" presId="urn:microsoft.com/office/officeart/2005/8/layout/target3"/>
  </dgm:cxnLst>
  <dgm:bg/>
  <dgm:whole/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74B6A1EF-5340-405D-AB8B-9C26F24FBCED}" type="doc">
      <dgm:prSet loTypeId="urn:microsoft.com/office/officeart/2005/8/layout/target3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CEEDB247-5133-4F68-A2BC-B31DB7E43A50}">
      <dgm:prSet phldrT="[Текст]" custT="1"/>
      <dgm:spPr/>
      <dgm:t>
        <a:bodyPr/>
        <a:lstStyle/>
        <a:p>
          <a:endParaRPr lang="ru-RU" sz="1800" dirty="0" smtClean="0"/>
        </a:p>
        <a:p>
          <a:endParaRPr lang="ru-RU" sz="2000" dirty="0" smtClean="0">
            <a:latin typeface="Times New Roman" pitchFamily="18" charset="0"/>
            <a:cs typeface="Times New Roman" pitchFamily="18" charset="0"/>
          </a:endParaRPr>
        </a:p>
        <a:p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создание оптимальных условий для устойчивого экономического и социально-культурного развития коренных малочисленных народов Севера Нижневартовского района на основе рационального природопользования</a:t>
          </a:r>
          <a:endParaRPr lang="ru-RU" sz="2000" b="1" dirty="0">
            <a:latin typeface="Times New Roman" pitchFamily="18" charset="0"/>
            <a:cs typeface="Times New Roman" pitchFamily="18" charset="0"/>
          </a:endParaRPr>
        </a:p>
      </dgm:t>
    </dgm:pt>
    <dgm:pt modelId="{71E7D70F-D50F-4544-B142-8CC9EF363F4E}" type="parTrans" cxnId="{1C3699BB-B6BE-45D8-B479-3D2F9C2855A8}">
      <dgm:prSet/>
      <dgm:spPr/>
      <dgm:t>
        <a:bodyPr/>
        <a:lstStyle/>
        <a:p>
          <a:endParaRPr lang="ru-RU"/>
        </a:p>
      </dgm:t>
    </dgm:pt>
    <dgm:pt modelId="{C444BC7E-9E7F-4CC4-9B8F-6588E0913964}" type="sibTrans" cxnId="{1C3699BB-B6BE-45D8-B479-3D2F9C2855A8}">
      <dgm:prSet/>
      <dgm:spPr/>
      <dgm:t>
        <a:bodyPr/>
        <a:lstStyle/>
        <a:p>
          <a:endParaRPr lang="ru-RU"/>
        </a:p>
      </dgm:t>
    </dgm:pt>
    <dgm:pt modelId="{97CCAA2F-B298-4420-882E-458A357EEE09}">
      <dgm:prSet phldrT="[Текст]" custT="1"/>
      <dgm:spPr/>
      <dgm:t>
        <a:bodyPr/>
        <a:lstStyle/>
        <a:p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совершенствования системы муниципальной поддержки коренных малочисленных народов Севера </a:t>
          </a:r>
          <a:r>
            <a:rPr lang="ru-RU" sz="2000" dirty="0" err="1" smtClean="0">
              <a:latin typeface="Times New Roman" pitchFamily="18" charset="0"/>
              <a:cs typeface="Times New Roman" pitchFamily="18" charset="0"/>
            </a:rPr>
            <a:t>Нижневартовского</a:t>
          </a:r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 района</a:t>
          </a:r>
          <a:endParaRPr lang="ru-RU" sz="2000" dirty="0">
            <a:latin typeface="Times New Roman" pitchFamily="18" charset="0"/>
            <a:cs typeface="Times New Roman" pitchFamily="18" charset="0"/>
          </a:endParaRPr>
        </a:p>
      </dgm:t>
    </dgm:pt>
    <dgm:pt modelId="{89E3B2DA-C23D-44C4-B751-FDB8592A0315}" type="parTrans" cxnId="{89032763-1AC6-4596-A583-27AB1D7434FF}">
      <dgm:prSet/>
      <dgm:spPr/>
      <dgm:t>
        <a:bodyPr/>
        <a:lstStyle/>
        <a:p>
          <a:endParaRPr lang="ru-RU"/>
        </a:p>
      </dgm:t>
    </dgm:pt>
    <dgm:pt modelId="{37831F66-3907-43FB-8838-1924E8366F8C}" type="sibTrans" cxnId="{89032763-1AC6-4596-A583-27AB1D7434FF}">
      <dgm:prSet/>
      <dgm:spPr/>
      <dgm:t>
        <a:bodyPr/>
        <a:lstStyle/>
        <a:p>
          <a:endParaRPr lang="ru-RU"/>
        </a:p>
      </dgm:t>
    </dgm:pt>
    <dgm:pt modelId="{6E4E7D2D-E287-4C77-B69F-9B3926E0C899}">
      <dgm:prSet phldrT="[Текст]" custT="1"/>
      <dgm:spPr/>
      <dgm:t>
        <a:bodyPr/>
        <a:lstStyle/>
        <a:p>
          <a:endParaRPr lang="ru-RU" sz="2000" dirty="0" smtClean="0">
            <a:latin typeface="Times New Roman" pitchFamily="18" charset="0"/>
            <a:cs typeface="Times New Roman" pitchFamily="18" charset="0"/>
          </a:endParaRPr>
        </a:p>
        <a:p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укрепления социально-экономического потенциала, сохранения исконной среды обитания, традиционной культуры и быта</a:t>
          </a:r>
          <a:endParaRPr lang="ru-RU" sz="2000" dirty="0">
            <a:latin typeface="Times New Roman" pitchFamily="18" charset="0"/>
            <a:cs typeface="Times New Roman" pitchFamily="18" charset="0"/>
          </a:endParaRPr>
        </a:p>
      </dgm:t>
    </dgm:pt>
    <dgm:pt modelId="{E7530BB8-D763-4A33-A4D2-8EF2DA524651}" type="sibTrans" cxnId="{B345CBE9-E6DF-435E-9787-69BEBF837A94}">
      <dgm:prSet/>
      <dgm:spPr/>
      <dgm:t>
        <a:bodyPr/>
        <a:lstStyle/>
        <a:p>
          <a:endParaRPr lang="ru-RU"/>
        </a:p>
      </dgm:t>
    </dgm:pt>
    <dgm:pt modelId="{182C24B5-55FA-4058-BDAC-44E4E1945EA9}" type="parTrans" cxnId="{B345CBE9-E6DF-435E-9787-69BEBF837A94}">
      <dgm:prSet/>
      <dgm:spPr/>
      <dgm:t>
        <a:bodyPr/>
        <a:lstStyle/>
        <a:p>
          <a:endParaRPr lang="ru-RU"/>
        </a:p>
      </dgm:t>
    </dgm:pt>
    <dgm:pt modelId="{3916132A-EB0D-4D23-82A1-FD076F110B0C}" type="pres">
      <dgm:prSet presAssocID="{74B6A1EF-5340-405D-AB8B-9C26F24FBCED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01DE8EF-0968-4745-8496-53819C3A2A9A}" type="pres">
      <dgm:prSet presAssocID="{CEEDB247-5133-4F68-A2BC-B31DB7E43A50}" presName="circle1" presStyleLbl="node1" presStyleIdx="0" presStyleCnt="3" custScaleY="100000"/>
      <dgm:spPr/>
    </dgm:pt>
    <dgm:pt modelId="{ED25FB23-C4B0-46F6-B426-1BED2CC79DC9}" type="pres">
      <dgm:prSet presAssocID="{CEEDB247-5133-4F68-A2BC-B31DB7E43A50}" presName="space" presStyleCnt="0"/>
      <dgm:spPr/>
    </dgm:pt>
    <dgm:pt modelId="{7A063FEE-219D-4D0B-8AE9-16CF27435226}" type="pres">
      <dgm:prSet presAssocID="{CEEDB247-5133-4F68-A2BC-B31DB7E43A50}" presName="rect1" presStyleLbl="alignAcc1" presStyleIdx="0" presStyleCnt="3" custAng="0" custScaleX="100000" custScaleY="100000" custLinFactNeighborX="-1471" custLinFactNeighborY="-528"/>
      <dgm:spPr/>
      <dgm:t>
        <a:bodyPr/>
        <a:lstStyle/>
        <a:p>
          <a:endParaRPr lang="ru-RU"/>
        </a:p>
      </dgm:t>
    </dgm:pt>
    <dgm:pt modelId="{90B9765A-F38B-46C2-80D6-1FCB13C71820}" type="pres">
      <dgm:prSet presAssocID="{6E4E7D2D-E287-4C77-B69F-9B3926E0C899}" presName="vertSpace2" presStyleLbl="node1" presStyleIdx="0" presStyleCnt="3"/>
      <dgm:spPr/>
    </dgm:pt>
    <dgm:pt modelId="{E79FAAA7-D343-4D9B-9364-A5DD619391D7}" type="pres">
      <dgm:prSet presAssocID="{6E4E7D2D-E287-4C77-B69F-9B3926E0C899}" presName="circle2" presStyleLbl="node1" presStyleIdx="1" presStyleCnt="3" custScaleX="92957" custScaleY="123295" custLinFactNeighborX="253" custLinFactNeighborY="-3"/>
      <dgm:spPr/>
    </dgm:pt>
    <dgm:pt modelId="{841E55C5-4377-46DA-A95A-59BEA66F3C10}" type="pres">
      <dgm:prSet presAssocID="{6E4E7D2D-E287-4C77-B69F-9B3926E0C899}" presName="rect2" presStyleLbl="alignAcc1" presStyleIdx="1" presStyleCnt="3" custAng="0" custScaleY="53778" custLinFactNeighborX="-1909" custLinFactNeighborY="-48"/>
      <dgm:spPr/>
      <dgm:t>
        <a:bodyPr/>
        <a:lstStyle/>
        <a:p>
          <a:endParaRPr lang="ru-RU"/>
        </a:p>
      </dgm:t>
    </dgm:pt>
    <dgm:pt modelId="{3A91449D-DA5D-4F14-BE69-E8555D179040}" type="pres">
      <dgm:prSet presAssocID="{97CCAA2F-B298-4420-882E-458A357EEE09}" presName="vertSpace3" presStyleLbl="node1" presStyleIdx="1" presStyleCnt="3"/>
      <dgm:spPr/>
    </dgm:pt>
    <dgm:pt modelId="{7742DBD5-FC81-47A6-B1DF-EDB0E9579799}" type="pres">
      <dgm:prSet presAssocID="{97CCAA2F-B298-4420-882E-458A357EEE09}" presName="circle3" presStyleLbl="node1" presStyleIdx="2" presStyleCnt="3" custScaleX="73459" custLinFactNeighborX="5106" custLinFactNeighborY="47832"/>
      <dgm:spPr/>
    </dgm:pt>
    <dgm:pt modelId="{B962D173-9B89-4493-A81F-DF8AE66C8E21}" type="pres">
      <dgm:prSet presAssocID="{97CCAA2F-B298-4420-882E-458A357EEE09}" presName="rect3" presStyleLbl="alignAcc1" presStyleIdx="2" presStyleCnt="3" custAng="0" custScaleY="92751" custLinFactNeighborX="-2111" custLinFactNeighborY="34191"/>
      <dgm:spPr/>
      <dgm:t>
        <a:bodyPr/>
        <a:lstStyle/>
        <a:p>
          <a:endParaRPr lang="ru-RU"/>
        </a:p>
      </dgm:t>
    </dgm:pt>
    <dgm:pt modelId="{355BCDEF-036C-4F04-A454-FAFCDF11F171}" type="pres">
      <dgm:prSet presAssocID="{CEEDB247-5133-4F68-A2BC-B31DB7E43A50}" presName="rect1ParTxNoCh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360C21C-D6D1-43D1-BF3E-7B46F8E51BFF}" type="pres">
      <dgm:prSet presAssocID="{6E4E7D2D-E287-4C77-B69F-9B3926E0C899}" presName="rect2ParTxNoCh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71BE928-8712-49DD-89D6-EE7445E3A707}" type="pres">
      <dgm:prSet presAssocID="{97CCAA2F-B298-4420-882E-458A357EEE09}" presName="rect3ParTxNoCh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C3699BB-B6BE-45D8-B479-3D2F9C2855A8}" srcId="{74B6A1EF-5340-405D-AB8B-9C26F24FBCED}" destId="{CEEDB247-5133-4F68-A2BC-B31DB7E43A50}" srcOrd="0" destOrd="0" parTransId="{71E7D70F-D50F-4544-B142-8CC9EF363F4E}" sibTransId="{C444BC7E-9E7F-4CC4-9B8F-6588E0913964}"/>
    <dgm:cxn modelId="{561EFE91-2DF7-4116-845F-566B1EA6EF74}" type="presOf" srcId="{6E4E7D2D-E287-4C77-B69F-9B3926E0C899}" destId="{A360C21C-D6D1-43D1-BF3E-7B46F8E51BFF}" srcOrd="1" destOrd="0" presId="urn:microsoft.com/office/officeart/2005/8/layout/target3"/>
    <dgm:cxn modelId="{DDB94C0A-E39F-4086-97BF-53F0019551BC}" type="presOf" srcId="{CEEDB247-5133-4F68-A2BC-B31DB7E43A50}" destId="{355BCDEF-036C-4F04-A454-FAFCDF11F171}" srcOrd="1" destOrd="0" presId="urn:microsoft.com/office/officeart/2005/8/layout/target3"/>
    <dgm:cxn modelId="{75BC12FC-CE9A-4055-BC64-CA84388EC9B0}" type="presOf" srcId="{6E4E7D2D-E287-4C77-B69F-9B3926E0C899}" destId="{841E55C5-4377-46DA-A95A-59BEA66F3C10}" srcOrd="0" destOrd="0" presId="urn:microsoft.com/office/officeart/2005/8/layout/target3"/>
    <dgm:cxn modelId="{F002577C-CE5A-4CD2-91F7-1FE063D80849}" type="presOf" srcId="{97CCAA2F-B298-4420-882E-458A357EEE09}" destId="{471BE928-8712-49DD-89D6-EE7445E3A707}" srcOrd="1" destOrd="0" presId="urn:microsoft.com/office/officeart/2005/8/layout/target3"/>
    <dgm:cxn modelId="{89032763-1AC6-4596-A583-27AB1D7434FF}" srcId="{74B6A1EF-5340-405D-AB8B-9C26F24FBCED}" destId="{97CCAA2F-B298-4420-882E-458A357EEE09}" srcOrd="2" destOrd="0" parTransId="{89E3B2DA-C23D-44C4-B751-FDB8592A0315}" sibTransId="{37831F66-3907-43FB-8838-1924E8366F8C}"/>
    <dgm:cxn modelId="{1EB8A8AF-C912-4058-8407-F343D34FF61F}" type="presOf" srcId="{74B6A1EF-5340-405D-AB8B-9C26F24FBCED}" destId="{3916132A-EB0D-4D23-82A1-FD076F110B0C}" srcOrd="0" destOrd="0" presId="urn:microsoft.com/office/officeart/2005/8/layout/target3"/>
    <dgm:cxn modelId="{B345CBE9-E6DF-435E-9787-69BEBF837A94}" srcId="{74B6A1EF-5340-405D-AB8B-9C26F24FBCED}" destId="{6E4E7D2D-E287-4C77-B69F-9B3926E0C899}" srcOrd="1" destOrd="0" parTransId="{182C24B5-55FA-4058-BDAC-44E4E1945EA9}" sibTransId="{E7530BB8-D763-4A33-A4D2-8EF2DA524651}"/>
    <dgm:cxn modelId="{2C0A3760-5CF8-4902-B6A2-52FCCEE9CA97}" type="presOf" srcId="{97CCAA2F-B298-4420-882E-458A357EEE09}" destId="{B962D173-9B89-4493-A81F-DF8AE66C8E21}" srcOrd="0" destOrd="0" presId="urn:microsoft.com/office/officeart/2005/8/layout/target3"/>
    <dgm:cxn modelId="{3EC1AB07-7138-4791-BD48-583883DC2522}" type="presOf" srcId="{CEEDB247-5133-4F68-A2BC-B31DB7E43A50}" destId="{7A063FEE-219D-4D0B-8AE9-16CF27435226}" srcOrd="0" destOrd="0" presId="urn:microsoft.com/office/officeart/2005/8/layout/target3"/>
    <dgm:cxn modelId="{F2FB35A0-B8F3-4FEE-8143-A575C4F7C5E4}" type="presParOf" srcId="{3916132A-EB0D-4D23-82A1-FD076F110B0C}" destId="{601DE8EF-0968-4745-8496-53819C3A2A9A}" srcOrd="0" destOrd="0" presId="urn:microsoft.com/office/officeart/2005/8/layout/target3"/>
    <dgm:cxn modelId="{19988106-3914-43F5-BDA1-AB6EED5EB0BB}" type="presParOf" srcId="{3916132A-EB0D-4D23-82A1-FD076F110B0C}" destId="{ED25FB23-C4B0-46F6-B426-1BED2CC79DC9}" srcOrd="1" destOrd="0" presId="urn:microsoft.com/office/officeart/2005/8/layout/target3"/>
    <dgm:cxn modelId="{714999EE-E35D-4E41-8EFD-2CF4B0D8B1F9}" type="presParOf" srcId="{3916132A-EB0D-4D23-82A1-FD076F110B0C}" destId="{7A063FEE-219D-4D0B-8AE9-16CF27435226}" srcOrd="2" destOrd="0" presId="urn:microsoft.com/office/officeart/2005/8/layout/target3"/>
    <dgm:cxn modelId="{CD977A96-8381-4185-9E2B-4565180CA2B6}" type="presParOf" srcId="{3916132A-EB0D-4D23-82A1-FD076F110B0C}" destId="{90B9765A-F38B-46C2-80D6-1FCB13C71820}" srcOrd="3" destOrd="0" presId="urn:microsoft.com/office/officeart/2005/8/layout/target3"/>
    <dgm:cxn modelId="{A44968D6-5E08-41A2-9253-67F3920ED96B}" type="presParOf" srcId="{3916132A-EB0D-4D23-82A1-FD076F110B0C}" destId="{E79FAAA7-D343-4D9B-9364-A5DD619391D7}" srcOrd="4" destOrd="0" presId="urn:microsoft.com/office/officeart/2005/8/layout/target3"/>
    <dgm:cxn modelId="{82A27F3F-C265-45F7-BD41-F507C0BE17FB}" type="presParOf" srcId="{3916132A-EB0D-4D23-82A1-FD076F110B0C}" destId="{841E55C5-4377-46DA-A95A-59BEA66F3C10}" srcOrd="5" destOrd="0" presId="urn:microsoft.com/office/officeart/2005/8/layout/target3"/>
    <dgm:cxn modelId="{11968BEA-BF2A-4107-A8A4-C83131921358}" type="presParOf" srcId="{3916132A-EB0D-4D23-82A1-FD076F110B0C}" destId="{3A91449D-DA5D-4F14-BE69-E8555D179040}" srcOrd="6" destOrd="0" presId="urn:microsoft.com/office/officeart/2005/8/layout/target3"/>
    <dgm:cxn modelId="{7F677A64-615E-47C3-98E9-17EC4357F163}" type="presParOf" srcId="{3916132A-EB0D-4D23-82A1-FD076F110B0C}" destId="{7742DBD5-FC81-47A6-B1DF-EDB0E9579799}" srcOrd="7" destOrd="0" presId="urn:microsoft.com/office/officeart/2005/8/layout/target3"/>
    <dgm:cxn modelId="{545B9640-E49B-4205-A610-8BB9F94FD965}" type="presParOf" srcId="{3916132A-EB0D-4D23-82A1-FD076F110B0C}" destId="{B962D173-9B89-4493-A81F-DF8AE66C8E21}" srcOrd="8" destOrd="0" presId="urn:microsoft.com/office/officeart/2005/8/layout/target3"/>
    <dgm:cxn modelId="{D1B21541-C422-4B80-881D-EED3976521EA}" type="presParOf" srcId="{3916132A-EB0D-4D23-82A1-FD076F110B0C}" destId="{355BCDEF-036C-4F04-A454-FAFCDF11F171}" srcOrd="9" destOrd="0" presId="urn:microsoft.com/office/officeart/2005/8/layout/target3"/>
    <dgm:cxn modelId="{7FC3F675-F420-4FA8-B808-C4DE74DFAB3D}" type="presParOf" srcId="{3916132A-EB0D-4D23-82A1-FD076F110B0C}" destId="{A360C21C-D6D1-43D1-BF3E-7B46F8E51BFF}" srcOrd="10" destOrd="0" presId="urn:microsoft.com/office/officeart/2005/8/layout/target3"/>
    <dgm:cxn modelId="{BE861BB1-1E1A-49E3-B529-1A9DC263EFD5}" type="presParOf" srcId="{3916132A-EB0D-4D23-82A1-FD076F110B0C}" destId="{471BE928-8712-49DD-89D6-EE7445E3A707}" srcOrd="11" destOrd="0" presId="urn:microsoft.com/office/officeart/2005/8/layout/target3"/>
  </dgm:cxnLst>
  <dgm:bg/>
  <dgm:whole/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A60E88F6-0CEA-4609-B5DA-120A68F7760E}" type="doc">
      <dgm:prSet loTypeId="urn:microsoft.com/office/officeart/2005/8/layout/target3" loCatId="relationship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1A128F59-E735-4E51-8648-7E6EAD290416}">
      <dgm:prSet phldrT="[Текст]" custT="1"/>
      <dgm:spPr>
        <a:noFill/>
      </dgm:spPr>
      <dgm:t>
        <a:bodyPr/>
        <a:lstStyle/>
        <a:p>
          <a:r>
            <a:rPr lang="ru-RU" sz="1700" b="1" dirty="0" smtClean="0">
              <a:latin typeface="Times New Roman" pitchFamily="18" charset="0"/>
              <a:cs typeface="Times New Roman" pitchFamily="18" charset="0"/>
            </a:rPr>
            <a:t>создание условий и механизмов для увеличения объемов; создание условий, способствующих повышению доступности жилья, улучшению жилищных условий и качества жилищного обеспечения населения Ханты-Мансийского автономного округа – Югры; </a:t>
          </a:r>
          <a:endParaRPr lang="ru-RU" sz="1700" b="1" dirty="0">
            <a:latin typeface="Times New Roman" pitchFamily="18" charset="0"/>
            <a:cs typeface="Times New Roman" pitchFamily="18" charset="0"/>
          </a:endParaRPr>
        </a:p>
      </dgm:t>
    </dgm:pt>
    <dgm:pt modelId="{9ED8395B-979A-441B-AAEB-A444A6C05476}" type="parTrans" cxnId="{CC7EC5D1-0A38-45D9-9F08-8A9569C29D39}">
      <dgm:prSet/>
      <dgm:spPr/>
      <dgm:t>
        <a:bodyPr/>
        <a:lstStyle/>
        <a:p>
          <a:endParaRPr lang="ru-RU"/>
        </a:p>
      </dgm:t>
    </dgm:pt>
    <dgm:pt modelId="{BF473BEB-AA74-48D2-8133-027B5C707832}" type="sibTrans" cxnId="{CC7EC5D1-0A38-45D9-9F08-8A9569C29D39}">
      <dgm:prSet/>
      <dgm:spPr/>
      <dgm:t>
        <a:bodyPr/>
        <a:lstStyle/>
        <a:p>
          <a:endParaRPr lang="ru-RU"/>
        </a:p>
      </dgm:t>
    </dgm:pt>
    <dgm:pt modelId="{EEC7EF54-B3BB-4FE4-A256-DDA10C364B46}">
      <dgm:prSet custT="1"/>
      <dgm:spPr>
        <a:noFill/>
      </dgm:spPr>
      <dgm:t>
        <a:bodyPr/>
        <a:lstStyle/>
        <a:p>
          <a:r>
            <a:rPr lang="ru-RU" sz="1600" b="1" dirty="0" smtClean="0">
              <a:latin typeface="Times New Roman" pitchFamily="18" charset="0"/>
              <a:cs typeface="Times New Roman" pitchFamily="18" charset="0"/>
            </a:rPr>
            <a:t>реализация единой политики и нормативного правового регулирования, оказание муниципальных услуг в сфере строительства, архитектуры, градостроительной деятельности, жилищной сфере в части обеспечения отдельных категорий граждан жилыми помещениями, предоставления субсидий для приобретения или строительства жилых помещений</a:t>
          </a:r>
          <a:endParaRPr lang="ru-RU" sz="1600" b="1" dirty="0">
            <a:latin typeface="Times New Roman" pitchFamily="18" charset="0"/>
            <a:cs typeface="Times New Roman" pitchFamily="18" charset="0"/>
          </a:endParaRPr>
        </a:p>
      </dgm:t>
    </dgm:pt>
    <dgm:pt modelId="{01D16DD1-1373-47AE-91F2-CDA5DAB125BB}" type="sibTrans" cxnId="{50BB4A8D-3EEE-40AF-ABF1-EA7E495DC660}">
      <dgm:prSet/>
      <dgm:spPr/>
      <dgm:t>
        <a:bodyPr/>
        <a:lstStyle/>
        <a:p>
          <a:endParaRPr lang="ru-RU"/>
        </a:p>
      </dgm:t>
    </dgm:pt>
    <dgm:pt modelId="{FB0598E0-D01B-4170-8D52-341C9458EDC0}" type="parTrans" cxnId="{50BB4A8D-3EEE-40AF-ABF1-EA7E495DC660}">
      <dgm:prSet/>
      <dgm:spPr/>
      <dgm:t>
        <a:bodyPr/>
        <a:lstStyle/>
        <a:p>
          <a:endParaRPr lang="ru-RU"/>
        </a:p>
      </dgm:t>
    </dgm:pt>
    <dgm:pt modelId="{2A878E58-9769-41CE-8D15-8F3FAA1152EF}" type="pres">
      <dgm:prSet presAssocID="{A60E88F6-0CEA-4609-B5DA-120A68F7760E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20CEB00-3792-4E81-A935-BAC4A8EFD0AB}" type="pres">
      <dgm:prSet presAssocID="{1A128F59-E735-4E51-8648-7E6EAD290416}" presName="circle1" presStyleLbl="node1" presStyleIdx="0" presStyleCnt="2"/>
      <dgm:spPr/>
    </dgm:pt>
    <dgm:pt modelId="{C8DF695F-EC2A-4163-A6F9-5A98F5BC4DEC}" type="pres">
      <dgm:prSet presAssocID="{1A128F59-E735-4E51-8648-7E6EAD290416}" presName="space" presStyleCnt="0"/>
      <dgm:spPr/>
    </dgm:pt>
    <dgm:pt modelId="{29645B52-4AE4-43DA-91FE-422692B589AC}" type="pres">
      <dgm:prSet presAssocID="{1A128F59-E735-4E51-8648-7E6EAD290416}" presName="rect1" presStyleLbl="alignAcc1" presStyleIdx="0" presStyleCnt="2"/>
      <dgm:spPr/>
      <dgm:t>
        <a:bodyPr/>
        <a:lstStyle/>
        <a:p>
          <a:endParaRPr lang="ru-RU"/>
        </a:p>
      </dgm:t>
    </dgm:pt>
    <dgm:pt modelId="{A936F184-D807-4A7E-A4FB-31E1056143DA}" type="pres">
      <dgm:prSet presAssocID="{EEC7EF54-B3BB-4FE4-A256-DDA10C364B46}" presName="vertSpace2" presStyleLbl="node1" presStyleIdx="0" presStyleCnt="2"/>
      <dgm:spPr/>
    </dgm:pt>
    <dgm:pt modelId="{83F350C5-2DA3-4D85-851A-98EA01BF3419}" type="pres">
      <dgm:prSet presAssocID="{EEC7EF54-B3BB-4FE4-A256-DDA10C364B46}" presName="circle2" presStyleLbl="node1" presStyleIdx="1" presStyleCnt="2"/>
      <dgm:spPr/>
    </dgm:pt>
    <dgm:pt modelId="{8D568A18-C92F-45DA-9274-235C39B5AB52}" type="pres">
      <dgm:prSet presAssocID="{EEC7EF54-B3BB-4FE4-A256-DDA10C364B46}" presName="rect2" presStyleLbl="alignAcc1" presStyleIdx="1" presStyleCnt="2"/>
      <dgm:spPr/>
      <dgm:t>
        <a:bodyPr/>
        <a:lstStyle/>
        <a:p>
          <a:endParaRPr lang="ru-RU"/>
        </a:p>
      </dgm:t>
    </dgm:pt>
    <dgm:pt modelId="{9A309D72-B0A7-4150-89F3-27B2B3C0ABC0}" type="pres">
      <dgm:prSet presAssocID="{1A128F59-E735-4E51-8648-7E6EAD290416}" presName="rect1ParTxNoCh" presStyleLbl="alignAcc1" presStyleIdx="1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AB370F0-99FC-4CBB-BD63-35C9AE8BF437}" type="pres">
      <dgm:prSet presAssocID="{EEC7EF54-B3BB-4FE4-A256-DDA10C364B46}" presName="rect2ParTxNoCh" presStyleLbl="alignAcc1" presStyleIdx="1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7618377-FDD6-4BE3-A726-45674AC939E4}" type="presOf" srcId="{1A128F59-E735-4E51-8648-7E6EAD290416}" destId="{9A309D72-B0A7-4150-89F3-27B2B3C0ABC0}" srcOrd="1" destOrd="0" presId="urn:microsoft.com/office/officeart/2005/8/layout/target3"/>
    <dgm:cxn modelId="{1D0E19F0-0358-4EDE-9865-2059F88E4E27}" type="presOf" srcId="{1A128F59-E735-4E51-8648-7E6EAD290416}" destId="{29645B52-4AE4-43DA-91FE-422692B589AC}" srcOrd="0" destOrd="0" presId="urn:microsoft.com/office/officeart/2005/8/layout/target3"/>
    <dgm:cxn modelId="{480C001B-3231-462E-BBA3-AF9361275815}" type="presOf" srcId="{A60E88F6-0CEA-4609-B5DA-120A68F7760E}" destId="{2A878E58-9769-41CE-8D15-8F3FAA1152EF}" srcOrd="0" destOrd="0" presId="urn:microsoft.com/office/officeart/2005/8/layout/target3"/>
    <dgm:cxn modelId="{CC7EC5D1-0A38-45D9-9F08-8A9569C29D39}" srcId="{A60E88F6-0CEA-4609-B5DA-120A68F7760E}" destId="{1A128F59-E735-4E51-8648-7E6EAD290416}" srcOrd="0" destOrd="0" parTransId="{9ED8395B-979A-441B-AAEB-A444A6C05476}" sibTransId="{BF473BEB-AA74-48D2-8133-027B5C707832}"/>
    <dgm:cxn modelId="{50BB4A8D-3EEE-40AF-ABF1-EA7E495DC660}" srcId="{A60E88F6-0CEA-4609-B5DA-120A68F7760E}" destId="{EEC7EF54-B3BB-4FE4-A256-DDA10C364B46}" srcOrd="1" destOrd="0" parTransId="{FB0598E0-D01B-4170-8D52-341C9458EDC0}" sibTransId="{01D16DD1-1373-47AE-91F2-CDA5DAB125BB}"/>
    <dgm:cxn modelId="{02ACE381-1420-4B5A-A517-AC8B30A8C626}" type="presOf" srcId="{EEC7EF54-B3BB-4FE4-A256-DDA10C364B46}" destId="{8D568A18-C92F-45DA-9274-235C39B5AB52}" srcOrd="0" destOrd="0" presId="urn:microsoft.com/office/officeart/2005/8/layout/target3"/>
    <dgm:cxn modelId="{A7E6E5E7-4A93-4287-AE47-9198ACBA8CA1}" type="presOf" srcId="{EEC7EF54-B3BB-4FE4-A256-DDA10C364B46}" destId="{2AB370F0-99FC-4CBB-BD63-35C9AE8BF437}" srcOrd="1" destOrd="0" presId="urn:microsoft.com/office/officeart/2005/8/layout/target3"/>
    <dgm:cxn modelId="{DC018FC1-E546-4113-961A-07D21C84B754}" type="presParOf" srcId="{2A878E58-9769-41CE-8D15-8F3FAA1152EF}" destId="{920CEB00-3792-4E81-A935-BAC4A8EFD0AB}" srcOrd="0" destOrd="0" presId="urn:microsoft.com/office/officeart/2005/8/layout/target3"/>
    <dgm:cxn modelId="{7DDF78AA-016D-4782-A991-1CFABAE728A7}" type="presParOf" srcId="{2A878E58-9769-41CE-8D15-8F3FAA1152EF}" destId="{C8DF695F-EC2A-4163-A6F9-5A98F5BC4DEC}" srcOrd="1" destOrd="0" presId="urn:microsoft.com/office/officeart/2005/8/layout/target3"/>
    <dgm:cxn modelId="{C7168D05-A138-43D7-9507-D3B691AD6CD1}" type="presParOf" srcId="{2A878E58-9769-41CE-8D15-8F3FAA1152EF}" destId="{29645B52-4AE4-43DA-91FE-422692B589AC}" srcOrd="2" destOrd="0" presId="urn:microsoft.com/office/officeart/2005/8/layout/target3"/>
    <dgm:cxn modelId="{0721A024-DDF7-4E09-A9E4-09655616EAD1}" type="presParOf" srcId="{2A878E58-9769-41CE-8D15-8F3FAA1152EF}" destId="{A936F184-D807-4A7E-A4FB-31E1056143DA}" srcOrd="3" destOrd="0" presId="urn:microsoft.com/office/officeart/2005/8/layout/target3"/>
    <dgm:cxn modelId="{87BE7046-038B-49AA-93A4-BBEF6CB935D6}" type="presParOf" srcId="{2A878E58-9769-41CE-8D15-8F3FAA1152EF}" destId="{83F350C5-2DA3-4D85-851A-98EA01BF3419}" srcOrd="4" destOrd="0" presId="urn:microsoft.com/office/officeart/2005/8/layout/target3"/>
    <dgm:cxn modelId="{FD14ECDB-18FD-4723-A613-AE1CCD151433}" type="presParOf" srcId="{2A878E58-9769-41CE-8D15-8F3FAA1152EF}" destId="{8D568A18-C92F-45DA-9274-235C39B5AB52}" srcOrd="5" destOrd="0" presId="urn:microsoft.com/office/officeart/2005/8/layout/target3"/>
    <dgm:cxn modelId="{4AF83260-C76E-482B-B131-B2732EC0BE3F}" type="presParOf" srcId="{2A878E58-9769-41CE-8D15-8F3FAA1152EF}" destId="{9A309D72-B0A7-4150-89F3-27B2B3C0ABC0}" srcOrd="6" destOrd="0" presId="urn:microsoft.com/office/officeart/2005/8/layout/target3"/>
    <dgm:cxn modelId="{4406AA65-F362-4A45-85E1-494E63119723}" type="presParOf" srcId="{2A878E58-9769-41CE-8D15-8F3FAA1152EF}" destId="{2AB370F0-99FC-4CBB-BD63-35C9AE8BF437}" srcOrd="7" destOrd="0" presId="urn:microsoft.com/office/officeart/2005/8/layout/target3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74B6A1EF-5340-405D-AB8B-9C26F24FBCED}" type="doc">
      <dgm:prSet loTypeId="urn:microsoft.com/office/officeart/2005/8/layout/target3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6C0C34EE-8295-44E6-994B-9FBDC3F59694}">
      <dgm:prSet custT="1"/>
      <dgm:spPr>
        <a:noFill/>
      </dgm:spPr>
      <dgm:t>
        <a:bodyPr/>
        <a:lstStyle/>
        <a:p>
          <a:endParaRPr lang="ru-RU" sz="2400" dirty="0" smtClean="0">
            <a:latin typeface="Times New Roman" pitchFamily="18" charset="0"/>
            <a:cs typeface="Times New Roman" pitchFamily="18" charset="0"/>
          </a:endParaRPr>
        </a:p>
        <a:p>
          <a:r>
            <a:rPr lang="ru-RU" sz="2400" dirty="0" smtClean="0">
              <a:latin typeface="Times New Roman" pitchFamily="18" charset="0"/>
              <a:cs typeface="Times New Roman" pitchFamily="18" charset="0"/>
            </a:rPr>
            <a:t>улучшение криминогенной ситуации, снижение уровня преступности в Нижневартовском районе, профилактика правонарушений в отношении определенных категорий лиц и по отдельным видам противоправной деятельности</a:t>
          </a:r>
          <a:endParaRPr lang="ru-RU" sz="2400" dirty="0">
            <a:latin typeface="Times New Roman" pitchFamily="18" charset="0"/>
            <a:cs typeface="Times New Roman" pitchFamily="18" charset="0"/>
          </a:endParaRPr>
        </a:p>
      </dgm:t>
    </dgm:pt>
    <dgm:pt modelId="{093D521F-EA9D-4153-8866-96D2D58DF257}" type="sibTrans" cxnId="{4C875C02-7D16-4676-BDBC-F4B433E1B48C}">
      <dgm:prSet/>
      <dgm:spPr/>
      <dgm:t>
        <a:bodyPr/>
        <a:lstStyle/>
        <a:p>
          <a:endParaRPr lang="ru-RU"/>
        </a:p>
      </dgm:t>
    </dgm:pt>
    <dgm:pt modelId="{E9371DC1-75CC-49D8-A775-53090C258213}" type="parTrans" cxnId="{4C875C02-7D16-4676-BDBC-F4B433E1B48C}">
      <dgm:prSet/>
      <dgm:spPr/>
      <dgm:t>
        <a:bodyPr/>
        <a:lstStyle/>
        <a:p>
          <a:endParaRPr lang="ru-RU"/>
        </a:p>
      </dgm:t>
    </dgm:pt>
    <dgm:pt modelId="{CF54577E-E3A3-43E4-A64B-6F6D456BD2A4}">
      <dgm:prSet custT="1"/>
      <dgm:spPr>
        <a:noFill/>
      </dgm:spPr>
      <dgm:t>
        <a:bodyPr/>
        <a:lstStyle/>
        <a:p>
          <a:r>
            <a:rPr lang="ru-RU" sz="2400" dirty="0" smtClean="0">
              <a:latin typeface="Times New Roman" pitchFamily="18" charset="0"/>
              <a:cs typeface="Times New Roman" pitchFamily="18" charset="0"/>
            </a:rPr>
            <a:t>повышение оперативности дежурных нарядов</a:t>
          </a:r>
          <a:endParaRPr lang="ru-RU" sz="2400" dirty="0">
            <a:latin typeface="Times New Roman" pitchFamily="18" charset="0"/>
            <a:cs typeface="Times New Roman" pitchFamily="18" charset="0"/>
          </a:endParaRPr>
        </a:p>
      </dgm:t>
    </dgm:pt>
    <dgm:pt modelId="{B768EF54-7B76-4C97-9D3F-154255AAD191}" type="parTrans" cxnId="{D37C78EE-7445-4A1A-A3AE-92F9C14AA0BB}">
      <dgm:prSet/>
      <dgm:spPr/>
      <dgm:t>
        <a:bodyPr/>
        <a:lstStyle/>
        <a:p>
          <a:endParaRPr lang="ru-RU"/>
        </a:p>
      </dgm:t>
    </dgm:pt>
    <dgm:pt modelId="{A4582E57-18C9-4DD2-9130-1528E9AC3D0C}" type="sibTrans" cxnId="{D37C78EE-7445-4A1A-A3AE-92F9C14AA0BB}">
      <dgm:prSet/>
      <dgm:spPr/>
      <dgm:t>
        <a:bodyPr/>
        <a:lstStyle/>
        <a:p>
          <a:endParaRPr lang="ru-RU"/>
        </a:p>
      </dgm:t>
    </dgm:pt>
    <dgm:pt modelId="{3916132A-EB0D-4D23-82A1-FD076F110B0C}" type="pres">
      <dgm:prSet presAssocID="{74B6A1EF-5340-405D-AB8B-9C26F24FBCED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3161B0E-2C03-4A36-9161-E88FF02517F9}" type="pres">
      <dgm:prSet presAssocID="{6C0C34EE-8295-44E6-994B-9FBDC3F59694}" presName="circle1" presStyleLbl="node1" presStyleIdx="0" presStyleCnt="2" custScaleX="124948"/>
      <dgm:spPr/>
    </dgm:pt>
    <dgm:pt modelId="{95D40DC5-3809-4A48-ADBE-47EA57D75CD8}" type="pres">
      <dgm:prSet presAssocID="{6C0C34EE-8295-44E6-994B-9FBDC3F59694}" presName="space" presStyleCnt="0"/>
      <dgm:spPr/>
    </dgm:pt>
    <dgm:pt modelId="{CF29F1F2-F0F7-4846-ABA6-AE6CD8925D6A}" type="pres">
      <dgm:prSet presAssocID="{6C0C34EE-8295-44E6-994B-9FBDC3F59694}" presName="rect1" presStyleLbl="alignAcc1" presStyleIdx="0" presStyleCnt="2" custScaleX="100000" custLinFactNeighborX="841" custLinFactNeighborY="-716"/>
      <dgm:spPr/>
      <dgm:t>
        <a:bodyPr/>
        <a:lstStyle/>
        <a:p>
          <a:endParaRPr lang="ru-RU"/>
        </a:p>
      </dgm:t>
    </dgm:pt>
    <dgm:pt modelId="{734FD87A-17DB-464A-BBCF-6EC001612153}" type="pres">
      <dgm:prSet presAssocID="{CF54577E-E3A3-43E4-A64B-6F6D456BD2A4}" presName="vertSpace2" presStyleLbl="node1" presStyleIdx="0" presStyleCnt="2"/>
      <dgm:spPr/>
    </dgm:pt>
    <dgm:pt modelId="{73F3BEC0-BECF-4DD4-AB75-DF5131F67F3F}" type="pres">
      <dgm:prSet presAssocID="{CF54577E-E3A3-43E4-A64B-6F6D456BD2A4}" presName="circle2" presStyleLbl="node1" presStyleIdx="1" presStyleCnt="2"/>
      <dgm:spPr/>
    </dgm:pt>
    <dgm:pt modelId="{3DE1D863-CB69-4AEE-9CB8-B5B7FCD26539}" type="pres">
      <dgm:prSet presAssocID="{CF54577E-E3A3-43E4-A64B-6F6D456BD2A4}" presName="rect2" presStyleLbl="alignAcc1" presStyleIdx="1" presStyleCnt="2" custScaleY="55605" custLinFactNeighborX="87" custLinFactNeighborY="28828"/>
      <dgm:spPr/>
      <dgm:t>
        <a:bodyPr/>
        <a:lstStyle/>
        <a:p>
          <a:endParaRPr lang="ru-RU"/>
        </a:p>
      </dgm:t>
    </dgm:pt>
    <dgm:pt modelId="{4C9C4FBE-9D6E-4FC5-BB6F-22DE9FAAA3C6}" type="pres">
      <dgm:prSet presAssocID="{6C0C34EE-8295-44E6-994B-9FBDC3F59694}" presName="rect1ParTxNoCh" presStyleLbl="alignAcc1" presStyleIdx="1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CB2514F-FCB8-4D54-8582-D96C167B3705}" type="pres">
      <dgm:prSet presAssocID="{CF54577E-E3A3-43E4-A64B-6F6D456BD2A4}" presName="rect2ParTxNoCh" presStyleLbl="alignAcc1" presStyleIdx="1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C875C02-7D16-4676-BDBC-F4B433E1B48C}" srcId="{74B6A1EF-5340-405D-AB8B-9C26F24FBCED}" destId="{6C0C34EE-8295-44E6-994B-9FBDC3F59694}" srcOrd="0" destOrd="0" parTransId="{E9371DC1-75CC-49D8-A775-53090C258213}" sibTransId="{093D521F-EA9D-4153-8866-96D2D58DF257}"/>
    <dgm:cxn modelId="{D37C78EE-7445-4A1A-A3AE-92F9C14AA0BB}" srcId="{74B6A1EF-5340-405D-AB8B-9C26F24FBCED}" destId="{CF54577E-E3A3-43E4-A64B-6F6D456BD2A4}" srcOrd="1" destOrd="0" parTransId="{B768EF54-7B76-4C97-9D3F-154255AAD191}" sibTransId="{A4582E57-18C9-4DD2-9130-1528E9AC3D0C}"/>
    <dgm:cxn modelId="{88AA90AD-6431-4229-AFD9-5B8A8CFE1ACD}" type="presOf" srcId="{CF54577E-E3A3-43E4-A64B-6F6D456BD2A4}" destId="{DCB2514F-FCB8-4D54-8582-D96C167B3705}" srcOrd="1" destOrd="0" presId="urn:microsoft.com/office/officeart/2005/8/layout/target3"/>
    <dgm:cxn modelId="{2869D020-046A-44D9-8FBF-6CF9BA6A621D}" type="presOf" srcId="{CF54577E-E3A3-43E4-A64B-6F6D456BD2A4}" destId="{3DE1D863-CB69-4AEE-9CB8-B5B7FCD26539}" srcOrd="0" destOrd="0" presId="urn:microsoft.com/office/officeart/2005/8/layout/target3"/>
    <dgm:cxn modelId="{4824F352-C9F2-4D0F-A9A1-8B16BAEB0CC2}" type="presOf" srcId="{74B6A1EF-5340-405D-AB8B-9C26F24FBCED}" destId="{3916132A-EB0D-4D23-82A1-FD076F110B0C}" srcOrd="0" destOrd="0" presId="urn:microsoft.com/office/officeart/2005/8/layout/target3"/>
    <dgm:cxn modelId="{25380A62-7829-4953-B858-C10C0D53416E}" type="presOf" srcId="{6C0C34EE-8295-44E6-994B-9FBDC3F59694}" destId="{CF29F1F2-F0F7-4846-ABA6-AE6CD8925D6A}" srcOrd="0" destOrd="0" presId="urn:microsoft.com/office/officeart/2005/8/layout/target3"/>
    <dgm:cxn modelId="{CC2E25AF-F3F4-4D19-8EA4-1E40C94ACD21}" type="presOf" srcId="{6C0C34EE-8295-44E6-994B-9FBDC3F59694}" destId="{4C9C4FBE-9D6E-4FC5-BB6F-22DE9FAAA3C6}" srcOrd="1" destOrd="0" presId="urn:microsoft.com/office/officeart/2005/8/layout/target3"/>
    <dgm:cxn modelId="{64D3B419-429C-4766-96C9-ACFE328C70E2}" type="presParOf" srcId="{3916132A-EB0D-4D23-82A1-FD076F110B0C}" destId="{43161B0E-2C03-4A36-9161-E88FF02517F9}" srcOrd="0" destOrd="0" presId="urn:microsoft.com/office/officeart/2005/8/layout/target3"/>
    <dgm:cxn modelId="{9A32F6B8-BBB5-4CF8-89F6-652A267ADB46}" type="presParOf" srcId="{3916132A-EB0D-4D23-82A1-FD076F110B0C}" destId="{95D40DC5-3809-4A48-ADBE-47EA57D75CD8}" srcOrd="1" destOrd="0" presId="urn:microsoft.com/office/officeart/2005/8/layout/target3"/>
    <dgm:cxn modelId="{D0575670-A4FF-4D42-9981-69B6F48478C9}" type="presParOf" srcId="{3916132A-EB0D-4D23-82A1-FD076F110B0C}" destId="{CF29F1F2-F0F7-4846-ABA6-AE6CD8925D6A}" srcOrd="2" destOrd="0" presId="urn:microsoft.com/office/officeart/2005/8/layout/target3"/>
    <dgm:cxn modelId="{FA619EF0-55DB-4718-B50A-A50940DFF454}" type="presParOf" srcId="{3916132A-EB0D-4D23-82A1-FD076F110B0C}" destId="{734FD87A-17DB-464A-BBCF-6EC001612153}" srcOrd="3" destOrd="0" presId="urn:microsoft.com/office/officeart/2005/8/layout/target3"/>
    <dgm:cxn modelId="{7F70C4DE-A683-4244-9EF8-E018E5C90F6B}" type="presParOf" srcId="{3916132A-EB0D-4D23-82A1-FD076F110B0C}" destId="{73F3BEC0-BECF-4DD4-AB75-DF5131F67F3F}" srcOrd="4" destOrd="0" presId="urn:microsoft.com/office/officeart/2005/8/layout/target3"/>
    <dgm:cxn modelId="{06889861-BB15-4305-B178-0F1EB3D42FDA}" type="presParOf" srcId="{3916132A-EB0D-4D23-82A1-FD076F110B0C}" destId="{3DE1D863-CB69-4AEE-9CB8-B5B7FCD26539}" srcOrd="5" destOrd="0" presId="urn:microsoft.com/office/officeart/2005/8/layout/target3"/>
    <dgm:cxn modelId="{8EC83175-6507-490E-AACD-064BA2A699C0}" type="presParOf" srcId="{3916132A-EB0D-4D23-82A1-FD076F110B0C}" destId="{4C9C4FBE-9D6E-4FC5-BB6F-22DE9FAAA3C6}" srcOrd="6" destOrd="0" presId="urn:microsoft.com/office/officeart/2005/8/layout/target3"/>
    <dgm:cxn modelId="{637DA661-A007-4B52-8151-3C2466C968A9}" type="presParOf" srcId="{3916132A-EB0D-4D23-82A1-FD076F110B0C}" destId="{DCB2514F-FCB8-4D54-8582-D96C167B3705}" srcOrd="7" destOrd="0" presId="urn:microsoft.com/office/officeart/2005/8/layout/target3"/>
  </dgm:cxnLst>
  <dgm:bg/>
  <dgm:whole/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74B6A1EF-5340-405D-AB8B-9C26F24FBCED}" type="doc">
      <dgm:prSet loTypeId="urn:microsoft.com/office/officeart/2005/8/layout/target3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83C04DE3-3635-4CEE-A883-3351F704C722}">
      <dgm:prSet custT="1"/>
      <dgm:spPr>
        <a:noFill/>
      </dgm:spPr>
      <dgm:t>
        <a:bodyPr/>
        <a:lstStyle/>
        <a:p>
          <a:r>
            <a:rPr lang="ru-RU" sz="1600" dirty="0" smtClean="0"/>
            <a:t>повышение эффективности и безопасности функционирования автомобильных дорог, содействующих развитию  экономики, удовлетворению социальных потребностей, повышению жизненного и культурного уровней населения</a:t>
          </a:r>
          <a:endParaRPr lang="ru-RU" sz="1600" dirty="0"/>
        </a:p>
      </dgm:t>
    </dgm:pt>
    <dgm:pt modelId="{5F793706-399D-4F43-A0B3-46F1EC87DE3A}" type="parTrans" cxnId="{49A35E7E-CB83-4E7D-9AD7-60A3AE074359}">
      <dgm:prSet/>
      <dgm:spPr/>
      <dgm:t>
        <a:bodyPr/>
        <a:lstStyle/>
        <a:p>
          <a:endParaRPr lang="ru-RU"/>
        </a:p>
      </dgm:t>
    </dgm:pt>
    <dgm:pt modelId="{3FA93338-46E1-4974-AAA5-6A02B794B5D9}" type="sibTrans" cxnId="{49A35E7E-CB83-4E7D-9AD7-60A3AE074359}">
      <dgm:prSet/>
      <dgm:spPr/>
      <dgm:t>
        <a:bodyPr/>
        <a:lstStyle/>
        <a:p>
          <a:endParaRPr lang="ru-RU"/>
        </a:p>
      </dgm:t>
    </dgm:pt>
    <dgm:pt modelId="{88679895-0836-43BB-860A-FD728AD9BBEC}">
      <dgm:prSet custT="1"/>
      <dgm:spPr>
        <a:noFill/>
      </dgm:spPr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ru-RU" sz="1600" dirty="0" smtClean="0"/>
        </a:p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600" dirty="0" smtClean="0"/>
            <a:t>обеспечение поселений, входящих в состав района и межселенных территорий услугами связи</a:t>
          </a:r>
        </a:p>
        <a:p>
          <a:endParaRPr lang="ru-RU" sz="1800" dirty="0"/>
        </a:p>
      </dgm:t>
    </dgm:pt>
    <dgm:pt modelId="{BA1B888A-DEFA-4A62-A0E3-D16B55BADF40}" type="parTrans" cxnId="{7FFB65BA-B5F0-4CC2-9A72-1D81905575E5}">
      <dgm:prSet/>
      <dgm:spPr/>
      <dgm:t>
        <a:bodyPr/>
        <a:lstStyle/>
        <a:p>
          <a:endParaRPr lang="ru-RU"/>
        </a:p>
      </dgm:t>
    </dgm:pt>
    <dgm:pt modelId="{E3ADE025-C41C-4F85-A7C4-25FDD45E08AB}" type="sibTrans" cxnId="{7FFB65BA-B5F0-4CC2-9A72-1D81905575E5}">
      <dgm:prSet/>
      <dgm:spPr/>
      <dgm:t>
        <a:bodyPr/>
        <a:lstStyle/>
        <a:p>
          <a:endParaRPr lang="ru-RU"/>
        </a:p>
      </dgm:t>
    </dgm:pt>
    <dgm:pt modelId="{5A45BD84-2B27-4791-A12D-20C52AB8CA5B}">
      <dgm:prSet custT="1"/>
      <dgm:spPr>
        <a:noFill/>
      </dgm:spPr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600" dirty="0" smtClean="0"/>
            <a:t>обеспечение стабильной и устойчивой работы по перевозке пассажиров, грузов в труднодоступные поселения района воздушным и речным транспортом</a:t>
          </a:r>
        </a:p>
      </dgm:t>
    </dgm:pt>
    <dgm:pt modelId="{3BF31966-3FB7-40B4-9D94-F5ED13F2A7F3}" type="parTrans" cxnId="{DDCC18EB-A7BD-4674-94B7-E98E9480AC46}">
      <dgm:prSet/>
      <dgm:spPr/>
      <dgm:t>
        <a:bodyPr/>
        <a:lstStyle/>
        <a:p>
          <a:endParaRPr lang="ru-RU"/>
        </a:p>
      </dgm:t>
    </dgm:pt>
    <dgm:pt modelId="{FAC6161E-AE64-4EC6-881C-121F750664B9}" type="sibTrans" cxnId="{DDCC18EB-A7BD-4674-94B7-E98E9480AC46}">
      <dgm:prSet/>
      <dgm:spPr/>
      <dgm:t>
        <a:bodyPr/>
        <a:lstStyle/>
        <a:p>
          <a:endParaRPr lang="ru-RU"/>
        </a:p>
      </dgm:t>
    </dgm:pt>
    <dgm:pt modelId="{3916132A-EB0D-4D23-82A1-FD076F110B0C}" type="pres">
      <dgm:prSet presAssocID="{74B6A1EF-5340-405D-AB8B-9C26F24FBCED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B203170-4C61-4F10-91C3-D90C39EE6DFF}" type="pres">
      <dgm:prSet presAssocID="{83C04DE3-3635-4CEE-A883-3351F704C722}" presName="circle1" presStyleLbl="node1" presStyleIdx="0" presStyleCnt="3" custScaleX="70910" custScaleY="78990" custLinFactNeighborX="9264" custLinFactNeighborY="13925"/>
      <dgm:spPr/>
    </dgm:pt>
    <dgm:pt modelId="{34185DAC-25E6-4A93-9F82-5B2BC1D02407}" type="pres">
      <dgm:prSet presAssocID="{83C04DE3-3635-4CEE-A883-3351F704C722}" presName="space" presStyleCnt="0"/>
      <dgm:spPr/>
    </dgm:pt>
    <dgm:pt modelId="{23BDEBB0-ADE1-4278-B81F-210AB92A3049}" type="pres">
      <dgm:prSet presAssocID="{83C04DE3-3635-4CEE-A883-3351F704C722}" presName="rect1" presStyleLbl="alignAcc1" presStyleIdx="0" presStyleCnt="3" custScaleX="103429" custScaleY="78855"/>
      <dgm:spPr/>
      <dgm:t>
        <a:bodyPr/>
        <a:lstStyle/>
        <a:p>
          <a:endParaRPr lang="ru-RU"/>
        </a:p>
      </dgm:t>
    </dgm:pt>
    <dgm:pt modelId="{0D771A50-CFEE-4587-AFB6-26B06572C9CC}" type="pres">
      <dgm:prSet presAssocID="{5A45BD84-2B27-4791-A12D-20C52AB8CA5B}" presName="vertSpace2" presStyleLbl="node1" presStyleIdx="0" presStyleCnt="3"/>
      <dgm:spPr/>
    </dgm:pt>
    <dgm:pt modelId="{E188FDA0-8056-4085-B202-15C6A81F7527}" type="pres">
      <dgm:prSet presAssocID="{5A45BD84-2B27-4791-A12D-20C52AB8CA5B}" presName="circle2" presStyleLbl="node1" presStyleIdx="1" presStyleCnt="3" custScaleX="81551" custScaleY="83259" custLinFactNeighborX="1982" custLinFactNeighborY="13863"/>
      <dgm:spPr/>
    </dgm:pt>
    <dgm:pt modelId="{011B4848-3BB8-4594-8425-92C9097E2731}" type="pres">
      <dgm:prSet presAssocID="{5A45BD84-2B27-4791-A12D-20C52AB8CA5B}" presName="rect2" presStyleLbl="alignAcc1" presStyleIdx="1" presStyleCnt="3" custScaleX="100563" custScaleY="85190" custLinFactNeighborX="-1746" custLinFactNeighborY="5604"/>
      <dgm:spPr/>
      <dgm:t>
        <a:bodyPr/>
        <a:lstStyle/>
        <a:p>
          <a:endParaRPr lang="ru-RU"/>
        </a:p>
      </dgm:t>
    </dgm:pt>
    <dgm:pt modelId="{FC84980B-D2FE-4B25-928E-6BAA76FB5231}" type="pres">
      <dgm:prSet presAssocID="{88679895-0836-43BB-860A-FD728AD9BBEC}" presName="vertSpace3" presStyleLbl="node1" presStyleIdx="1" presStyleCnt="3"/>
      <dgm:spPr/>
    </dgm:pt>
    <dgm:pt modelId="{C25A47D6-5AB2-4DDE-9B5E-87F9046D889D}" type="pres">
      <dgm:prSet presAssocID="{88679895-0836-43BB-860A-FD728AD9BBEC}" presName="circle3" presStyleLbl="node1" presStyleIdx="2" presStyleCnt="3" custScaleX="62079" custScaleY="64904" custLinFactNeighborX="1517" custLinFactNeighborY="7552"/>
      <dgm:spPr/>
    </dgm:pt>
    <dgm:pt modelId="{7FF344D1-E3EE-487D-B713-5C17B92F411F}" type="pres">
      <dgm:prSet presAssocID="{88679895-0836-43BB-860A-FD728AD9BBEC}" presName="rect3" presStyleLbl="alignAcc1" presStyleIdx="2" presStyleCnt="3" custScaleX="103429" custScaleY="76484" custLinFactNeighborX="-313" custLinFactNeighborY="-4206"/>
      <dgm:spPr/>
      <dgm:t>
        <a:bodyPr/>
        <a:lstStyle/>
        <a:p>
          <a:endParaRPr lang="ru-RU"/>
        </a:p>
      </dgm:t>
    </dgm:pt>
    <dgm:pt modelId="{82304609-18A3-4B3F-BFDC-E7969E3B44DC}" type="pres">
      <dgm:prSet presAssocID="{83C04DE3-3635-4CEE-A883-3351F704C722}" presName="rect1ParTxNoCh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210F433-AEAB-4CFA-9622-8BB3739C94B2}" type="pres">
      <dgm:prSet presAssocID="{5A45BD84-2B27-4791-A12D-20C52AB8CA5B}" presName="rect2ParTxNoCh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75C3188-96C8-47D0-AB06-9C71548EEABF}" type="pres">
      <dgm:prSet presAssocID="{88679895-0836-43BB-860A-FD728AD9BBEC}" presName="rect3ParTxNoCh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08A6140-7F64-4508-AE49-C1D6D132571E}" type="presOf" srcId="{83C04DE3-3635-4CEE-A883-3351F704C722}" destId="{82304609-18A3-4B3F-BFDC-E7969E3B44DC}" srcOrd="1" destOrd="0" presId="urn:microsoft.com/office/officeart/2005/8/layout/target3"/>
    <dgm:cxn modelId="{49A35E7E-CB83-4E7D-9AD7-60A3AE074359}" srcId="{74B6A1EF-5340-405D-AB8B-9C26F24FBCED}" destId="{83C04DE3-3635-4CEE-A883-3351F704C722}" srcOrd="0" destOrd="0" parTransId="{5F793706-399D-4F43-A0B3-46F1EC87DE3A}" sibTransId="{3FA93338-46E1-4974-AAA5-6A02B794B5D9}"/>
    <dgm:cxn modelId="{5302D97D-5688-4CB1-89DC-3628CB4D6889}" type="presOf" srcId="{88679895-0836-43BB-860A-FD728AD9BBEC}" destId="{F75C3188-96C8-47D0-AB06-9C71548EEABF}" srcOrd="1" destOrd="0" presId="urn:microsoft.com/office/officeart/2005/8/layout/target3"/>
    <dgm:cxn modelId="{DDCC18EB-A7BD-4674-94B7-E98E9480AC46}" srcId="{74B6A1EF-5340-405D-AB8B-9C26F24FBCED}" destId="{5A45BD84-2B27-4791-A12D-20C52AB8CA5B}" srcOrd="1" destOrd="0" parTransId="{3BF31966-3FB7-40B4-9D94-F5ED13F2A7F3}" sibTransId="{FAC6161E-AE64-4EC6-881C-121F750664B9}"/>
    <dgm:cxn modelId="{F5659DD6-3745-43B5-87AC-4599C9DDDCD3}" type="presOf" srcId="{5A45BD84-2B27-4791-A12D-20C52AB8CA5B}" destId="{011B4848-3BB8-4594-8425-92C9097E2731}" srcOrd="0" destOrd="0" presId="urn:microsoft.com/office/officeart/2005/8/layout/target3"/>
    <dgm:cxn modelId="{474C304A-605C-4797-9F33-9128767D7DA5}" type="presOf" srcId="{88679895-0836-43BB-860A-FD728AD9BBEC}" destId="{7FF344D1-E3EE-487D-B713-5C17B92F411F}" srcOrd="0" destOrd="0" presId="urn:microsoft.com/office/officeart/2005/8/layout/target3"/>
    <dgm:cxn modelId="{BA32CC0D-6780-49AB-A851-BE1CBC25EB4C}" type="presOf" srcId="{74B6A1EF-5340-405D-AB8B-9C26F24FBCED}" destId="{3916132A-EB0D-4D23-82A1-FD076F110B0C}" srcOrd="0" destOrd="0" presId="urn:microsoft.com/office/officeart/2005/8/layout/target3"/>
    <dgm:cxn modelId="{5A97E3F6-D9B9-43FD-9177-7A3CE0ED5FAD}" type="presOf" srcId="{83C04DE3-3635-4CEE-A883-3351F704C722}" destId="{23BDEBB0-ADE1-4278-B81F-210AB92A3049}" srcOrd="0" destOrd="0" presId="urn:microsoft.com/office/officeart/2005/8/layout/target3"/>
    <dgm:cxn modelId="{51807AD9-0238-4389-8154-FB891769F6B1}" type="presOf" srcId="{5A45BD84-2B27-4791-A12D-20C52AB8CA5B}" destId="{A210F433-AEAB-4CFA-9622-8BB3739C94B2}" srcOrd="1" destOrd="0" presId="urn:microsoft.com/office/officeart/2005/8/layout/target3"/>
    <dgm:cxn modelId="{7FFB65BA-B5F0-4CC2-9A72-1D81905575E5}" srcId="{74B6A1EF-5340-405D-AB8B-9C26F24FBCED}" destId="{88679895-0836-43BB-860A-FD728AD9BBEC}" srcOrd="2" destOrd="0" parTransId="{BA1B888A-DEFA-4A62-A0E3-D16B55BADF40}" sibTransId="{E3ADE025-C41C-4F85-A7C4-25FDD45E08AB}"/>
    <dgm:cxn modelId="{9A4D48A7-5574-4CE9-81BA-E837D2EEB416}" type="presParOf" srcId="{3916132A-EB0D-4D23-82A1-FD076F110B0C}" destId="{1B203170-4C61-4F10-91C3-D90C39EE6DFF}" srcOrd="0" destOrd="0" presId="urn:microsoft.com/office/officeart/2005/8/layout/target3"/>
    <dgm:cxn modelId="{E923DBFE-39D9-4CA4-B24C-9CAC22580959}" type="presParOf" srcId="{3916132A-EB0D-4D23-82A1-FD076F110B0C}" destId="{34185DAC-25E6-4A93-9F82-5B2BC1D02407}" srcOrd="1" destOrd="0" presId="urn:microsoft.com/office/officeart/2005/8/layout/target3"/>
    <dgm:cxn modelId="{F2178320-92F3-4FAE-96A7-61C225A14359}" type="presParOf" srcId="{3916132A-EB0D-4D23-82A1-FD076F110B0C}" destId="{23BDEBB0-ADE1-4278-B81F-210AB92A3049}" srcOrd="2" destOrd="0" presId="urn:microsoft.com/office/officeart/2005/8/layout/target3"/>
    <dgm:cxn modelId="{7874BB71-02F5-4A07-9FFD-C97695766208}" type="presParOf" srcId="{3916132A-EB0D-4D23-82A1-FD076F110B0C}" destId="{0D771A50-CFEE-4587-AFB6-26B06572C9CC}" srcOrd="3" destOrd="0" presId="urn:microsoft.com/office/officeart/2005/8/layout/target3"/>
    <dgm:cxn modelId="{CD187930-DEA9-4F62-A0B3-E6D2C3E09607}" type="presParOf" srcId="{3916132A-EB0D-4D23-82A1-FD076F110B0C}" destId="{E188FDA0-8056-4085-B202-15C6A81F7527}" srcOrd="4" destOrd="0" presId="urn:microsoft.com/office/officeart/2005/8/layout/target3"/>
    <dgm:cxn modelId="{40BFCFD5-5627-4373-90E7-5465D08FFA19}" type="presParOf" srcId="{3916132A-EB0D-4D23-82A1-FD076F110B0C}" destId="{011B4848-3BB8-4594-8425-92C9097E2731}" srcOrd="5" destOrd="0" presId="urn:microsoft.com/office/officeart/2005/8/layout/target3"/>
    <dgm:cxn modelId="{14671835-585A-493D-8E35-D7E7E32A7FF0}" type="presParOf" srcId="{3916132A-EB0D-4D23-82A1-FD076F110B0C}" destId="{FC84980B-D2FE-4B25-928E-6BAA76FB5231}" srcOrd="6" destOrd="0" presId="urn:microsoft.com/office/officeart/2005/8/layout/target3"/>
    <dgm:cxn modelId="{3AAA60AF-D079-476B-BF65-5BE14B5BE47A}" type="presParOf" srcId="{3916132A-EB0D-4D23-82A1-FD076F110B0C}" destId="{C25A47D6-5AB2-4DDE-9B5E-87F9046D889D}" srcOrd="7" destOrd="0" presId="urn:microsoft.com/office/officeart/2005/8/layout/target3"/>
    <dgm:cxn modelId="{EB54BE25-0DC4-4B6A-BF0A-58A256C7CBC6}" type="presParOf" srcId="{3916132A-EB0D-4D23-82A1-FD076F110B0C}" destId="{7FF344D1-E3EE-487D-B713-5C17B92F411F}" srcOrd="8" destOrd="0" presId="urn:microsoft.com/office/officeart/2005/8/layout/target3"/>
    <dgm:cxn modelId="{48901A41-327D-4C1B-9759-2B7840D1187F}" type="presParOf" srcId="{3916132A-EB0D-4D23-82A1-FD076F110B0C}" destId="{82304609-18A3-4B3F-BFDC-E7969E3B44DC}" srcOrd="9" destOrd="0" presId="urn:microsoft.com/office/officeart/2005/8/layout/target3"/>
    <dgm:cxn modelId="{915AA11A-E897-4D39-9071-228452974F4A}" type="presParOf" srcId="{3916132A-EB0D-4D23-82A1-FD076F110B0C}" destId="{A210F433-AEAB-4CFA-9622-8BB3739C94B2}" srcOrd="10" destOrd="0" presId="urn:microsoft.com/office/officeart/2005/8/layout/target3"/>
    <dgm:cxn modelId="{274CE927-64B8-41E5-B792-BD3100051B38}" type="presParOf" srcId="{3916132A-EB0D-4D23-82A1-FD076F110B0C}" destId="{F75C3188-96C8-47D0-AB06-9C71548EEABF}" srcOrd="11" destOrd="0" presId="urn:microsoft.com/office/officeart/2005/8/layout/target3"/>
  </dgm:cxnLst>
  <dgm:bg/>
  <dgm:whole/>
</dgm:dataModel>
</file>

<file path=ppt/diagrams/data18.xml><?xml version="1.0" encoding="utf-8"?>
<dgm:dataModel xmlns:dgm="http://schemas.openxmlformats.org/drawingml/2006/diagram" xmlns:a="http://schemas.openxmlformats.org/drawingml/2006/main">
  <dgm:ptLst>
    <dgm:pt modelId="{A60E88F6-0CEA-4609-B5DA-120A68F7760E}" type="doc">
      <dgm:prSet loTypeId="urn:microsoft.com/office/officeart/2005/8/layout/chevron1" loCatId="process" qsTypeId="urn:microsoft.com/office/officeart/2005/8/quickstyle/3d1" qsCatId="3D" csTypeId="urn:microsoft.com/office/officeart/2005/8/colors/colorful5" csCatId="colorful" phldr="1"/>
      <dgm:spPr/>
    </dgm:pt>
    <dgm:pt modelId="{1A128F59-E735-4E51-8648-7E6EAD290416}">
      <dgm:prSet phldrT="[Текст]" custT="1"/>
      <dgm:spPr/>
      <dgm:t>
        <a:bodyPr/>
        <a:lstStyle/>
        <a:p>
          <a:r>
            <a:rPr lang="ru-RU" sz="2000" smtClean="0">
              <a:latin typeface="Times New Roman" pitchFamily="18" charset="0"/>
              <a:cs typeface="Times New Roman" pitchFamily="18" charset="0"/>
            </a:rPr>
            <a:t>Цель программы </a:t>
          </a:r>
          <a:endParaRPr lang="ru-RU" sz="2000" dirty="0">
            <a:latin typeface="Times New Roman" pitchFamily="18" charset="0"/>
            <a:cs typeface="Times New Roman" pitchFamily="18" charset="0"/>
          </a:endParaRPr>
        </a:p>
      </dgm:t>
    </dgm:pt>
    <dgm:pt modelId="{9ED8395B-979A-441B-AAEB-A444A6C05476}" type="parTrans" cxnId="{CC7EC5D1-0A38-45D9-9F08-8A9569C29D39}">
      <dgm:prSet/>
      <dgm:spPr/>
      <dgm:t>
        <a:bodyPr/>
        <a:lstStyle/>
        <a:p>
          <a:endParaRPr lang="ru-RU" sz="2000"/>
        </a:p>
      </dgm:t>
    </dgm:pt>
    <dgm:pt modelId="{BF473BEB-AA74-48D2-8133-027B5C707832}" type="sibTrans" cxnId="{CC7EC5D1-0A38-45D9-9F08-8A9569C29D39}">
      <dgm:prSet/>
      <dgm:spPr/>
      <dgm:t>
        <a:bodyPr/>
        <a:lstStyle/>
        <a:p>
          <a:endParaRPr lang="ru-RU" sz="2000"/>
        </a:p>
      </dgm:t>
    </dgm:pt>
    <dgm:pt modelId="{ED077D19-DA47-4223-8D54-3B3FB836CAD8}">
      <dgm:prSet phldrT="[Текст]" custT="1"/>
      <dgm:spPr/>
      <dgm:t>
        <a:bodyPr/>
        <a:lstStyle/>
        <a:p>
          <a:pPr algn="just"/>
          <a:r>
            <a:rPr lang="ru-RU" sz="200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Создание условий для обеспечения эффективной деятельности Думы Нижневартовского района и Контрольно-счетной палаты Нижневартовского района </a:t>
          </a:r>
          <a:endParaRPr lang="ru-RU" sz="20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C70AEC84-BCA5-4590-A7A9-54FA62A2D8C1}" type="parTrans" cxnId="{B7B69966-69C4-465A-997D-93206968FC58}">
      <dgm:prSet/>
      <dgm:spPr/>
      <dgm:t>
        <a:bodyPr/>
        <a:lstStyle/>
        <a:p>
          <a:endParaRPr lang="ru-RU" sz="2000"/>
        </a:p>
      </dgm:t>
    </dgm:pt>
    <dgm:pt modelId="{9F913893-0366-46AB-9229-ECD196FA2A75}" type="sibTrans" cxnId="{B7B69966-69C4-465A-997D-93206968FC58}">
      <dgm:prSet/>
      <dgm:spPr/>
      <dgm:t>
        <a:bodyPr/>
        <a:lstStyle/>
        <a:p>
          <a:endParaRPr lang="ru-RU" sz="2000"/>
        </a:p>
      </dgm:t>
    </dgm:pt>
    <dgm:pt modelId="{C6A64CEF-FBDC-4DD2-8983-896B5D6A9FD4}" type="pres">
      <dgm:prSet presAssocID="{A60E88F6-0CEA-4609-B5DA-120A68F7760E}" presName="Name0" presStyleCnt="0">
        <dgm:presLayoutVars>
          <dgm:dir/>
          <dgm:animLvl val="lvl"/>
          <dgm:resizeHandles val="exact"/>
        </dgm:presLayoutVars>
      </dgm:prSet>
      <dgm:spPr/>
    </dgm:pt>
    <dgm:pt modelId="{096F4796-DDB6-436E-AFAC-48082A5393E4}" type="pres">
      <dgm:prSet presAssocID="{1A128F59-E735-4E51-8648-7E6EAD290416}" presName="parTxOnly" presStyleLbl="node1" presStyleIdx="0" presStyleCnt="2" custScaleX="33016" custLinFactNeighborX="-87140" custLinFactNeighborY="-1279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EB8D7B0-210A-4B7B-9865-CA07A07C9163}" type="pres">
      <dgm:prSet presAssocID="{BF473BEB-AA74-48D2-8133-027B5C707832}" presName="parTxOnlySpace" presStyleCnt="0"/>
      <dgm:spPr/>
    </dgm:pt>
    <dgm:pt modelId="{E24F474A-4707-4B4A-8525-1BD3F655645D}" type="pres">
      <dgm:prSet presAssocID="{ED077D19-DA47-4223-8D54-3B3FB836CAD8}" presName="parTxOnly" presStyleLbl="node1" presStyleIdx="1" presStyleCnt="2" custScaleX="61106" custLinFactNeighborX="-469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7B69966-69C4-465A-997D-93206968FC58}" srcId="{A60E88F6-0CEA-4609-B5DA-120A68F7760E}" destId="{ED077D19-DA47-4223-8D54-3B3FB836CAD8}" srcOrd="1" destOrd="0" parTransId="{C70AEC84-BCA5-4590-A7A9-54FA62A2D8C1}" sibTransId="{9F913893-0366-46AB-9229-ECD196FA2A75}"/>
    <dgm:cxn modelId="{594F6FB0-4053-4225-91BC-57EAB3E7BA40}" type="presOf" srcId="{ED077D19-DA47-4223-8D54-3B3FB836CAD8}" destId="{E24F474A-4707-4B4A-8525-1BD3F655645D}" srcOrd="0" destOrd="0" presId="urn:microsoft.com/office/officeart/2005/8/layout/chevron1"/>
    <dgm:cxn modelId="{CC7EC5D1-0A38-45D9-9F08-8A9569C29D39}" srcId="{A60E88F6-0CEA-4609-B5DA-120A68F7760E}" destId="{1A128F59-E735-4E51-8648-7E6EAD290416}" srcOrd="0" destOrd="0" parTransId="{9ED8395B-979A-441B-AAEB-A444A6C05476}" sibTransId="{BF473BEB-AA74-48D2-8133-027B5C707832}"/>
    <dgm:cxn modelId="{4BB18222-02FA-40D0-909B-C064CD901452}" type="presOf" srcId="{A60E88F6-0CEA-4609-B5DA-120A68F7760E}" destId="{C6A64CEF-FBDC-4DD2-8983-896B5D6A9FD4}" srcOrd="0" destOrd="0" presId="urn:microsoft.com/office/officeart/2005/8/layout/chevron1"/>
    <dgm:cxn modelId="{BA3FB26B-EBB9-4FDF-A652-201956168115}" type="presOf" srcId="{1A128F59-E735-4E51-8648-7E6EAD290416}" destId="{096F4796-DDB6-436E-AFAC-48082A5393E4}" srcOrd="0" destOrd="0" presId="urn:microsoft.com/office/officeart/2005/8/layout/chevron1"/>
    <dgm:cxn modelId="{E8E060FB-F881-41E0-82B5-F62A68D03539}" type="presParOf" srcId="{C6A64CEF-FBDC-4DD2-8983-896B5D6A9FD4}" destId="{096F4796-DDB6-436E-AFAC-48082A5393E4}" srcOrd="0" destOrd="0" presId="urn:microsoft.com/office/officeart/2005/8/layout/chevron1"/>
    <dgm:cxn modelId="{25BE7C5E-B5C7-4E24-818D-A89845DF907F}" type="presParOf" srcId="{C6A64CEF-FBDC-4DD2-8983-896B5D6A9FD4}" destId="{5EB8D7B0-210A-4B7B-9865-CA07A07C9163}" srcOrd="1" destOrd="0" presId="urn:microsoft.com/office/officeart/2005/8/layout/chevron1"/>
    <dgm:cxn modelId="{125EAE58-AF5B-4336-AFFC-0C3DDC597C64}" type="presParOf" srcId="{C6A64CEF-FBDC-4DD2-8983-896B5D6A9FD4}" destId="{E24F474A-4707-4B4A-8525-1BD3F655645D}" srcOrd="2" destOrd="0" presId="urn:microsoft.com/office/officeart/2005/8/layout/chevron1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19.xml><?xml version="1.0" encoding="utf-8"?>
<dgm:dataModel xmlns:dgm="http://schemas.openxmlformats.org/drawingml/2006/diagram" xmlns:a="http://schemas.openxmlformats.org/drawingml/2006/main">
  <dgm:ptLst>
    <dgm:pt modelId="{A60E88F6-0CEA-4609-B5DA-120A68F7760E}" type="doc">
      <dgm:prSet loTypeId="urn:microsoft.com/office/officeart/2005/8/layout/chevron1" loCatId="process" qsTypeId="urn:microsoft.com/office/officeart/2005/8/quickstyle/3d2" qsCatId="3D" csTypeId="urn:microsoft.com/office/officeart/2005/8/colors/accent5_3" csCatId="accent5" phldr="1"/>
      <dgm:spPr/>
    </dgm:pt>
    <dgm:pt modelId="{1A128F59-E735-4E51-8648-7E6EAD290416}">
      <dgm:prSet phldrT="[Текст]" custT="1"/>
      <dgm:spPr/>
      <dgm:t>
        <a:bodyPr/>
        <a:lstStyle/>
        <a:p>
          <a:pPr algn="r"/>
          <a:r>
            <a:rPr lang="ru-RU" sz="2000" b="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Цель программы </a:t>
          </a:r>
          <a:endParaRPr lang="ru-RU" sz="2000" b="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9ED8395B-979A-441B-AAEB-A444A6C05476}" type="parTrans" cxnId="{CC7EC5D1-0A38-45D9-9F08-8A9569C29D39}">
      <dgm:prSet/>
      <dgm:spPr/>
      <dgm:t>
        <a:bodyPr/>
        <a:lstStyle/>
        <a:p>
          <a:endParaRPr lang="ru-RU" sz="2000"/>
        </a:p>
      </dgm:t>
    </dgm:pt>
    <dgm:pt modelId="{BF473BEB-AA74-48D2-8133-027B5C707832}" type="sibTrans" cxnId="{CC7EC5D1-0A38-45D9-9F08-8A9569C29D39}">
      <dgm:prSet/>
      <dgm:spPr/>
      <dgm:t>
        <a:bodyPr/>
        <a:lstStyle/>
        <a:p>
          <a:endParaRPr lang="ru-RU" sz="2000"/>
        </a:p>
      </dgm:t>
    </dgm:pt>
    <dgm:pt modelId="{ED077D19-DA47-4223-8D54-3B3FB836CAD8}">
      <dgm:prSet phldrT="[Текст]" custT="1"/>
      <dgm:spPr/>
      <dgm:t>
        <a:bodyPr/>
        <a:lstStyle/>
        <a:p>
          <a:pPr algn="ctr"/>
          <a:r>
            <a:rPr lang="ru-RU" sz="2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Доведение до сведения населения информации о деятельности органов местного самоуправления района, о жителях Нижневартовского района и важных событиях, происходящих на территории района</a:t>
          </a:r>
          <a:endParaRPr lang="ru-RU" sz="20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C70AEC84-BCA5-4590-A7A9-54FA62A2D8C1}" type="parTrans" cxnId="{B7B69966-69C4-465A-997D-93206968FC58}">
      <dgm:prSet/>
      <dgm:spPr/>
      <dgm:t>
        <a:bodyPr/>
        <a:lstStyle/>
        <a:p>
          <a:endParaRPr lang="ru-RU" sz="2000"/>
        </a:p>
      </dgm:t>
    </dgm:pt>
    <dgm:pt modelId="{9F913893-0366-46AB-9229-ECD196FA2A75}" type="sibTrans" cxnId="{B7B69966-69C4-465A-997D-93206968FC58}">
      <dgm:prSet/>
      <dgm:spPr/>
      <dgm:t>
        <a:bodyPr/>
        <a:lstStyle/>
        <a:p>
          <a:endParaRPr lang="ru-RU" sz="2000"/>
        </a:p>
      </dgm:t>
    </dgm:pt>
    <dgm:pt modelId="{C6A64CEF-FBDC-4DD2-8983-896B5D6A9FD4}" type="pres">
      <dgm:prSet presAssocID="{A60E88F6-0CEA-4609-B5DA-120A68F7760E}" presName="Name0" presStyleCnt="0">
        <dgm:presLayoutVars>
          <dgm:dir/>
          <dgm:animLvl val="lvl"/>
          <dgm:resizeHandles val="exact"/>
        </dgm:presLayoutVars>
      </dgm:prSet>
      <dgm:spPr/>
    </dgm:pt>
    <dgm:pt modelId="{096F4796-DDB6-436E-AFAC-48082A5393E4}" type="pres">
      <dgm:prSet presAssocID="{1A128F59-E735-4E51-8648-7E6EAD290416}" presName="parTxOnly" presStyleLbl="node1" presStyleIdx="0" presStyleCnt="2" custScaleX="54204" custScaleY="48152" custLinFactNeighborX="-318" custLinFactNeighborY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EB8D7B0-210A-4B7B-9865-CA07A07C9163}" type="pres">
      <dgm:prSet presAssocID="{BF473BEB-AA74-48D2-8133-027B5C707832}" presName="parTxOnlySpace" presStyleCnt="0"/>
      <dgm:spPr/>
    </dgm:pt>
    <dgm:pt modelId="{E24F474A-4707-4B4A-8525-1BD3F655645D}" type="pres">
      <dgm:prSet presAssocID="{ED077D19-DA47-4223-8D54-3B3FB836CAD8}" presName="parTxOnly" presStyleLbl="node1" presStyleIdx="1" presStyleCnt="2" custScaleY="74405" custLinFactNeighborX="-469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A488CC0-F4D1-4B04-A16D-4EFB4543927A}" type="presOf" srcId="{A60E88F6-0CEA-4609-B5DA-120A68F7760E}" destId="{C6A64CEF-FBDC-4DD2-8983-896B5D6A9FD4}" srcOrd="0" destOrd="0" presId="urn:microsoft.com/office/officeart/2005/8/layout/chevron1"/>
    <dgm:cxn modelId="{B7B69966-69C4-465A-997D-93206968FC58}" srcId="{A60E88F6-0CEA-4609-B5DA-120A68F7760E}" destId="{ED077D19-DA47-4223-8D54-3B3FB836CAD8}" srcOrd="1" destOrd="0" parTransId="{C70AEC84-BCA5-4590-A7A9-54FA62A2D8C1}" sibTransId="{9F913893-0366-46AB-9229-ECD196FA2A75}"/>
    <dgm:cxn modelId="{899D8513-EA11-4B7A-9CD1-8DEC770D66BA}" type="presOf" srcId="{1A128F59-E735-4E51-8648-7E6EAD290416}" destId="{096F4796-DDB6-436E-AFAC-48082A5393E4}" srcOrd="0" destOrd="0" presId="urn:microsoft.com/office/officeart/2005/8/layout/chevron1"/>
    <dgm:cxn modelId="{CC7EC5D1-0A38-45D9-9F08-8A9569C29D39}" srcId="{A60E88F6-0CEA-4609-B5DA-120A68F7760E}" destId="{1A128F59-E735-4E51-8648-7E6EAD290416}" srcOrd="0" destOrd="0" parTransId="{9ED8395B-979A-441B-AAEB-A444A6C05476}" sibTransId="{BF473BEB-AA74-48D2-8133-027B5C707832}"/>
    <dgm:cxn modelId="{1959EFBD-F4FB-4B49-9D31-9C476A82CCD5}" type="presOf" srcId="{ED077D19-DA47-4223-8D54-3B3FB836CAD8}" destId="{E24F474A-4707-4B4A-8525-1BD3F655645D}" srcOrd="0" destOrd="0" presId="urn:microsoft.com/office/officeart/2005/8/layout/chevron1"/>
    <dgm:cxn modelId="{B1005D17-CC13-4D08-A424-14F974CC20E9}" type="presParOf" srcId="{C6A64CEF-FBDC-4DD2-8983-896B5D6A9FD4}" destId="{096F4796-DDB6-436E-AFAC-48082A5393E4}" srcOrd="0" destOrd="0" presId="urn:microsoft.com/office/officeart/2005/8/layout/chevron1"/>
    <dgm:cxn modelId="{997B6E9C-0D0D-48F5-837A-FD9A55434C68}" type="presParOf" srcId="{C6A64CEF-FBDC-4DD2-8983-896B5D6A9FD4}" destId="{5EB8D7B0-210A-4B7B-9865-CA07A07C9163}" srcOrd="1" destOrd="0" presId="urn:microsoft.com/office/officeart/2005/8/layout/chevron1"/>
    <dgm:cxn modelId="{2D9CC874-3234-4A89-B745-7139ED77E218}" type="presParOf" srcId="{C6A64CEF-FBDC-4DD2-8983-896B5D6A9FD4}" destId="{E24F474A-4707-4B4A-8525-1BD3F655645D}" srcOrd="2" destOrd="0" presId="urn:microsoft.com/office/officeart/2005/8/layout/chevron1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33AB0F6-80A1-47B2-8978-682A28BB30A4}" type="doc">
      <dgm:prSet loTypeId="urn:microsoft.com/office/officeart/2005/8/layout/lProcess2" loCatId="list" qsTypeId="urn:microsoft.com/office/officeart/2005/8/quickstyle/3d2" qsCatId="3D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10D0B457-D32F-40C6-BF39-5AD972F61EB9}">
      <dgm:prSet phldrT="[Текст]"/>
      <dgm:spPr/>
      <dgm:t>
        <a:bodyPr/>
        <a:lstStyle/>
        <a:p>
          <a:endParaRPr lang="ru-RU" dirty="0"/>
        </a:p>
      </dgm:t>
    </dgm:pt>
    <dgm:pt modelId="{3B3253AC-997A-4BBC-90CA-2D2922037500}" type="parTrans" cxnId="{B974F8F2-D6C1-45BD-84F9-034688E83AD8}">
      <dgm:prSet/>
      <dgm:spPr/>
      <dgm:t>
        <a:bodyPr/>
        <a:lstStyle/>
        <a:p>
          <a:endParaRPr lang="ru-RU"/>
        </a:p>
      </dgm:t>
    </dgm:pt>
    <dgm:pt modelId="{8B93C5DD-A770-4D6A-90F6-5AB5372A0F74}" type="sibTrans" cxnId="{B974F8F2-D6C1-45BD-84F9-034688E83AD8}">
      <dgm:prSet/>
      <dgm:spPr/>
      <dgm:t>
        <a:bodyPr/>
        <a:lstStyle/>
        <a:p>
          <a:endParaRPr lang="ru-RU"/>
        </a:p>
      </dgm:t>
    </dgm:pt>
    <dgm:pt modelId="{7CA2D4B2-CC18-4189-B187-29147629C6E1}">
      <dgm:prSet phldrT="[Текст]"/>
      <dgm:spPr/>
      <dgm:t>
        <a:bodyPr/>
        <a:lstStyle/>
        <a:p>
          <a:r>
            <a:rPr lang="ru-RU" b="1" dirty="0" smtClean="0">
              <a:solidFill>
                <a:schemeClr val="tx1"/>
              </a:solidFill>
            </a:rPr>
            <a:t>Доходы</a:t>
          </a:r>
          <a:endParaRPr lang="ru-RU" b="1" dirty="0">
            <a:solidFill>
              <a:schemeClr val="tx1"/>
            </a:solidFill>
          </a:endParaRPr>
        </a:p>
      </dgm:t>
    </dgm:pt>
    <dgm:pt modelId="{46AA424D-9552-46EC-8A32-2E0181E77545}" type="parTrans" cxnId="{6A8CBEA7-C735-40A2-8E84-65A5185530B6}">
      <dgm:prSet/>
      <dgm:spPr/>
      <dgm:t>
        <a:bodyPr/>
        <a:lstStyle/>
        <a:p>
          <a:endParaRPr lang="ru-RU"/>
        </a:p>
      </dgm:t>
    </dgm:pt>
    <dgm:pt modelId="{C62825BF-1D6E-4F35-91B5-EAF51BF4B66A}" type="sibTrans" cxnId="{6A8CBEA7-C735-40A2-8E84-65A5185530B6}">
      <dgm:prSet/>
      <dgm:spPr/>
      <dgm:t>
        <a:bodyPr/>
        <a:lstStyle/>
        <a:p>
          <a:endParaRPr lang="ru-RU"/>
        </a:p>
      </dgm:t>
    </dgm:pt>
    <dgm:pt modelId="{37A5DC6B-5B5B-4E6F-B891-F3F9D4906EA4}">
      <dgm:prSet phldrT="[Текст]"/>
      <dgm:spPr/>
      <dgm:t>
        <a:bodyPr/>
        <a:lstStyle/>
        <a:p>
          <a:r>
            <a:rPr lang="ru-RU" b="1" dirty="0" smtClean="0">
              <a:solidFill>
                <a:schemeClr val="tx1"/>
              </a:solidFill>
            </a:rPr>
            <a:t>Расходы</a:t>
          </a:r>
          <a:endParaRPr lang="ru-RU" b="1" dirty="0">
            <a:solidFill>
              <a:schemeClr val="tx1"/>
            </a:solidFill>
          </a:endParaRPr>
        </a:p>
      </dgm:t>
    </dgm:pt>
    <dgm:pt modelId="{B6E09ED5-4CD0-4ACA-9572-9DE69D457316}" type="parTrans" cxnId="{87942FD3-F957-43DF-B6F0-BC0EFC038A34}">
      <dgm:prSet/>
      <dgm:spPr/>
      <dgm:t>
        <a:bodyPr/>
        <a:lstStyle/>
        <a:p>
          <a:endParaRPr lang="ru-RU"/>
        </a:p>
      </dgm:t>
    </dgm:pt>
    <dgm:pt modelId="{4144AB28-BB3E-40D8-ACA3-9A9EB77408C4}" type="sibTrans" cxnId="{87942FD3-F957-43DF-B6F0-BC0EFC038A34}">
      <dgm:prSet/>
      <dgm:spPr/>
      <dgm:t>
        <a:bodyPr/>
        <a:lstStyle/>
        <a:p>
          <a:endParaRPr lang="ru-RU"/>
        </a:p>
      </dgm:t>
    </dgm:pt>
    <dgm:pt modelId="{DECA5392-7C30-4C80-B645-ECFF51ECC210}">
      <dgm:prSet phldrT="[Текст]"/>
      <dgm:spPr/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Дефицит (-),</a:t>
          </a:r>
          <a:br>
            <a:rPr lang="ru-RU" dirty="0" smtClean="0">
              <a:solidFill>
                <a:schemeClr val="tx1"/>
              </a:solidFill>
            </a:rPr>
          </a:br>
          <a:r>
            <a:rPr lang="ru-RU" dirty="0" smtClean="0">
              <a:solidFill>
                <a:schemeClr val="tx1"/>
              </a:solidFill>
            </a:rPr>
            <a:t>Профицит (+)</a:t>
          </a:r>
          <a:endParaRPr lang="ru-RU" dirty="0">
            <a:solidFill>
              <a:schemeClr val="tx1"/>
            </a:solidFill>
          </a:endParaRPr>
        </a:p>
      </dgm:t>
    </dgm:pt>
    <dgm:pt modelId="{EB30D49E-F977-4A3C-ACD7-92CE8908F3CE}" type="sibTrans" cxnId="{844DA589-29F8-496D-B5C1-D3969937624F}">
      <dgm:prSet/>
      <dgm:spPr/>
      <dgm:t>
        <a:bodyPr/>
        <a:lstStyle/>
        <a:p>
          <a:endParaRPr lang="ru-RU"/>
        </a:p>
      </dgm:t>
    </dgm:pt>
    <dgm:pt modelId="{EAE73E0B-35EC-4F16-8427-4AB410DF1F5B}" type="parTrans" cxnId="{844DA589-29F8-496D-B5C1-D3969937624F}">
      <dgm:prSet/>
      <dgm:spPr/>
      <dgm:t>
        <a:bodyPr/>
        <a:lstStyle/>
        <a:p>
          <a:endParaRPr lang="ru-RU"/>
        </a:p>
      </dgm:t>
    </dgm:pt>
    <dgm:pt modelId="{99F1B89C-C1B0-4569-B7F4-B7A31649F615}" type="pres">
      <dgm:prSet presAssocID="{C33AB0F6-80A1-47B2-8978-682A28BB30A4}" presName="theList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DBEFF1B-A808-4020-BE63-43F2899B9A5F}" type="pres">
      <dgm:prSet presAssocID="{10D0B457-D32F-40C6-BF39-5AD972F61EB9}" presName="compNode" presStyleCnt="0"/>
      <dgm:spPr/>
    </dgm:pt>
    <dgm:pt modelId="{54659A6C-1334-49F4-AC94-CA74A61BD9DC}" type="pres">
      <dgm:prSet presAssocID="{10D0B457-D32F-40C6-BF39-5AD972F61EB9}" presName="aNode" presStyleLbl="bgShp" presStyleIdx="0" presStyleCnt="1"/>
      <dgm:spPr/>
      <dgm:t>
        <a:bodyPr/>
        <a:lstStyle/>
        <a:p>
          <a:endParaRPr lang="ru-RU"/>
        </a:p>
      </dgm:t>
    </dgm:pt>
    <dgm:pt modelId="{2BE4975E-3555-4857-8419-7B4902C9F6ED}" type="pres">
      <dgm:prSet presAssocID="{10D0B457-D32F-40C6-BF39-5AD972F61EB9}" presName="textNode" presStyleLbl="bgShp" presStyleIdx="0" presStyleCnt="1"/>
      <dgm:spPr/>
      <dgm:t>
        <a:bodyPr/>
        <a:lstStyle/>
        <a:p>
          <a:endParaRPr lang="ru-RU"/>
        </a:p>
      </dgm:t>
    </dgm:pt>
    <dgm:pt modelId="{406A25BC-51B5-47A5-BD4E-9D2619FF6649}" type="pres">
      <dgm:prSet presAssocID="{10D0B457-D32F-40C6-BF39-5AD972F61EB9}" presName="compChildNode" presStyleCnt="0"/>
      <dgm:spPr/>
    </dgm:pt>
    <dgm:pt modelId="{5D00AA46-77B5-48E5-A910-64B3C44F46CC}" type="pres">
      <dgm:prSet presAssocID="{10D0B457-D32F-40C6-BF39-5AD972F61EB9}" presName="theInnerList" presStyleCnt="0"/>
      <dgm:spPr/>
    </dgm:pt>
    <dgm:pt modelId="{E21D6728-144B-4DEA-8789-009EF5806EFE}" type="pres">
      <dgm:prSet presAssocID="{7CA2D4B2-CC18-4189-B187-29147629C6E1}" presName="childNode" presStyleLbl="node1" presStyleIdx="0" presStyleCnt="3" custScaleX="10937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D048830-B8AC-4152-85A6-16D32320469A}" type="pres">
      <dgm:prSet presAssocID="{7CA2D4B2-CC18-4189-B187-29147629C6E1}" presName="aSpace2" presStyleCnt="0"/>
      <dgm:spPr/>
    </dgm:pt>
    <dgm:pt modelId="{6169A735-C8B8-4ADE-B9F7-55089ABF3E68}" type="pres">
      <dgm:prSet presAssocID="{37A5DC6B-5B5B-4E6F-B891-F3F9D4906EA4}" presName="childNode" presStyleLbl="node1" presStyleIdx="1" presStyleCnt="3" custScaleX="10937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64DDCB9-B21C-4D65-806C-99BC2E8920D4}" type="pres">
      <dgm:prSet presAssocID="{37A5DC6B-5B5B-4E6F-B891-F3F9D4906EA4}" presName="aSpace2" presStyleCnt="0"/>
      <dgm:spPr/>
    </dgm:pt>
    <dgm:pt modelId="{F7E1681C-0E2C-4795-B598-BC52A18CEA41}" type="pres">
      <dgm:prSet presAssocID="{DECA5392-7C30-4C80-B645-ECFF51ECC210}" presName="childNode" presStyleLbl="node1" presStyleIdx="2" presStyleCnt="3" custScaleX="10937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3AFA1D4-40A8-4DCE-9CD4-EE2ABF5C3029}" type="presOf" srcId="{7CA2D4B2-CC18-4189-B187-29147629C6E1}" destId="{E21D6728-144B-4DEA-8789-009EF5806EFE}" srcOrd="0" destOrd="0" presId="urn:microsoft.com/office/officeart/2005/8/layout/lProcess2"/>
    <dgm:cxn modelId="{6A8CBEA7-C735-40A2-8E84-65A5185530B6}" srcId="{10D0B457-D32F-40C6-BF39-5AD972F61EB9}" destId="{7CA2D4B2-CC18-4189-B187-29147629C6E1}" srcOrd="0" destOrd="0" parTransId="{46AA424D-9552-46EC-8A32-2E0181E77545}" sibTransId="{C62825BF-1D6E-4F35-91B5-EAF51BF4B66A}"/>
    <dgm:cxn modelId="{B974F8F2-D6C1-45BD-84F9-034688E83AD8}" srcId="{C33AB0F6-80A1-47B2-8978-682A28BB30A4}" destId="{10D0B457-D32F-40C6-BF39-5AD972F61EB9}" srcOrd="0" destOrd="0" parTransId="{3B3253AC-997A-4BBC-90CA-2D2922037500}" sibTransId="{8B93C5DD-A770-4D6A-90F6-5AB5372A0F74}"/>
    <dgm:cxn modelId="{9CF0CA47-CD3A-4607-BD61-2956A1BCCDE8}" type="presOf" srcId="{10D0B457-D32F-40C6-BF39-5AD972F61EB9}" destId="{2BE4975E-3555-4857-8419-7B4902C9F6ED}" srcOrd="1" destOrd="0" presId="urn:microsoft.com/office/officeart/2005/8/layout/lProcess2"/>
    <dgm:cxn modelId="{844DA589-29F8-496D-B5C1-D3969937624F}" srcId="{10D0B457-D32F-40C6-BF39-5AD972F61EB9}" destId="{DECA5392-7C30-4C80-B645-ECFF51ECC210}" srcOrd="2" destOrd="0" parTransId="{EAE73E0B-35EC-4F16-8427-4AB410DF1F5B}" sibTransId="{EB30D49E-F977-4A3C-ACD7-92CE8908F3CE}"/>
    <dgm:cxn modelId="{808F5A6A-9A48-437E-9FB3-67315C62D4BA}" type="presOf" srcId="{C33AB0F6-80A1-47B2-8978-682A28BB30A4}" destId="{99F1B89C-C1B0-4569-B7F4-B7A31649F615}" srcOrd="0" destOrd="0" presId="urn:microsoft.com/office/officeart/2005/8/layout/lProcess2"/>
    <dgm:cxn modelId="{096D1007-B596-4CA1-95DA-2072DA7DE2F8}" type="presOf" srcId="{DECA5392-7C30-4C80-B645-ECFF51ECC210}" destId="{F7E1681C-0E2C-4795-B598-BC52A18CEA41}" srcOrd="0" destOrd="0" presId="urn:microsoft.com/office/officeart/2005/8/layout/lProcess2"/>
    <dgm:cxn modelId="{87942FD3-F957-43DF-B6F0-BC0EFC038A34}" srcId="{10D0B457-D32F-40C6-BF39-5AD972F61EB9}" destId="{37A5DC6B-5B5B-4E6F-B891-F3F9D4906EA4}" srcOrd="1" destOrd="0" parTransId="{B6E09ED5-4CD0-4ACA-9572-9DE69D457316}" sibTransId="{4144AB28-BB3E-40D8-ACA3-9A9EB77408C4}"/>
    <dgm:cxn modelId="{7C8A41DE-72A0-4892-92FE-E3BA23148C6D}" type="presOf" srcId="{10D0B457-D32F-40C6-BF39-5AD972F61EB9}" destId="{54659A6C-1334-49F4-AC94-CA74A61BD9DC}" srcOrd="0" destOrd="0" presId="urn:microsoft.com/office/officeart/2005/8/layout/lProcess2"/>
    <dgm:cxn modelId="{B2477361-745C-47F3-88D9-C352324968F8}" type="presOf" srcId="{37A5DC6B-5B5B-4E6F-B891-F3F9D4906EA4}" destId="{6169A735-C8B8-4ADE-B9F7-55089ABF3E68}" srcOrd="0" destOrd="0" presId="urn:microsoft.com/office/officeart/2005/8/layout/lProcess2"/>
    <dgm:cxn modelId="{2A95B6A8-F768-425E-8255-D9509F6C1B66}" type="presParOf" srcId="{99F1B89C-C1B0-4569-B7F4-B7A31649F615}" destId="{4DBEFF1B-A808-4020-BE63-43F2899B9A5F}" srcOrd="0" destOrd="0" presId="urn:microsoft.com/office/officeart/2005/8/layout/lProcess2"/>
    <dgm:cxn modelId="{FBA3E753-FC65-4C6C-9934-3808F4E1EF57}" type="presParOf" srcId="{4DBEFF1B-A808-4020-BE63-43F2899B9A5F}" destId="{54659A6C-1334-49F4-AC94-CA74A61BD9DC}" srcOrd="0" destOrd="0" presId="urn:microsoft.com/office/officeart/2005/8/layout/lProcess2"/>
    <dgm:cxn modelId="{FAF492D5-FBFE-41CD-A7BB-4F74E74FD4EC}" type="presParOf" srcId="{4DBEFF1B-A808-4020-BE63-43F2899B9A5F}" destId="{2BE4975E-3555-4857-8419-7B4902C9F6ED}" srcOrd="1" destOrd="0" presId="urn:microsoft.com/office/officeart/2005/8/layout/lProcess2"/>
    <dgm:cxn modelId="{1F93C3F8-4EA0-44E4-B712-2DEDC2E2DDBF}" type="presParOf" srcId="{4DBEFF1B-A808-4020-BE63-43F2899B9A5F}" destId="{406A25BC-51B5-47A5-BD4E-9D2619FF6649}" srcOrd="2" destOrd="0" presId="urn:microsoft.com/office/officeart/2005/8/layout/lProcess2"/>
    <dgm:cxn modelId="{AABE734B-EEDA-464C-961D-22A9707FC010}" type="presParOf" srcId="{406A25BC-51B5-47A5-BD4E-9D2619FF6649}" destId="{5D00AA46-77B5-48E5-A910-64B3C44F46CC}" srcOrd="0" destOrd="0" presId="urn:microsoft.com/office/officeart/2005/8/layout/lProcess2"/>
    <dgm:cxn modelId="{FB58C953-FD01-452E-9681-E24F41F0527C}" type="presParOf" srcId="{5D00AA46-77B5-48E5-A910-64B3C44F46CC}" destId="{E21D6728-144B-4DEA-8789-009EF5806EFE}" srcOrd="0" destOrd="0" presId="urn:microsoft.com/office/officeart/2005/8/layout/lProcess2"/>
    <dgm:cxn modelId="{B7CB42B9-1CD2-4F3A-9692-DC93BE327786}" type="presParOf" srcId="{5D00AA46-77B5-48E5-A910-64B3C44F46CC}" destId="{6D048830-B8AC-4152-85A6-16D32320469A}" srcOrd="1" destOrd="0" presId="urn:microsoft.com/office/officeart/2005/8/layout/lProcess2"/>
    <dgm:cxn modelId="{91D8F577-BD58-4C11-B1C7-01793296C0DB}" type="presParOf" srcId="{5D00AA46-77B5-48E5-A910-64B3C44F46CC}" destId="{6169A735-C8B8-4ADE-B9F7-55089ABF3E68}" srcOrd="2" destOrd="0" presId="urn:microsoft.com/office/officeart/2005/8/layout/lProcess2"/>
    <dgm:cxn modelId="{48628EF0-0CFC-4301-A46F-D8D662F620CA}" type="presParOf" srcId="{5D00AA46-77B5-48E5-A910-64B3C44F46CC}" destId="{164DDCB9-B21C-4D65-806C-99BC2E8920D4}" srcOrd="3" destOrd="0" presId="urn:microsoft.com/office/officeart/2005/8/layout/lProcess2"/>
    <dgm:cxn modelId="{C1C7D671-89FC-4585-9FFA-616D58465BE8}" type="presParOf" srcId="{5D00AA46-77B5-48E5-A910-64B3C44F46CC}" destId="{F7E1681C-0E2C-4795-B598-BC52A18CEA41}" srcOrd="4" destOrd="0" presId="urn:microsoft.com/office/officeart/2005/8/layout/lProcess2"/>
  </dgm:cxnLst>
  <dgm:bg/>
  <dgm:whole/>
  <dgm:extLst>
    <a:ext uri="http://schemas.microsoft.com/office/drawing/2008/diagram">
      <dsp:dataModelExt xmlns="" xmlns:dsp="http://schemas.microsoft.com/office/drawing/2008/diagram" relId="rId11" minVer="http://schemas.openxmlformats.org/drawingml/2006/diagram"/>
    </a:ext>
  </dgm:extLst>
</dgm:dataModel>
</file>

<file path=ppt/diagrams/data20.xml><?xml version="1.0" encoding="utf-8"?>
<dgm:dataModel xmlns:dgm="http://schemas.openxmlformats.org/drawingml/2006/diagram" xmlns:a="http://schemas.openxmlformats.org/drawingml/2006/main">
  <dgm:ptLst>
    <dgm:pt modelId="{A60E88F6-0CEA-4609-B5DA-120A68F7760E}" type="doc">
      <dgm:prSet loTypeId="urn:microsoft.com/office/officeart/2005/8/layout/target3" loCatId="relationship" qsTypeId="urn:microsoft.com/office/officeart/2005/8/quickstyle/3d2" qsCatId="3D" csTypeId="urn:microsoft.com/office/officeart/2005/8/colors/accent3_4" csCatId="accent3" phldr="1"/>
      <dgm:spPr/>
    </dgm:pt>
    <dgm:pt modelId="{1A128F59-E735-4E51-8648-7E6EAD290416}">
      <dgm:prSet phldrT="[Текст]" custT="1"/>
      <dgm:spPr>
        <a:noFill/>
      </dgm:spPr>
      <dgm:t>
        <a:bodyPr/>
        <a:lstStyle/>
        <a:p>
          <a:pPr algn="l"/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осуществление свободного и оперативного доступа граждан к информации</a:t>
          </a:r>
          <a:endParaRPr lang="ru-RU" sz="2000" b="0" dirty="0">
            <a:latin typeface="Times New Roman" pitchFamily="18" charset="0"/>
            <a:cs typeface="Times New Roman" pitchFamily="18" charset="0"/>
          </a:endParaRPr>
        </a:p>
      </dgm:t>
    </dgm:pt>
    <dgm:pt modelId="{9ED8395B-979A-441B-AAEB-A444A6C05476}" type="parTrans" cxnId="{CC7EC5D1-0A38-45D9-9F08-8A9569C29D39}">
      <dgm:prSet/>
      <dgm:spPr/>
      <dgm:t>
        <a:bodyPr/>
        <a:lstStyle/>
        <a:p>
          <a:endParaRPr lang="ru-RU" sz="1600"/>
        </a:p>
      </dgm:t>
    </dgm:pt>
    <dgm:pt modelId="{BF473BEB-AA74-48D2-8133-027B5C707832}" type="sibTrans" cxnId="{CC7EC5D1-0A38-45D9-9F08-8A9569C29D39}">
      <dgm:prSet/>
      <dgm:spPr/>
      <dgm:t>
        <a:bodyPr/>
        <a:lstStyle/>
        <a:p>
          <a:endParaRPr lang="ru-RU" sz="1600"/>
        </a:p>
      </dgm:t>
    </dgm:pt>
    <dgm:pt modelId="{ED077D19-DA47-4223-8D54-3B3FB836CAD8}">
      <dgm:prSet phldrT="[Текст]" custT="1"/>
      <dgm:spPr>
        <a:noFill/>
      </dgm:spPr>
      <dgm:t>
        <a:bodyPr/>
        <a:lstStyle/>
        <a:p>
          <a:pPr algn="l"/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формирование единого информационного пространства</a:t>
          </a:r>
          <a:endParaRPr lang="ru-RU" sz="2000" dirty="0">
            <a:latin typeface="Times New Roman" pitchFamily="18" charset="0"/>
            <a:cs typeface="Times New Roman" pitchFamily="18" charset="0"/>
          </a:endParaRPr>
        </a:p>
      </dgm:t>
    </dgm:pt>
    <dgm:pt modelId="{C70AEC84-BCA5-4590-A7A9-54FA62A2D8C1}" type="parTrans" cxnId="{B7B69966-69C4-465A-997D-93206968FC58}">
      <dgm:prSet/>
      <dgm:spPr/>
      <dgm:t>
        <a:bodyPr/>
        <a:lstStyle/>
        <a:p>
          <a:endParaRPr lang="ru-RU" sz="1600"/>
        </a:p>
      </dgm:t>
    </dgm:pt>
    <dgm:pt modelId="{9F913893-0366-46AB-9229-ECD196FA2A75}" type="sibTrans" cxnId="{B7B69966-69C4-465A-997D-93206968FC58}">
      <dgm:prSet/>
      <dgm:spPr/>
      <dgm:t>
        <a:bodyPr/>
        <a:lstStyle/>
        <a:p>
          <a:endParaRPr lang="ru-RU" sz="1600"/>
        </a:p>
      </dgm:t>
    </dgm:pt>
    <dgm:pt modelId="{EEC7EF54-B3BB-4FE4-A256-DDA10C364B46}">
      <dgm:prSet custT="1"/>
      <dgm:spPr>
        <a:noFill/>
      </dgm:spPr>
      <dgm:t>
        <a:bodyPr/>
        <a:lstStyle/>
        <a:p>
          <a:pPr algn="l"/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реализация прав граждан на получение качественной информационной услуги</a:t>
          </a:r>
          <a:endParaRPr lang="ru-RU" sz="2000" dirty="0"/>
        </a:p>
      </dgm:t>
    </dgm:pt>
    <dgm:pt modelId="{FB0598E0-D01B-4170-8D52-341C9458EDC0}" type="parTrans" cxnId="{50BB4A8D-3EEE-40AF-ABF1-EA7E495DC660}">
      <dgm:prSet/>
      <dgm:spPr/>
      <dgm:t>
        <a:bodyPr/>
        <a:lstStyle/>
        <a:p>
          <a:endParaRPr lang="ru-RU" sz="1600"/>
        </a:p>
      </dgm:t>
    </dgm:pt>
    <dgm:pt modelId="{01D16DD1-1373-47AE-91F2-CDA5DAB125BB}" type="sibTrans" cxnId="{50BB4A8D-3EEE-40AF-ABF1-EA7E495DC660}">
      <dgm:prSet/>
      <dgm:spPr/>
      <dgm:t>
        <a:bodyPr/>
        <a:lstStyle/>
        <a:p>
          <a:endParaRPr lang="ru-RU" sz="1600"/>
        </a:p>
      </dgm:t>
    </dgm:pt>
    <dgm:pt modelId="{2A878E58-9769-41CE-8D15-8F3FAA1152EF}" type="pres">
      <dgm:prSet presAssocID="{A60E88F6-0CEA-4609-B5DA-120A68F7760E}" presName="Name0" presStyleCnt="0">
        <dgm:presLayoutVars>
          <dgm:chMax val="7"/>
          <dgm:dir/>
          <dgm:animLvl val="lvl"/>
          <dgm:resizeHandles val="exact"/>
        </dgm:presLayoutVars>
      </dgm:prSet>
      <dgm:spPr/>
    </dgm:pt>
    <dgm:pt modelId="{920CEB00-3792-4E81-A935-BAC4A8EFD0AB}" type="pres">
      <dgm:prSet presAssocID="{1A128F59-E735-4E51-8648-7E6EAD290416}" presName="circle1" presStyleLbl="node1" presStyleIdx="0" presStyleCnt="3" custScaleX="175000" custLinFactNeighborX="-1250"/>
      <dgm:spPr/>
    </dgm:pt>
    <dgm:pt modelId="{C8DF695F-EC2A-4163-A6F9-5A98F5BC4DEC}" type="pres">
      <dgm:prSet presAssocID="{1A128F59-E735-4E51-8648-7E6EAD290416}" presName="space" presStyleCnt="0"/>
      <dgm:spPr/>
    </dgm:pt>
    <dgm:pt modelId="{29645B52-4AE4-43DA-91FE-422692B589AC}" type="pres">
      <dgm:prSet presAssocID="{1A128F59-E735-4E51-8648-7E6EAD290416}" presName="rect1" presStyleLbl="alignAcc1" presStyleIdx="0" presStyleCnt="3" custScaleX="100000" custLinFactNeighborX="9800" custLinFactNeighborY="-4892"/>
      <dgm:spPr/>
      <dgm:t>
        <a:bodyPr/>
        <a:lstStyle/>
        <a:p>
          <a:endParaRPr lang="ru-RU"/>
        </a:p>
      </dgm:t>
    </dgm:pt>
    <dgm:pt modelId="{A936F184-D807-4A7E-A4FB-31E1056143DA}" type="pres">
      <dgm:prSet presAssocID="{EEC7EF54-B3BB-4FE4-A256-DDA10C364B46}" presName="vertSpace2" presStyleLbl="node1" presStyleIdx="0" presStyleCnt="3"/>
      <dgm:spPr/>
    </dgm:pt>
    <dgm:pt modelId="{83F350C5-2DA3-4D85-851A-98EA01BF3419}" type="pres">
      <dgm:prSet presAssocID="{EEC7EF54-B3BB-4FE4-A256-DDA10C364B46}" presName="circle2" presStyleLbl="node1" presStyleIdx="1" presStyleCnt="3"/>
      <dgm:spPr/>
    </dgm:pt>
    <dgm:pt modelId="{8D568A18-C92F-45DA-9274-235C39B5AB52}" type="pres">
      <dgm:prSet presAssocID="{EEC7EF54-B3BB-4FE4-A256-DDA10C364B46}" presName="rect2" presStyleLbl="alignAcc1" presStyleIdx="1" presStyleCnt="3" custLinFactNeighborX="842" custLinFactNeighborY="3077"/>
      <dgm:spPr/>
      <dgm:t>
        <a:bodyPr/>
        <a:lstStyle/>
        <a:p>
          <a:endParaRPr lang="ru-RU"/>
        </a:p>
      </dgm:t>
    </dgm:pt>
    <dgm:pt modelId="{12FC2E55-8553-4547-A5DA-E78798583AEB}" type="pres">
      <dgm:prSet presAssocID="{ED077D19-DA47-4223-8D54-3B3FB836CAD8}" presName="vertSpace3" presStyleLbl="node1" presStyleIdx="1" presStyleCnt="3"/>
      <dgm:spPr/>
    </dgm:pt>
    <dgm:pt modelId="{892CAB58-4EA6-439D-9A97-33F278875EE4}" type="pres">
      <dgm:prSet presAssocID="{ED077D19-DA47-4223-8D54-3B3FB836CAD8}" presName="circle3" presStyleLbl="node1" presStyleIdx="2" presStyleCnt="3"/>
      <dgm:spPr/>
    </dgm:pt>
    <dgm:pt modelId="{727B3319-3E35-424E-85A1-659DDCD41129}" type="pres">
      <dgm:prSet presAssocID="{ED077D19-DA47-4223-8D54-3B3FB836CAD8}" presName="rect3" presStyleLbl="alignAcc1" presStyleIdx="2" presStyleCnt="3" custScaleY="126192" custLinFactNeighborX="153" custLinFactNeighborY="17225"/>
      <dgm:spPr/>
      <dgm:t>
        <a:bodyPr/>
        <a:lstStyle/>
        <a:p>
          <a:endParaRPr lang="ru-RU"/>
        </a:p>
      </dgm:t>
    </dgm:pt>
    <dgm:pt modelId="{9A309D72-B0A7-4150-89F3-27B2B3C0ABC0}" type="pres">
      <dgm:prSet presAssocID="{1A128F59-E735-4E51-8648-7E6EAD290416}" presName="rect1ParTxNoCh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AB370F0-99FC-4CBB-BD63-35C9AE8BF437}" type="pres">
      <dgm:prSet presAssocID="{EEC7EF54-B3BB-4FE4-A256-DDA10C364B46}" presName="rect2ParTxNoCh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E80EE7D-93B0-4EF5-9E67-22ACC59B4CDC}" type="pres">
      <dgm:prSet presAssocID="{ED077D19-DA47-4223-8D54-3B3FB836CAD8}" presName="rect3ParTxNoCh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25A0B44-CAC0-4287-AF67-6CF895B17344}" type="presOf" srcId="{1A128F59-E735-4E51-8648-7E6EAD290416}" destId="{9A309D72-B0A7-4150-89F3-27B2B3C0ABC0}" srcOrd="1" destOrd="0" presId="urn:microsoft.com/office/officeart/2005/8/layout/target3"/>
    <dgm:cxn modelId="{F611DB49-D018-4532-AF47-9969509D9CD1}" type="presOf" srcId="{A60E88F6-0CEA-4609-B5DA-120A68F7760E}" destId="{2A878E58-9769-41CE-8D15-8F3FAA1152EF}" srcOrd="0" destOrd="0" presId="urn:microsoft.com/office/officeart/2005/8/layout/target3"/>
    <dgm:cxn modelId="{094EE7FE-C4FA-4AE1-9FB8-58133F2847E0}" type="presOf" srcId="{ED077D19-DA47-4223-8D54-3B3FB836CAD8}" destId="{DE80EE7D-93B0-4EF5-9E67-22ACC59B4CDC}" srcOrd="1" destOrd="0" presId="urn:microsoft.com/office/officeart/2005/8/layout/target3"/>
    <dgm:cxn modelId="{B7B69966-69C4-465A-997D-93206968FC58}" srcId="{A60E88F6-0CEA-4609-B5DA-120A68F7760E}" destId="{ED077D19-DA47-4223-8D54-3B3FB836CAD8}" srcOrd="2" destOrd="0" parTransId="{C70AEC84-BCA5-4590-A7A9-54FA62A2D8C1}" sibTransId="{9F913893-0366-46AB-9229-ECD196FA2A75}"/>
    <dgm:cxn modelId="{317BE785-F20B-4395-8F48-1B050EC50A20}" type="presOf" srcId="{1A128F59-E735-4E51-8648-7E6EAD290416}" destId="{29645B52-4AE4-43DA-91FE-422692B589AC}" srcOrd="0" destOrd="0" presId="urn:microsoft.com/office/officeart/2005/8/layout/target3"/>
    <dgm:cxn modelId="{CC7EC5D1-0A38-45D9-9F08-8A9569C29D39}" srcId="{A60E88F6-0CEA-4609-B5DA-120A68F7760E}" destId="{1A128F59-E735-4E51-8648-7E6EAD290416}" srcOrd="0" destOrd="0" parTransId="{9ED8395B-979A-441B-AAEB-A444A6C05476}" sibTransId="{BF473BEB-AA74-48D2-8133-027B5C707832}"/>
    <dgm:cxn modelId="{171FC991-E224-4CCF-8C34-26D6F38469DE}" type="presOf" srcId="{ED077D19-DA47-4223-8D54-3B3FB836CAD8}" destId="{727B3319-3E35-424E-85A1-659DDCD41129}" srcOrd="0" destOrd="0" presId="urn:microsoft.com/office/officeart/2005/8/layout/target3"/>
    <dgm:cxn modelId="{8C1E799E-BBED-49EE-B5B0-02B7CB3CE3E6}" type="presOf" srcId="{EEC7EF54-B3BB-4FE4-A256-DDA10C364B46}" destId="{8D568A18-C92F-45DA-9274-235C39B5AB52}" srcOrd="0" destOrd="0" presId="urn:microsoft.com/office/officeart/2005/8/layout/target3"/>
    <dgm:cxn modelId="{5C314FD7-596A-4315-BA1A-B1EA8569247E}" type="presOf" srcId="{EEC7EF54-B3BB-4FE4-A256-DDA10C364B46}" destId="{2AB370F0-99FC-4CBB-BD63-35C9AE8BF437}" srcOrd="1" destOrd="0" presId="urn:microsoft.com/office/officeart/2005/8/layout/target3"/>
    <dgm:cxn modelId="{50BB4A8D-3EEE-40AF-ABF1-EA7E495DC660}" srcId="{A60E88F6-0CEA-4609-B5DA-120A68F7760E}" destId="{EEC7EF54-B3BB-4FE4-A256-DDA10C364B46}" srcOrd="1" destOrd="0" parTransId="{FB0598E0-D01B-4170-8D52-341C9458EDC0}" sibTransId="{01D16DD1-1373-47AE-91F2-CDA5DAB125BB}"/>
    <dgm:cxn modelId="{C55CFC29-D9C8-4D56-A449-56C7E57E7D0A}" type="presParOf" srcId="{2A878E58-9769-41CE-8D15-8F3FAA1152EF}" destId="{920CEB00-3792-4E81-A935-BAC4A8EFD0AB}" srcOrd="0" destOrd="0" presId="urn:microsoft.com/office/officeart/2005/8/layout/target3"/>
    <dgm:cxn modelId="{86BA5596-81FD-4804-A871-9CE816D92B13}" type="presParOf" srcId="{2A878E58-9769-41CE-8D15-8F3FAA1152EF}" destId="{C8DF695F-EC2A-4163-A6F9-5A98F5BC4DEC}" srcOrd="1" destOrd="0" presId="urn:microsoft.com/office/officeart/2005/8/layout/target3"/>
    <dgm:cxn modelId="{03C7BC88-7A2E-484D-894F-6F22ED903499}" type="presParOf" srcId="{2A878E58-9769-41CE-8D15-8F3FAA1152EF}" destId="{29645B52-4AE4-43DA-91FE-422692B589AC}" srcOrd="2" destOrd="0" presId="urn:microsoft.com/office/officeart/2005/8/layout/target3"/>
    <dgm:cxn modelId="{051BFAB7-4FFE-4F10-8803-FF7220FB206F}" type="presParOf" srcId="{2A878E58-9769-41CE-8D15-8F3FAA1152EF}" destId="{A936F184-D807-4A7E-A4FB-31E1056143DA}" srcOrd="3" destOrd="0" presId="urn:microsoft.com/office/officeart/2005/8/layout/target3"/>
    <dgm:cxn modelId="{982FB8BD-A868-48B7-8145-9278BF33BD4A}" type="presParOf" srcId="{2A878E58-9769-41CE-8D15-8F3FAA1152EF}" destId="{83F350C5-2DA3-4D85-851A-98EA01BF3419}" srcOrd="4" destOrd="0" presId="urn:microsoft.com/office/officeart/2005/8/layout/target3"/>
    <dgm:cxn modelId="{55AABF26-5634-440D-81E9-7289D267F1F6}" type="presParOf" srcId="{2A878E58-9769-41CE-8D15-8F3FAA1152EF}" destId="{8D568A18-C92F-45DA-9274-235C39B5AB52}" srcOrd="5" destOrd="0" presId="urn:microsoft.com/office/officeart/2005/8/layout/target3"/>
    <dgm:cxn modelId="{16B77EDB-1915-4AD3-9E03-232A1287CBC9}" type="presParOf" srcId="{2A878E58-9769-41CE-8D15-8F3FAA1152EF}" destId="{12FC2E55-8553-4547-A5DA-E78798583AEB}" srcOrd="6" destOrd="0" presId="urn:microsoft.com/office/officeart/2005/8/layout/target3"/>
    <dgm:cxn modelId="{A2F12850-1A66-4543-90B2-DA6D73A27D9A}" type="presParOf" srcId="{2A878E58-9769-41CE-8D15-8F3FAA1152EF}" destId="{892CAB58-4EA6-439D-9A97-33F278875EE4}" srcOrd="7" destOrd="0" presId="urn:microsoft.com/office/officeart/2005/8/layout/target3"/>
    <dgm:cxn modelId="{2459E7EE-9995-4740-B60E-1EF77ED5F517}" type="presParOf" srcId="{2A878E58-9769-41CE-8D15-8F3FAA1152EF}" destId="{727B3319-3E35-424E-85A1-659DDCD41129}" srcOrd="8" destOrd="0" presId="urn:microsoft.com/office/officeart/2005/8/layout/target3"/>
    <dgm:cxn modelId="{5C3E742C-52BB-46B6-AC50-314DA907D86C}" type="presParOf" srcId="{2A878E58-9769-41CE-8D15-8F3FAA1152EF}" destId="{9A309D72-B0A7-4150-89F3-27B2B3C0ABC0}" srcOrd="9" destOrd="0" presId="urn:microsoft.com/office/officeart/2005/8/layout/target3"/>
    <dgm:cxn modelId="{66839476-56EC-41CE-90AC-4186621DBD43}" type="presParOf" srcId="{2A878E58-9769-41CE-8D15-8F3FAA1152EF}" destId="{2AB370F0-99FC-4CBB-BD63-35C9AE8BF437}" srcOrd="10" destOrd="0" presId="urn:microsoft.com/office/officeart/2005/8/layout/target3"/>
    <dgm:cxn modelId="{01164939-47A1-43E7-9D8F-80B329906A69}" type="presParOf" srcId="{2A878E58-9769-41CE-8D15-8F3FAA1152EF}" destId="{DE80EE7D-93B0-4EF5-9E67-22ACC59B4CDC}" srcOrd="11" destOrd="0" presId="urn:microsoft.com/office/officeart/2005/8/layout/target3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21.xml><?xml version="1.0" encoding="utf-8"?>
<dgm:dataModel xmlns:dgm="http://schemas.openxmlformats.org/drawingml/2006/diagram" xmlns:a="http://schemas.openxmlformats.org/drawingml/2006/main">
  <dgm:ptLst>
    <dgm:pt modelId="{A60E88F6-0CEA-4609-B5DA-120A68F7760E}" type="doc">
      <dgm:prSet loTypeId="urn:microsoft.com/office/officeart/2005/8/layout/chevron1" loCatId="process" qsTypeId="urn:microsoft.com/office/officeart/2005/8/quickstyle/3d3" qsCatId="3D" csTypeId="urn:microsoft.com/office/officeart/2005/8/colors/colorful5" csCatId="colorful" phldr="1"/>
      <dgm:spPr/>
    </dgm:pt>
    <dgm:pt modelId="{ED077D19-DA47-4223-8D54-3B3FB836CAD8}">
      <dgm:prSet phldrT="[Текст]" custT="1"/>
      <dgm:spPr/>
      <dgm:t>
        <a:bodyPr/>
        <a:lstStyle/>
        <a:p>
          <a:pPr algn="just"/>
          <a:r>
            <a:rPr lang="ru-RU" sz="2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Создание условий для обеспечения эффективной деятельности администрации </a:t>
          </a:r>
          <a:r>
            <a:rPr lang="ru-RU" sz="20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Нижневартовского</a:t>
          </a:r>
          <a:r>
            <a:rPr lang="ru-RU" sz="2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района </a:t>
          </a:r>
          <a:endParaRPr lang="ru-RU" sz="20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C70AEC84-BCA5-4590-A7A9-54FA62A2D8C1}" type="parTrans" cxnId="{B7B69966-69C4-465A-997D-93206968FC58}">
      <dgm:prSet/>
      <dgm:spPr/>
      <dgm:t>
        <a:bodyPr/>
        <a:lstStyle/>
        <a:p>
          <a:endParaRPr lang="ru-RU" sz="2000"/>
        </a:p>
      </dgm:t>
    </dgm:pt>
    <dgm:pt modelId="{9F913893-0366-46AB-9229-ECD196FA2A75}" type="sibTrans" cxnId="{B7B69966-69C4-465A-997D-93206968FC58}">
      <dgm:prSet/>
      <dgm:spPr/>
      <dgm:t>
        <a:bodyPr/>
        <a:lstStyle/>
        <a:p>
          <a:endParaRPr lang="ru-RU" sz="2000"/>
        </a:p>
      </dgm:t>
    </dgm:pt>
    <dgm:pt modelId="{1A128F59-E735-4E51-8648-7E6EAD290416}">
      <dgm:prSet phldrT="[Текст]" custT="1"/>
      <dgm:spPr/>
      <dgm:t>
        <a:bodyPr/>
        <a:lstStyle/>
        <a:p>
          <a:r>
            <a:rPr lang="ru-RU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.</a:t>
          </a:r>
          <a:endParaRPr lang="ru-RU" sz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BF473BEB-AA74-48D2-8133-027B5C707832}" type="sibTrans" cxnId="{CC7EC5D1-0A38-45D9-9F08-8A9569C29D39}">
      <dgm:prSet/>
      <dgm:spPr/>
      <dgm:t>
        <a:bodyPr/>
        <a:lstStyle/>
        <a:p>
          <a:endParaRPr lang="ru-RU" sz="2000"/>
        </a:p>
      </dgm:t>
    </dgm:pt>
    <dgm:pt modelId="{9ED8395B-979A-441B-AAEB-A444A6C05476}" type="parTrans" cxnId="{CC7EC5D1-0A38-45D9-9F08-8A9569C29D39}">
      <dgm:prSet/>
      <dgm:spPr/>
      <dgm:t>
        <a:bodyPr/>
        <a:lstStyle/>
        <a:p>
          <a:endParaRPr lang="ru-RU" sz="2000"/>
        </a:p>
      </dgm:t>
    </dgm:pt>
    <dgm:pt modelId="{C6A64CEF-FBDC-4DD2-8983-896B5D6A9FD4}" type="pres">
      <dgm:prSet presAssocID="{A60E88F6-0CEA-4609-B5DA-120A68F7760E}" presName="Name0" presStyleCnt="0">
        <dgm:presLayoutVars>
          <dgm:dir/>
          <dgm:animLvl val="lvl"/>
          <dgm:resizeHandles val="exact"/>
        </dgm:presLayoutVars>
      </dgm:prSet>
      <dgm:spPr/>
    </dgm:pt>
    <dgm:pt modelId="{096F4796-DDB6-436E-AFAC-48082A5393E4}" type="pres">
      <dgm:prSet presAssocID="{1A128F59-E735-4E51-8648-7E6EAD290416}" presName="parTxOnly" presStyleLbl="node1" presStyleIdx="0" presStyleCnt="2" custScaleX="30402" custScaleY="62813" custLinFactNeighborX="-47202" custLinFactNeighborY="878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EB8D7B0-210A-4B7B-9865-CA07A07C9163}" type="pres">
      <dgm:prSet presAssocID="{BF473BEB-AA74-48D2-8133-027B5C707832}" presName="parTxOnlySpace" presStyleCnt="0"/>
      <dgm:spPr/>
    </dgm:pt>
    <dgm:pt modelId="{E24F474A-4707-4B4A-8525-1BD3F655645D}" type="pres">
      <dgm:prSet presAssocID="{ED077D19-DA47-4223-8D54-3B3FB836CAD8}" presName="parTxOnly" presStyleLbl="node1" presStyleIdx="1" presStyleCnt="2" custScaleX="71845" custScaleY="72018" custLinFactNeighborX="7016" custLinFactNeighborY="5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1B70F6B-0A7F-449E-AC67-2066956462EC}" type="presOf" srcId="{ED077D19-DA47-4223-8D54-3B3FB836CAD8}" destId="{E24F474A-4707-4B4A-8525-1BD3F655645D}" srcOrd="0" destOrd="0" presId="urn:microsoft.com/office/officeart/2005/8/layout/chevron1"/>
    <dgm:cxn modelId="{069D2460-8028-44FC-9274-158D8867D9BF}" type="presOf" srcId="{1A128F59-E735-4E51-8648-7E6EAD290416}" destId="{096F4796-DDB6-436E-AFAC-48082A5393E4}" srcOrd="0" destOrd="0" presId="urn:microsoft.com/office/officeart/2005/8/layout/chevron1"/>
    <dgm:cxn modelId="{B7B69966-69C4-465A-997D-93206968FC58}" srcId="{A60E88F6-0CEA-4609-B5DA-120A68F7760E}" destId="{ED077D19-DA47-4223-8D54-3B3FB836CAD8}" srcOrd="1" destOrd="0" parTransId="{C70AEC84-BCA5-4590-A7A9-54FA62A2D8C1}" sibTransId="{9F913893-0366-46AB-9229-ECD196FA2A75}"/>
    <dgm:cxn modelId="{CC7EC5D1-0A38-45D9-9F08-8A9569C29D39}" srcId="{A60E88F6-0CEA-4609-B5DA-120A68F7760E}" destId="{1A128F59-E735-4E51-8648-7E6EAD290416}" srcOrd="0" destOrd="0" parTransId="{9ED8395B-979A-441B-AAEB-A444A6C05476}" sibTransId="{BF473BEB-AA74-48D2-8133-027B5C707832}"/>
    <dgm:cxn modelId="{F316FEE3-A326-4413-BDC2-356EE5F2B014}" type="presOf" srcId="{A60E88F6-0CEA-4609-B5DA-120A68F7760E}" destId="{C6A64CEF-FBDC-4DD2-8983-896B5D6A9FD4}" srcOrd="0" destOrd="0" presId="urn:microsoft.com/office/officeart/2005/8/layout/chevron1"/>
    <dgm:cxn modelId="{DF443E9B-49F8-432F-B0C3-EEFB4FDCACBE}" type="presParOf" srcId="{C6A64CEF-FBDC-4DD2-8983-896B5D6A9FD4}" destId="{096F4796-DDB6-436E-AFAC-48082A5393E4}" srcOrd="0" destOrd="0" presId="urn:microsoft.com/office/officeart/2005/8/layout/chevron1"/>
    <dgm:cxn modelId="{839B18DB-3007-4E08-AC00-F04554FF09D4}" type="presParOf" srcId="{C6A64CEF-FBDC-4DD2-8983-896B5D6A9FD4}" destId="{5EB8D7B0-210A-4B7B-9865-CA07A07C9163}" srcOrd="1" destOrd="0" presId="urn:microsoft.com/office/officeart/2005/8/layout/chevron1"/>
    <dgm:cxn modelId="{FF20D9B4-4A2D-4697-903E-E943F9609BA5}" type="presParOf" srcId="{C6A64CEF-FBDC-4DD2-8983-896B5D6A9FD4}" destId="{E24F474A-4707-4B4A-8525-1BD3F655645D}" srcOrd="2" destOrd="0" presId="urn:microsoft.com/office/officeart/2005/8/layout/chevron1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22.xml><?xml version="1.0" encoding="utf-8"?>
<dgm:dataModel xmlns:dgm="http://schemas.openxmlformats.org/drawingml/2006/diagram" xmlns:a="http://schemas.openxmlformats.org/drawingml/2006/main">
  <dgm:ptLst>
    <dgm:pt modelId="{A60E88F6-0CEA-4609-B5DA-120A68F7760E}" type="doc">
      <dgm:prSet loTypeId="urn:microsoft.com/office/officeart/2005/8/layout/chevron1" loCatId="process" qsTypeId="urn:microsoft.com/office/officeart/2005/8/quickstyle/3d2" qsCatId="3D" csTypeId="urn:microsoft.com/office/officeart/2005/8/colors/colorful4" csCatId="colorful" phldr="1"/>
      <dgm:spPr/>
    </dgm:pt>
    <dgm:pt modelId="{1A128F59-E735-4E51-8648-7E6EAD290416}">
      <dgm:prSet phldrT="[Текст]" custT="1"/>
      <dgm:spPr/>
      <dgm:t>
        <a:bodyPr/>
        <a:lstStyle/>
        <a:p>
          <a:r>
            <a:rPr lang="ru-RU" sz="1800" dirty="0" smtClean="0">
              <a:latin typeface="Times New Roman" pitchFamily="18" charset="0"/>
              <a:cs typeface="Times New Roman" pitchFamily="18" charset="0"/>
            </a:rPr>
            <a:t>Цель программы :</a:t>
          </a:r>
          <a:endParaRPr lang="ru-RU" sz="1800" dirty="0">
            <a:latin typeface="Times New Roman" pitchFamily="18" charset="0"/>
            <a:cs typeface="Times New Roman" pitchFamily="18" charset="0"/>
          </a:endParaRPr>
        </a:p>
      </dgm:t>
    </dgm:pt>
    <dgm:pt modelId="{9ED8395B-979A-441B-AAEB-A444A6C05476}" type="parTrans" cxnId="{CC7EC5D1-0A38-45D9-9F08-8A9569C29D39}">
      <dgm:prSet/>
      <dgm:spPr/>
      <dgm:t>
        <a:bodyPr/>
        <a:lstStyle/>
        <a:p>
          <a:endParaRPr lang="ru-RU" sz="2000"/>
        </a:p>
      </dgm:t>
    </dgm:pt>
    <dgm:pt modelId="{BF473BEB-AA74-48D2-8133-027B5C707832}" type="sibTrans" cxnId="{CC7EC5D1-0A38-45D9-9F08-8A9569C29D39}">
      <dgm:prSet/>
      <dgm:spPr/>
      <dgm:t>
        <a:bodyPr/>
        <a:lstStyle/>
        <a:p>
          <a:endParaRPr lang="ru-RU" sz="2000"/>
        </a:p>
      </dgm:t>
    </dgm:pt>
    <dgm:pt modelId="{ED077D19-DA47-4223-8D54-3B3FB836CAD8}">
      <dgm:prSet phldrT="[Текст]" custT="1"/>
      <dgm:spPr/>
      <dgm:t>
        <a:bodyPr/>
        <a:lstStyle/>
        <a:p>
          <a:pPr algn="ctr"/>
          <a:r>
            <a:rPr lang="ru-RU" sz="2000" dirty="0" smtClean="0"/>
            <a:t>создание условий для бесперебойного функционирования органов местного самоуправления Нижневартовского района </a:t>
          </a:r>
          <a:endParaRPr lang="ru-RU" sz="2000" dirty="0">
            <a:latin typeface="Times New Roman" pitchFamily="18" charset="0"/>
            <a:cs typeface="Times New Roman" pitchFamily="18" charset="0"/>
          </a:endParaRPr>
        </a:p>
      </dgm:t>
    </dgm:pt>
    <dgm:pt modelId="{C70AEC84-BCA5-4590-A7A9-54FA62A2D8C1}" type="parTrans" cxnId="{B7B69966-69C4-465A-997D-93206968FC58}">
      <dgm:prSet/>
      <dgm:spPr/>
      <dgm:t>
        <a:bodyPr/>
        <a:lstStyle/>
        <a:p>
          <a:endParaRPr lang="ru-RU" sz="2000"/>
        </a:p>
      </dgm:t>
    </dgm:pt>
    <dgm:pt modelId="{9F913893-0366-46AB-9229-ECD196FA2A75}" type="sibTrans" cxnId="{B7B69966-69C4-465A-997D-93206968FC58}">
      <dgm:prSet/>
      <dgm:spPr/>
      <dgm:t>
        <a:bodyPr/>
        <a:lstStyle/>
        <a:p>
          <a:endParaRPr lang="ru-RU" sz="2000"/>
        </a:p>
      </dgm:t>
    </dgm:pt>
    <dgm:pt modelId="{C6A64CEF-FBDC-4DD2-8983-896B5D6A9FD4}" type="pres">
      <dgm:prSet presAssocID="{A60E88F6-0CEA-4609-B5DA-120A68F7760E}" presName="Name0" presStyleCnt="0">
        <dgm:presLayoutVars>
          <dgm:dir/>
          <dgm:animLvl val="lvl"/>
          <dgm:resizeHandles val="exact"/>
        </dgm:presLayoutVars>
      </dgm:prSet>
      <dgm:spPr/>
    </dgm:pt>
    <dgm:pt modelId="{096F4796-DDB6-436E-AFAC-48082A5393E4}" type="pres">
      <dgm:prSet presAssocID="{1A128F59-E735-4E51-8648-7E6EAD290416}" presName="parTxOnly" presStyleLbl="node1" presStyleIdx="0" presStyleCnt="2" custScaleX="6651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EB8D7B0-210A-4B7B-9865-CA07A07C9163}" type="pres">
      <dgm:prSet presAssocID="{BF473BEB-AA74-48D2-8133-027B5C707832}" presName="parTxOnlySpace" presStyleCnt="0"/>
      <dgm:spPr/>
    </dgm:pt>
    <dgm:pt modelId="{E24F474A-4707-4B4A-8525-1BD3F655645D}" type="pres">
      <dgm:prSet presAssocID="{ED077D19-DA47-4223-8D54-3B3FB836CAD8}" presName="parTxOnly" presStyleLbl="node1" presStyleIdx="1" presStyleCnt="2" custLinFactNeighborX="-469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7B69966-69C4-465A-997D-93206968FC58}" srcId="{A60E88F6-0CEA-4609-B5DA-120A68F7760E}" destId="{ED077D19-DA47-4223-8D54-3B3FB836CAD8}" srcOrd="1" destOrd="0" parTransId="{C70AEC84-BCA5-4590-A7A9-54FA62A2D8C1}" sibTransId="{9F913893-0366-46AB-9229-ECD196FA2A75}"/>
    <dgm:cxn modelId="{8B288A38-7C61-4084-A39F-1F42BC0ECD8F}" type="presOf" srcId="{A60E88F6-0CEA-4609-B5DA-120A68F7760E}" destId="{C6A64CEF-FBDC-4DD2-8983-896B5D6A9FD4}" srcOrd="0" destOrd="0" presId="urn:microsoft.com/office/officeart/2005/8/layout/chevron1"/>
    <dgm:cxn modelId="{F9CE36E0-165E-4249-8A79-FB0D61C24F90}" type="presOf" srcId="{ED077D19-DA47-4223-8D54-3B3FB836CAD8}" destId="{E24F474A-4707-4B4A-8525-1BD3F655645D}" srcOrd="0" destOrd="0" presId="urn:microsoft.com/office/officeart/2005/8/layout/chevron1"/>
    <dgm:cxn modelId="{4E6989D9-F386-4269-ADC4-BDF67E2F37F3}" type="presOf" srcId="{1A128F59-E735-4E51-8648-7E6EAD290416}" destId="{096F4796-DDB6-436E-AFAC-48082A5393E4}" srcOrd="0" destOrd="0" presId="urn:microsoft.com/office/officeart/2005/8/layout/chevron1"/>
    <dgm:cxn modelId="{CC7EC5D1-0A38-45D9-9F08-8A9569C29D39}" srcId="{A60E88F6-0CEA-4609-B5DA-120A68F7760E}" destId="{1A128F59-E735-4E51-8648-7E6EAD290416}" srcOrd="0" destOrd="0" parTransId="{9ED8395B-979A-441B-AAEB-A444A6C05476}" sibTransId="{BF473BEB-AA74-48D2-8133-027B5C707832}"/>
    <dgm:cxn modelId="{023B2720-BE58-4FE9-A9DB-665F893C7380}" type="presParOf" srcId="{C6A64CEF-FBDC-4DD2-8983-896B5D6A9FD4}" destId="{096F4796-DDB6-436E-AFAC-48082A5393E4}" srcOrd="0" destOrd="0" presId="urn:microsoft.com/office/officeart/2005/8/layout/chevron1"/>
    <dgm:cxn modelId="{A41D6249-911E-4260-8CA5-F8DC970739AA}" type="presParOf" srcId="{C6A64CEF-FBDC-4DD2-8983-896B5D6A9FD4}" destId="{5EB8D7B0-210A-4B7B-9865-CA07A07C9163}" srcOrd="1" destOrd="0" presId="urn:microsoft.com/office/officeart/2005/8/layout/chevron1"/>
    <dgm:cxn modelId="{82E3E8ED-0C0A-4BBA-8DBE-237AD0E50FE8}" type="presParOf" srcId="{C6A64CEF-FBDC-4DD2-8983-896B5D6A9FD4}" destId="{E24F474A-4707-4B4A-8525-1BD3F655645D}" srcOrd="2" destOrd="0" presId="urn:microsoft.com/office/officeart/2005/8/layout/chevron1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23.xml><?xml version="1.0" encoding="utf-8"?>
<dgm:dataModel xmlns:dgm="http://schemas.openxmlformats.org/drawingml/2006/diagram" xmlns:a="http://schemas.openxmlformats.org/drawingml/2006/main">
  <dgm:ptLst>
    <dgm:pt modelId="{A60E88F6-0CEA-4609-B5DA-120A68F7760E}" type="doc">
      <dgm:prSet loTypeId="urn:microsoft.com/office/officeart/2005/8/layout/chevron1" loCatId="process" qsTypeId="urn:microsoft.com/office/officeart/2005/8/quickstyle/simple1" qsCatId="simple" csTypeId="urn:microsoft.com/office/officeart/2005/8/colors/colorful3" csCatId="colorful" phldr="1"/>
      <dgm:spPr/>
    </dgm:pt>
    <dgm:pt modelId="{1A128F59-E735-4E51-8648-7E6EAD290416}">
      <dgm:prSet phldrT="[Текст]" custT="1"/>
      <dgm:spPr/>
      <dgm:t>
        <a:bodyPr/>
        <a:lstStyle/>
        <a:p>
          <a:r>
            <a:rPr lang="ru-RU" sz="2000" smtClean="0">
              <a:latin typeface="Times New Roman" pitchFamily="18" charset="0"/>
              <a:cs typeface="Times New Roman" pitchFamily="18" charset="0"/>
            </a:rPr>
            <a:t>Цель программы </a:t>
          </a:r>
          <a:endParaRPr lang="ru-RU" sz="2000" dirty="0">
            <a:latin typeface="Times New Roman" pitchFamily="18" charset="0"/>
            <a:cs typeface="Times New Roman" pitchFamily="18" charset="0"/>
          </a:endParaRPr>
        </a:p>
      </dgm:t>
    </dgm:pt>
    <dgm:pt modelId="{9ED8395B-979A-441B-AAEB-A444A6C05476}" type="parTrans" cxnId="{CC7EC5D1-0A38-45D9-9F08-8A9569C29D39}">
      <dgm:prSet/>
      <dgm:spPr/>
      <dgm:t>
        <a:bodyPr/>
        <a:lstStyle/>
        <a:p>
          <a:endParaRPr lang="ru-RU" sz="2000"/>
        </a:p>
      </dgm:t>
    </dgm:pt>
    <dgm:pt modelId="{BF473BEB-AA74-48D2-8133-027B5C707832}" type="sibTrans" cxnId="{CC7EC5D1-0A38-45D9-9F08-8A9569C29D39}">
      <dgm:prSet/>
      <dgm:spPr/>
      <dgm:t>
        <a:bodyPr/>
        <a:lstStyle/>
        <a:p>
          <a:endParaRPr lang="ru-RU" sz="2000"/>
        </a:p>
      </dgm:t>
    </dgm:pt>
    <dgm:pt modelId="{ED077D19-DA47-4223-8D54-3B3FB836CAD8}">
      <dgm:prSet phldrT="[Текст]" custT="1"/>
      <dgm:spPr/>
      <dgm:t>
        <a:bodyPr/>
        <a:lstStyle/>
        <a:p>
          <a:pPr algn="ctr"/>
          <a:r>
            <a:rPr lang="ru-RU" sz="2000" dirty="0" smtClean="0"/>
            <a:t>обеспечение эффективной финансовой поддержки городских и сельских поселений района</a:t>
          </a:r>
          <a:endParaRPr lang="ru-RU" sz="2000" dirty="0">
            <a:latin typeface="Times New Roman" pitchFamily="18" charset="0"/>
            <a:cs typeface="Times New Roman" pitchFamily="18" charset="0"/>
          </a:endParaRPr>
        </a:p>
      </dgm:t>
    </dgm:pt>
    <dgm:pt modelId="{C70AEC84-BCA5-4590-A7A9-54FA62A2D8C1}" type="parTrans" cxnId="{B7B69966-69C4-465A-997D-93206968FC58}">
      <dgm:prSet/>
      <dgm:spPr/>
      <dgm:t>
        <a:bodyPr/>
        <a:lstStyle/>
        <a:p>
          <a:endParaRPr lang="ru-RU" sz="2000"/>
        </a:p>
      </dgm:t>
    </dgm:pt>
    <dgm:pt modelId="{9F913893-0366-46AB-9229-ECD196FA2A75}" type="sibTrans" cxnId="{B7B69966-69C4-465A-997D-93206968FC58}">
      <dgm:prSet/>
      <dgm:spPr/>
      <dgm:t>
        <a:bodyPr/>
        <a:lstStyle/>
        <a:p>
          <a:endParaRPr lang="ru-RU" sz="2000"/>
        </a:p>
      </dgm:t>
    </dgm:pt>
    <dgm:pt modelId="{C6A64CEF-FBDC-4DD2-8983-896B5D6A9FD4}" type="pres">
      <dgm:prSet presAssocID="{A60E88F6-0CEA-4609-B5DA-120A68F7760E}" presName="Name0" presStyleCnt="0">
        <dgm:presLayoutVars>
          <dgm:dir/>
          <dgm:animLvl val="lvl"/>
          <dgm:resizeHandles val="exact"/>
        </dgm:presLayoutVars>
      </dgm:prSet>
      <dgm:spPr/>
    </dgm:pt>
    <dgm:pt modelId="{096F4796-DDB6-436E-AFAC-48082A5393E4}" type="pres">
      <dgm:prSet presAssocID="{1A128F59-E735-4E51-8648-7E6EAD290416}" presName="parTxOnly" presStyleLbl="node1" presStyleIdx="0" presStyleCnt="2" custScaleX="5420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EB8D7B0-210A-4B7B-9865-CA07A07C9163}" type="pres">
      <dgm:prSet presAssocID="{BF473BEB-AA74-48D2-8133-027B5C707832}" presName="parTxOnlySpace" presStyleCnt="0"/>
      <dgm:spPr/>
    </dgm:pt>
    <dgm:pt modelId="{E24F474A-4707-4B4A-8525-1BD3F655645D}" type="pres">
      <dgm:prSet presAssocID="{ED077D19-DA47-4223-8D54-3B3FB836CAD8}" presName="parTxOnly" presStyleLbl="node1" presStyleIdx="1" presStyleCnt="2" custLinFactNeighborX="-469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7B69966-69C4-465A-997D-93206968FC58}" srcId="{A60E88F6-0CEA-4609-B5DA-120A68F7760E}" destId="{ED077D19-DA47-4223-8D54-3B3FB836CAD8}" srcOrd="1" destOrd="0" parTransId="{C70AEC84-BCA5-4590-A7A9-54FA62A2D8C1}" sibTransId="{9F913893-0366-46AB-9229-ECD196FA2A75}"/>
    <dgm:cxn modelId="{3E9EB1A8-7C3F-4EB5-9F2E-76A4504B1532}" type="presOf" srcId="{ED077D19-DA47-4223-8D54-3B3FB836CAD8}" destId="{E24F474A-4707-4B4A-8525-1BD3F655645D}" srcOrd="0" destOrd="0" presId="urn:microsoft.com/office/officeart/2005/8/layout/chevron1"/>
    <dgm:cxn modelId="{07F4F70B-98A5-4023-BB61-96A2AFBA4940}" type="presOf" srcId="{1A128F59-E735-4E51-8648-7E6EAD290416}" destId="{096F4796-DDB6-436E-AFAC-48082A5393E4}" srcOrd="0" destOrd="0" presId="urn:microsoft.com/office/officeart/2005/8/layout/chevron1"/>
    <dgm:cxn modelId="{CC7EC5D1-0A38-45D9-9F08-8A9569C29D39}" srcId="{A60E88F6-0CEA-4609-B5DA-120A68F7760E}" destId="{1A128F59-E735-4E51-8648-7E6EAD290416}" srcOrd="0" destOrd="0" parTransId="{9ED8395B-979A-441B-AAEB-A444A6C05476}" sibTransId="{BF473BEB-AA74-48D2-8133-027B5C707832}"/>
    <dgm:cxn modelId="{A794E7C8-E9BF-418C-868A-BBF08FEE697B}" type="presOf" srcId="{A60E88F6-0CEA-4609-B5DA-120A68F7760E}" destId="{C6A64CEF-FBDC-4DD2-8983-896B5D6A9FD4}" srcOrd="0" destOrd="0" presId="urn:microsoft.com/office/officeart/2005/8/layout/chevron1"/>
    <dgm:cxn modelId="{D149BA29-7856-47A9-B79A-2EC399410003}" type="presParOf" srcId="{C6A64CEF-FBDC-4DD2-8983-896B5D6A9FD4}" destId="{096F4796-DDB6-436E-AFAC-48082A5393E4}" srcOrd="0" destOrd="0" presId="urn:microsoft.com/office/officeart/2005/8/layout/chevron1"/>
    <dgm:cxn modelId="{71FBEF51-4466-4D59-A11D-5D8199274471}" type="presParOf" srcId="{C6A64CEF-FBDC-4DD2-8983-896B5D6A9FD4}" destId="{5EB8D7B0-210A-4B7B-9865-CA07A07C9163}" srcOrd="1" destOrd="0" presId="urn:microsoft.com/office/officeart/2005/8/layout/chevron1"/>
    <dgm:cxn modelId="{D459ACD8-5851-422D-932A-99F9D25609DE}" type="presParOf" srcId="{C6A64CEF-FBDC-4DD2-8983-896B5D6A9FD4}" destId="{E24F474A-4707-4B4A-8525-1BD3F655645D}" srcOrd="2" destOrd="0" presId="urn:microsoft.com/office/officeart/2005/8/layout/chevron1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24.xml><?xml version="1.0" encoding="utf-8"?>
<dgm:dataModel xmlns:dgm="http://schemas.openxmlformats.org/drawingml/2006/diagram" xmlns:a="http://schemas.openxmlformats.org/drawingml/2006/main">
  <dgm:ptLst>
    <dgm:pt modelId="{A60E88F6-0CEA-4609-B5DA-120A68F7760E}" type="doc">
      <dgm:prSet loTypeId="urn:microsoft.com/office/officeart/2005/8/layout/chevron1" loCatId="process" qsTypeId="urn:microsoft.com/office/officeart/2005/8/quickstyle/3d2" qsCatId="3D" csTypeId="urn:microsoft.com/office/officeart/2005/8/colors/colorful2" csCatId="colorful" phldr="1"/>
      <dgm:spPr/>
    </dgm:pt>
    <dgm:pt modelId="{1A128F59-E735-4E51-8648-7E6EAD290416}">
      <dgm:prSet phldrT="[Текст]" custT="1"/>
      <dgm:spPr/>
      <dgm:t>
        <a:bodyPr/>
        <a:lstStyle/>
        <a:p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Цель программы </a:t>
          </a:r>
          <a:endParaRPr lang="ru-RU" sz="2000" dirty="0">
            <a:latin typeface="Times New Roman" pitchFamily="18" charset="0"/>
            <a:cs typeface="Times New Roman" pitchFamily="18" charset="0"/>
          </a:endParaRPr>
        </a:p>
      </dgm:t>
    </dgm:pt>
    <dgm:pt modelId="{9ED8395B-979A-441B-AAEB-A444A6C05476}" type="parTrans" cxnId="{CC7EC5D1-0A38-45D9-9F08-8A9569C29D39}">
      <dgm:prSet/>
      <dgm:spPr/>
      <dgm:t>
        <a:bodyPr/>
        <a:lstStyle/>
        <a:p>
          <a:endParaRPr lang="ru-RU" sz="2000"/>
        </a:p>
      </dgm:t>
    </dgm:pt>
    <dgm:pt modelId="{BF473BEB-AA74-48D2-8133-027B5C707832}" type="sibTrans" cxnId="{CC7EC5D1-0A38-45D9-9F08-8A9569C29D39}">
      <dgm:prSet/>
      <dgm:spPr/>
      <dgm:t>
        <a:bodyPr/>
        <a:lstStyle/>
        <a:p>
          <a:endParaRPr lang="ru-RU" sz="2000"/>
        </a:p>
      </dgm:t>
    </dgm:pt>
    <dgm:pt modelId="{ED077D19-DA47-4223-8D54-3B3FB836CAD8}">
      <dgm:prSet phldrT="[Текст]" custT="1"/>
      <dgm:spPr/>
      <dgm:t>
        <a:bodyPr/>
        <a:lstStyle/>
        <a:p>
          <a:pPr algn="ctr"/>
          <a:r>
            <a:rPr lang="ru-RU" sz="2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Обеспечение долгосрочной сбалансированности и устойчивости бюджета Нижневартовского района, повышение качества управления муниципальными финансами района</a:t>
          </a:r>
          <a:endParaRPr lang="ru-RU" sz="20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C70AEC84-BCA5-4590-A7A9-54FA62A2D8C1}" type="parTrans" cxnId="{B7B69966-69C4-465A-997D-93206968FC58}">
      <dgm:prSet/>
      <dgm:spPr/>
      <dgm:t>
        <a:bodyPr/>
        <a:lstStyle/>
        <a:p>
          <a:endParaRPr lang="ru-RU" sz="2000"/>
        </a:p>
      </dgm:t>
    </dgm:pt>
    <dgm:pt modelId="{9F913893-0366-46AB-9229-ECD196FA2A75}" type="sibTrans" cxnId="{B7B69966-69C4-465A-997D-93206968FC58}">
      <dgm:prSet/>
      <dgm:spPr/>
      <dgm:t>
        <a:bodyPr/>
        <a:lstStyle/>
        <a:p>
          <a:endParaRPr lang="ru-RU" sz="2000"/>
        </a:p>
      </dgm:t>
    </dgm:pt>
    <dgm:pt modelId="{C6A64CEF-FBDC-4DD2-8983-896B5D6A9FD4}" type="pres">
      <dgm:prSet presAssocID="{A60E88F6-0CEA-4609-B5DA-120A68F7760E}" presName="Name0" presStyleCnt="0">
        <dgm:presLayoutVars>
          <dgm:dir/>
          <dgm:animLvl val="lvl"/>
          <dgm:resizeHandles val="exact"/>
        </dgm:presLayoutVars>
      </dgm:prSet>
      <dgm:spPr/>
    </dgm:pt>
    <dgm:pt modelId="{096F4796-DDB6-436E-AFAC-48082A5393E4}" type="pres">
      <dgm:prSet presAssocID="{1A128F59-E735-4E51-8648-7E6EAD290416}" presName="parTxOnly" presStyleLbl="node1" presStyleIdx="0" presStyleCnt="2" custScaleX="5420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EB8D7B0-210A-4B7B-9865-CA07A07C9163}" type="pres">
      <dgm:prSet presAssocID="{BF473BEB-AA74-48D2-8133-027B5C707832}" presName="parTxOnlySpace" presStyleCnt="0"/>
      <dgm:spPr/>
    </dgm:pt>
    <dgm:pt modelId="{E24F474A-4707-4B4A-8525-1BD3F655645D}" type="pres">
      <dgm:prSet presAssocID="{ED077D19-DA47-4223-8D54-3B3FB836CAD8}" presName="parTxOnly" presStyleLbl="node1" presStyleIdx="1" presStyleCnt="2" custLinFactNeighborX="-469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4AC481E-0B23-4015-8F84-AC7F3FD4BE4D}" type="presOf" srcId="{1A128F59-E735-4E51-8648-7E6EAD290416}" destId="{096F4796-DDB6-436E-AFAC-48082A5393E4}" srcOrd="0" destOrd="0" presId="urn:microsoft.com/office/officeart/2005/8/layout/chevron1"/>
    <dgm:cxn modelId="{B7B69966-69C4-465A-997D-93206968FC58}" srcId="{A60E88F6-0CEA-4609-B5DA-120A68F7760E}" destId="{ED077D19-DA47-4223-8D54-3B3FB836CAD8}" srcOrd="1" destOrd="0" parTransId="{C70AEC84-BCA5-4590-A7A9-54FA62A2D8C1}" sibTransId="{9F913893-0366-46AB-9229-ECD196FA2A75}"/>
    <dgm:cxn modelId="{CC7EC5D1-0A38-45D9-9F08-8A9569C29D39}" srcId="{A60E88F6-0CEA-4609-B5DA-120A68F7760E}" destId="{1A128F59-E735-4E51-8648-7E6EAD290416}" srcOrd="0" destOrd="0" parTransId="{9ED8395B-979A-441B-AAEB-A444A6C05476}" sibTransId="{BF473BEB-AA74-48D2-8133-027B5C707832}"/>
    <dgm:cxn modelId="{20DB7314-D8EE-47DE-BDA8-6C19C902DDA5}" type="presOf" srcId="{ED077D19-DA47-4223-8D54-3B3FB836CAD8}" destId="{E24F474A-4707-4B4A-8525-1BD3F655645D}" srcOrd="0" destOrd="0" presId="urn:microsoft.com/office/officeart/2005/8/layout/chevron1"/>
    <dgm:cxn modelId="{08148A86-96C4-4706-9B7C-59801DB842E6}" type="presOf" srcId="{A60E88F6-0CEA-4609-B5DA-120A68F7760E}" destId="{C6A64CEF-FBDC-4DD2-8983-896B5D6A9FD4}" srcOrd="0" destOrd="0" presId="urn:microsoft.com/office/officeart/2005/8/layout/chevron1"/>
    <dgm:cxn modelId="{FCFDBE85-5E3C-430B-BBAD-A5B760A4612F}" type="presParOf" srcId="{C6A64CEF-FBDC-4DD2-8983-896B5D6A9FD4}" destId="{096F4796-DDB6-436E-AFAC-48082A5393E4}" srcOrd="0" destOrd="0" presId="urn:microsoft.com/office/officeart/2005/8/layout/chevron1"/>
    <dgm:cxn modelId="{A6CDF570-3015-4AF3-8080-86D8ABB9A90B}" type="presParOf" srcId="{C6A64CEF-FBDC-4DD2-8983-896B5D6A9FD4}" destId="{5EB8D7B0-210A-4B7B-9865-CA07A07C9163}" srcOrd="1" destOrd="0" presId="urn:microsoft.com/office/officeart/2005/8/layout/chevron1"/>
    <dgm:cxn modelId="{020562DD-B6B7-4F9D-9EB3-61635AA56EE9}" type="presParOf" srcId="{C6A64CEF-FBDC-4DD2-8983-896B5D6A9FD4}" destId="{E24F474A-4707-4B4A-8525-1BD3F655645D}" srcOrd="2" destOrd="0" presId="urn:microsoft.com/office/officeart/2005/8/layout/chevron1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25.xml><?xml version="1.0" encoding="utf-8"?>
<dgm:dataModel xmlns:dgm="http://schemas.openxmlformats.org/drawingml/2006/diagram" xmlns:a="http://schemas.openxmlformats.org/drawingml/2006/main">
  <dgm:ptLst>
    <dgm:pt modelId="{A60E88F6-0CEA-4609-B5DA-120A68F7760E}" type="doc">
      <dgm:prSet loTypeId="urn:microsoft.com/office/officeart/2005/8/layout/chevron1" loCatId="process" qsTypeId="urn:microsoft.com/office/officeart/2005/8/quickstyle/3d2" qsCatId="3D" csTypeId="urn:microsoft.com/office/officeart/2005/8/colors/accent6_4" csCatId="accent6" phldr="1"/>
      <dgm:spPr/>
    </dgm:pt>
    <dgm:pt modelId="{1A128F59-E735-4E51-8648-7E6EAD290416}">
      <dgm:prSet phldrT="[Текст]" custT="1"/>
      <dgm:spPr/>
      <dgm:t>
        <a:bodyPr/>
        <a:lstStyle/>
        <a:p>
          <a:pPr algn="r"/>
          <a:r>
            <a:rPr lang="ru-RU" sz="1600" b="0" dirty="0" smtClean="0">
              <a:latin typeface="Times New Roman" pitchFamily="18" charset="0"/>
              <a:cs typeface="Times New Roman" pitchFamily="18" charset="0"/>
            </a:rPr>
            <a:t>Цель программы </a:t>
          </a:r>
          <a:endParaRPr lang="ru-RU" sz="1600" b="0" dirty="0">
            <a:latin typeface="Times New Roman" pitchFamily="18" charset="0"/>
            <a:cs typeface="Times New Roman" pitchFamily="18" charset="0"/>
          </a:endParaRPr>
        </a:p>
      </dgm:t>
    </dgm:pt>
    <dgm:pt modelId="{9ED8395B-979A-441B-AAEB-A444A6C05476}" type="parTrans" cxnId="{CC7EC5D1-0A38-45D9-9F08-8A9569C29D39}">
      <dgm:prSet/>
      <dgm:spPr/>
      <dgm:t>
        <a:bodyPr/>
        <a:lstStyle/>
        <a:p>
          <a:endParaRPr lang="ru-RU" sz="2000"/>
        </a:p>
      </dgm:t>
    </dgm:pt>
    <dgm:pt modelId="{BF473BEB-AA74-48D2-8133-027B5C707832}" type="sibTrans" cxnId="{CC7EC5D1-0A38-45D9-9F08-8A9569C29D39}">
      <dgm:prSet/>
      <dgm:spPr/>
      <dgm:t>
        <a:bodyPr/>
        <a:lstStyle/>
        <a:p>
          <a:endParaRPr lang="ru-RU" sz="2000"/>
        </a:p>
      </dgm:t>
    </dgm:pt>
    <dgm:pt modelId="{ED077D19-DA47-4223-8D54-3B3FB836CAD8}">
      <dgm:prSet phldrT="[Текст]" custT="1"/>
      <dgm:spPr/>
      <dgm:t>
        <a:bodyPr/>
        <a:lstStyle/>
        <a:p>
          <a:pPr algn="ctr"/>
          <a:r>
            <a:rPr lang="ru-RU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Обеспечение прав детей-сирот и детей, оставшихся без попечения родителей, и лиц из числа детей-сирот и детей, оставшихся без попечения родителей.</a:t>
          </a:r>
          <a:endParaRPr lang="ru-RU" sz="18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C70AEC84-BCA5-4590-A7A9-54FA62A2D8C1}" type="parTrans" cxnId="{B7B69966-69C4-465A-997D-93206968FC58}">
      <dgm:prSet/>
      <dgm:spPr/>
      <dgm:t>
        <a:bodyPr/>
        <a:lstStyle/>
        <a:p>
          <a:endParaRPr lang="ru-RU" sz="2000"/>
        </a:p>
      </dgm:t>
    </dgm:pt>
    <dgm:pt modelId="{9F913893-0366-46AB-9229-ECD196FA2A75}" type="sibTrans" cxnId="{B7B69966-69C4-465A-997D-93206968FC58}">
      <dgm:prSet/>
      <dgm:spPr/>
      <dgm:t>
        <a:bodyPr/>
        <a:lstStyle/>
        <a:p>
          <a:endParaRPr lang="ru-RU" sz="2000"/>
        </a:p>
      </dgm:t>
    </dgm:pt>
    <dgm:pt modelId="{C6A64CEF-FBDC-4DD2-8983-896B5D6A9FD4}" type="pres">
      <dgm:prSet presAssocID="{A60E88F6-0CEA-4609-B5DA-120A68F7760E}" presName="Name0" presStyleCnt="0">
        <dgm:presLayoutVars>
          <dgm:dir/>
          <dgm:animLvl val="lvl"/>
          <dgm:resizeHandles val="exact"/>
        </dgm:presLayoutVars>
      </dgm:prSet>
      <dgm:spPr/>
    </dgm:pt>
    <dgm:pt modelId="{096F4796-DDB6-436E-AFAC-48082A5393E4}" type="pres">
      <dgm:prSet presAssocID="{1A128F59-E735-4E51-8648-7E6EAD290416}" presName="parTxOnly" presStyleLbl="node1" presStyleIdx="0" presStyleCnt="2" custScaleX="48298" custScaleY="48152" custLinFactNeighborX="-318" custLinFactNeighborY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EB8D7B0-210A-4B7B-9865-CA07A07C9163}" type="pres">
      <dgm:prSet presAssocID="{BF473BEB-AA74-48D2-8133-027B5C707832}" presName="parTxOnlySpace" presStyleCnt="0"/>
      <dgm:spPr/>
    </dgm:pt>
    <dgm:pt modelId="{E24F474A-4707-4B4A-8525-1BD3F655645D}" type="pres">
      <dgm:prSet presAssocID="{ED077D19-DA47-4223-8D54-3B3FB836CAD8}" presName="parTxOnly" presStyleLbl="node1" presStyleIdx="1" presStyleCnt="2" custScaleY="53987" custLinFactNeighborX="-469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DE44F80-6EE4-45D2-960B-F5DF159CFE0F}" type="presOf" srcId="{ED077D19-DA47-4223-8D54-3B3FB836CAD8}" destId="{E24F474A-4707-4B4A-8525-1BD3F655645D}" srcOrd="0" destOrd="0" presId="urn:microsoft.com/office/officeart/2005/8/layout/chevron1"/>
    <dgm:cxn modelId="{B7B69966-69C4-465A-997D-93206968FC58}" srcId="{A60E88F6-0CEA-4609-B5DA-120A68F7760E}" destId="{ED077D19-DA47-4223-8D54-3B3FB836CAD8}" srcOrd="1" destOrd="0" parTransId="{C70AEC84-BCA5-4590-A7A9-54FA62A2D8C1}" sibTransId="{9F913893-0366-46AB-9229-ECD196FA2A75}"/>
    <dgm:cxn modelId="{9706FE99-CD8F-4DB2-9DF5-80DEEAE970E6}" type="presOf" srcId="{A60E88F6-0CEA-4609-B5DA-120A68F7760E}" destId="{C6A64CEF-FBDC-4DD2-8983-896B5D6A9FD4}" srcOrd="0" destOrd="0" presId="urn:microsoft.com/office/officeart/2005/8/layout/chevron1"/>
    <dgm:cxn modelId="{CC7EC5D1-0A38-45D9-9F08-8A9569C29D39}" srcId="{A60E88F6-0CEA-4609-B5DA-120A68F7760E}" destId="{1A128F59-E735-4E51-8648-7E6EAD290416}" srcOrd="0" destOrd="0" parTransId="{9ED8395B-979A-441B-AAEB-A444A6C05476}" sibTransId="{BF473BEB-AA74-48D2-8133-027B5C707832}"/>
    <dgm:cxn modelId="{42803883-7D7A-4F89-9289-D2F7921DB624}" type="presOf" srcId="{1A128F59-E735-4E51-8648-7E6EAD290416}" destId="{096F4796-DDB6-436E-AFAC-48082A5393E4}" srcOrd="0" destOrd="0" presId="urn:microsoft.com/office/officeart/2005/8/layout/chevron1"/>
    <dgm:cxn modelId="{4232920A-99A1-4511-9D0E-60933EF0EE9A}" type="presParOf" srcId="{C6A64CEF-FBDC-4DD2-8983-896B5D6A9FD4}" destId="{096F4796-DDB6-436E-AFAC-48082A5393E4}" srcOrd="0" destOrd="0" presId="urn:microsoft.com/office/officeart/2005/8/layout/chevron1"/>
    <dgm:cxn modelId="{7ED7216D-4FF1-4384-9BAF-BED2EF1197F6}" type="presParOf" srcId="{C6A64CEF-FBDC-4DD2-8983-896B5D6A9FD4}" destId="{5EB8D7B0-210A-4B7B-9865-CA07A07C9163}" srcOrd="1" destOrd="0" presId="urn:microsoft.com/office/officeart/2005/8/layout/chevron1"/>
    <dgm:cxn modelId="{92D247BB-D2EF-4C5E-9D06-98EDA73DEFE0}" type="presParOf" srcId="{C6A64CEF-FBDC-4DD2-8983-896B5D6A9FD4}" destId="{E24F474A-4707-4B4A-8525-1BD3F655645D}" srcOrd="2" destOrd="0" presId="urn:microsoft.com/office/officeart/2005/8/layout/chevron1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26.xml><?xml version="1.0" encoding="utf-8"?>
<dgm:dataModel xmlns:dgm="http://schemas.openxmlformats.org/drawingml/2006/diagram" xmlns:a="http://schemas.openxmlformats.org/drawingml/2006/main">
  <dgm:ptLst>
    <dgm:pt modelId="{A60E88F6-0CEA-4609-B5DA-120A68F7760E}" type="doc">
      <dgm:prSet loTypeId="urn:microsoft.com/office/officeart/2005/8/layout/chevron1" loCatId="process" qsTypeId="urn:microsoft.com/office/officeart/2005/8/quickstyle/3d3" qsCatId="3D" csTypeId="urn:microsoft.com/office/officeart/2005/8/colors/colorful2" csCatId="colorful" phldr="1"/>
      <dgm:spPr/>
    </dgm:pt>
    <dgm:pt modelId="{1A128F59-E735-4E51-8648-7E6EAD290416}">
      <dgm:prSet phldrT="[Текст]" custT="1"/>
      <dgm:spPr/>
      <dgm:t>
        <a:bodyPr/>
        <a:lstStyle/>
        <a:p>
          <a:r>
            <a:rPr lang="ru-RU" sz="2000" smtClean="0">
              <a:latin typeface="Times New Roman" pitchFamily="18" charset="0"/>
              <a:cs typeface="Times New Roman" pitchFamily="18" charset="0"/>
            </a:rPr>
            <a:t>Цель программы: </a:t>
          </a:r>
          <a:endParaRPr lang="ru-RU" sz="2000" dirty="0">
            <a:latin typeface="Times New Roman" pitchFamily="18" charset="0"/>
            <a:cs typeface="Times New Roman" pitchFamily="18" charset="0"/>
          </a:endParaRPr>
        </a:p>
      </dgm:t>
    </dgm:pt>
    <dgm:pt modelId="{9ED8395B-979A-441B-AAEB-A444A6C05476}" type="parTrans" cxnId="{CC7EC5D1-0A38-45D9-9F08-8A9569C29D39}">
      <dgm:prSet/>
      <dgm:spPr/>
      <dgm:t>
        <a:bodyPr/>
        <a:lstStyle/>
        <a:p>
          <a:endParaRPr lang="ru-RU" sz="2000"/>
        </a:p>
      </dgm:t>
    </dgm:pt>
    <dgm:pt modelId="{BF473BEB-AA74-48D2-8133-027B5C707832}" type="sibTrans" cxnId="{CC7EC5D1-0A38-45D9-9F08-8A9569C29D39}">
      <dgm:prSet/>
      <dgm:spPr/>
      <dgm:t>
        <a:bodyPr/>
        <a:lstStyle/>
        <a:p>
          <a:endParaRPr lang="ru-RU" sz="2000"/>
        </a:p>
      </dgm:t>
    </dgm:pt>
    <dgm:pt modelId="{ED077D19-DA47-4223-8D54-3B3FB836CAD8}">
      <dgm:prSet phldrT="[Текст]" custT="1"/>
      <dgm:spPr/>
      <dgm:t>
        <a:bodyPr/>
        <a:lstStyle/>
        <a:p>
          <a:pPr algn="ctr"/>
          <a:r>
            <a:rPr lang="ru-RU" sz="1800" dirty="0" smtClean="0">
              <a:solidFill>
                <a:schemeClr val="tx1"/>
              </a:solidFill>
            </a:rPr>
            <a:t>развитие и укрепление администрации </a:t>
          </a:r>
          <a:r>
            <a:rPr lang="ru-RU" sz="1800" dirty="0" err="1" smtClean="0">
              <a:solidFill>
                <a:schemeClr val="tx1"/>
              </a:solidFill>
            </a:rPr>
            <a:t>Нижневартовского</a:t>
          </a:r>
          <a:r>
            <a:rPr lang="ru-RU" sz="1800" dirty="0" smtClean="0">
              <a:solidFill>
                <a:schemeClr val="tx1"/>
              </a:solidFill>
            </a:rPr>
            <a:t> района в сфере строительства, градостроительной деятельности, электроэнергетики, жилищно-коммунального комплекса, обеспечение условий для осуществления эффективной деятельности по реализации полномочий посредством создания оптимальных условий для работы</a:t>
          </a:r>
          <a:endParaRPr lang="ru-RU" sz="18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C70AEC84-BCA5-4590-A7A9-54FA62A2D8C1}" type="parTrans" cxnId="{B7B69966-69C4-465A-997D-93206968FC58}">
      <dgm:prSet/>
      <dgm:spPr/>
      <dgm:t>
        <a:bodyPr/>
        <a:lstStyle/>
        <a:p>
          <a:endParaRPr lang="ru-RU" sz="2000"/>
        </a:p>
      </dgm:t>
    </dgm:pt>
    <dgm:pt modelId="{9F913893-0366-46AB-9229-ECD196FA2A75}" type="sibTrans" cxnId="{B7B69966-69C4-465A-997D-93206968FC58}">
      <dgm:prSet/>
      <dgm:spPr/>
      <dgm:t>
        <a:bodyPr/>
        <a:lstStyle/>
        <a:p>
          <a:endParaRPr lang="ru-RU" sz="2000"/>
        </a:p>
      </dgm:t>
    </dgm:pt>
    <dgm:pt modelId="{C6A64CEF-FBDC-4DD2-8983-896B5D6A9FD4}" type="pres">
      <dgm:prSet presAssocID="{A60E88F6-0CEA-4609-B5DA-120A68F7760E}" presName="Name0" presStyleCnt="0">
        <dgm:presLayoutVars>
          <dgm:dir/>
          <dgm:animLvl val="lvl"/>
          <dgm:resizeHandles val="exact"/>
        </dgm:presLayoutVars>
      </dgm:prSet>
      <dgm:spPr/>
    </dgm:pt>
    <dgm:pt modelId="{096F4796-DDB6-436E-AFAC-48082A5393E4}" type="pres">
      <dgm:prSet presAssocID="{1A128F59-E735-4E51-8648-7E6EAD290416}" presName="parTxOnly" presStyleLbl="node1" presStyleIdx="0" presStyleCnt="2" custScaleX="72083" custScaleY="87817" custLinFactNeighborX="-16356" custLinFactNeighborY="184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EB8D7B0-210A-4B7B-9865-CA07A07C9163}" type="pres">
      <dgm:prSet presAssocID="{BF473BEB-AA74-48D2-8133-027B5C707832}" presName="parTxOnlySpace" presStyleCnt="0"/>
      <dgm:spPr/>
    </dgm:pt>
    <dgm:pt modelId="{E24F474A-4707-4B4A-8525-1BD3F655645D}" type="pres">
      <dgm:prSet presAssocID="{ED077D19-DA47-4223-8D54-3B3FB836CAD8}" presName="parTxOnly" presStyleLbl="node1" presStyleIdx="1" presStyleCnt="2" custScaleX="234283" custScaleY="177264" custLinFactX="-909" custLinFactNeighborX="-100000" custLinFactNeighborY="-31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7B69966-69C4-465A-997D-93206968FC58}" srcId="{A60E88F6-0CEA-4609-B5DA-120A68F7760E}" destId="{ED077D19-DA47-4223-8D54-3B3FB836CAD8}" srcOrd="1" destOrd="0" parTransId="{C70AEC84-BCA5-4590-A7A9-54FA62A2D8C1}" sibTransId="{9F913893-0366-46AB-9229-ECD196FA2A75}"/>
    <dgm:cxn modelId="{0DB296B5-7A0C-40CD-B4A8-C1B07CA830AF}" type="presOf" srcId="{ED077D19-DA47-4223-8D54-3B3FB836CAD8}" destId="{E24F474A-4707-4B4A-8525-1BD3F655645D}" srcOrd="0" destOrd="0" presId="urn:microsoft.com/office/officeart/2005/8/layout/chevron1"/>
    <dgm:cxn modelId="{CC7EC5D1-0A38-45D9-9F08-8A9569C29D39}" srcId="{A60E88F6-0CEA-4609-B5DA-120A68F7760E}" destId="{1A128F59-E735-4E51-8648-7E6EAD290416}" srcOrd="0" destOrd="0" parTransId="{9ED8395B-979A-441B-AAEB-A444A6C05476}" sibTransId="{BF473BEB-AA74-48D2-8133-027B5C707832}"/>
    <dgm:cxn modelId="{2C36FAF6-934B-4C36-B0A2-6F2C4CC7D2D2}" type="presOf" srcId="{1A128F59-E735-4E51-8648-7E6EAD290416}" destId="{096F4796-DDB6-436E-AFAC-48082A5393E4}" srcOrd="0" destOrd="0" presId="urn:microsoft.com/office/officeart/2005/8/layout/chevron1"/>
    <dgm:cxn modelId="{662DCEA5-3F11-4D03-9F29-F21660CB69BF}" type="presOf" srcId="{A60E88F6-0CEA-4609-B5DA-120A68F7760E}" destId="{C6A64CEF-FBDC-4DD2-8983-896B5D6A9FD4}" srcOrd="0" destOrd="0" presId="urn:microsoft.com/office/officeart/2005/8/layout/chevron1"/>
    <dgm:cxn modelId="{BF1FA948-FA2E-4598-B1BE-E564DD20D87C}" type="presParOf" srcId="{C6A64CEF-FBDC-4DD2-8983-896B5D6A9FD4}" destId="{096F4796-DDB6-436E-AFAC-48082A5393E4}" srcOrd="0" destOrd="0" presId="urn:microsoft.com/office/officeart/2005/8/layout/chevron1"/>
    <dgm:cxn modelId="{034BF819-7E5B-4DBB-89B9-33E7DA94947F}" type="presParOf" srcId="{C6A64CEF-FBDC-4DD2-8983-896B5D6A9FD4}" destId="{5EB8D7B0-210A-4B7B-9865-CA07A07C9163}" srcOrd="1" destOrd="0" presId="urn:microsoft.com/office/officeart/2005/8/layout/chevron1"/>
    <dgm:cxn modelId="{515A2457-0915-4ACD-9A12-7DE9B8965FCE}" type="presParOf" srcId="{C6A64CEF-FBDC-4DD2-8983-896B5D6A9FD4}" destId="{E24F474A-4707-4B4A-8525-1BD3F655645D}" srcOrd="2" destOrd="0" presId="urn:microsoft.com/office/officeart/2005/8/layout/chevron1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27.xml><?xml version="1.0" encoding="utf-8"?>
<dgm:dataModel xmlns:dgm="http://schemas.openxmlformats.org/drawingml/2006/diagram" xmlns:a="http://schemas.openxmlformats.org/drawingml/2006/main">
  <dgm:ptLst>
    <dgm:pt modelId="{A60E88F6-0CEA-4609-B5DA-120A68F7760E}" type="doc">
      <dgm:prSet loTypeId="urn:microsoft.com/office/officeart/2005/8/layout/chevron1" loCatId="process" qsTypeId="urn:microsoft.com/office/officeart/2005/8/quickstyle/3d2" qsCatId="3D" csTypeId="urn:microsoft.com/office/officeart/2005/8/colors/colorful4" csCatId="colorful" phldr="1"/>
      <dgm:spPr/>
    </dgm:pt>
    <dgm:pt modelId="{1A128F59-E735-4E51-8648-7E6EAD290416}">
      <dgm:prSet phldrT="[Текст]" custT="1"/>
      <dgm:spPr>
        <a:solidFill>
          <a:schemeClr val="accent3">
            <a:lumMod val="75000"/>
          </a:schemeClr>
        </a:solidFill>
      </dgm:spPr>
      <dgm:t>
        <a:bodyPr/>
        <a:lstStyle/>
        <a:p>
          <a:r>
            <a:rPr lang="ru-RU" sz="1800" dirty="0" smtClean="0">
              <a:latin typeface="Times New Roman" pitchFamily="18" charset="0"/>
              <a:cs typeface="Times New Roman" pitchFamily="18" charset="0"/>
            </a:rPr>
            <a:t>Цель программы:</a:t>
          </a:r>
          <a:endParaRPr lang="ru-RU" sz="1800" dirty="0">
            <a:latin typeface="Times New Roman" pitchFamily="18" charset="0"/>
            <a:cs typeface="Times New Roman" pitchFamily="18" charset="0"/>
          </a:endParaRPr>
        </a:p>
      </dgm:t>
    </dgm:pt>
    <dgm:pt modelId="{9ED8395B-979A-441B-AAEB-A444A6C05476}" type="parTrans" cxnId="{CC7EC5D1-0A38-45D9-9F08-8A9569C29D39}">
      <dgm:prSet/>
      <dgm:spPr/>
      <dgm:t>
        <a:bodyPr/>
        <a:lstStyle/>
        <a:p>
          <a:endParaRPr lang="ru-RU" sz="2000"/>
        </a:p>
      </dgm:t>
    </dgm:pt>
    <dgm:pt modelId="{BF473BEB-AA74-48D2-8133-027B5C707832}" type="sibTrans" cxnId="{CC7EC5D1-0A38-45D9-9F08-8A9569C29D39}">
      <dgm:prSet/>
      <dgm:spPr/>
      <dgm:t>
        <a:bodyPr/>
        <a:lstStyle/>
        <a:p>
          <a:endParaRPr lang="ru-RU" sz="2000"/>
        </a:p>
      </dgm:t>
    </dgm:pt>
    <dgm:pt modelId="{ED077D19-DA47-4223-8D54-3B3FB836CAD8}">
      <dgm:prSet phldrT="[Текст]" custT="1"/>
      <dgm:spPr>
        <a:solidFill>
          <a:schemeClr val="accent2"/>
        </a:solidFill>
      </dgm:spPr>
      <dgm:t>
        <a:bodyPr/>
        <a:lstStyle/>
        <a:p>
          <a:pPr algn="ctr"/>
          <a:r>
            <a:rPr lang="ru-RU" sz="1500" dirty="0" smtClean="0">
              <a:solidFill>
                <a:schemeClr val="tx1"/>
              </a:solidFill>
            </a:rPr>
            <a:t>Развитие и укрепление муниципального казенного учреждения Нижневартовского района «Управление по делам гражданской обороны и чрезвычайным ситуациям» в области гражданской обороны, защиты населения и территории Нижневартовского района от чрезвычайных ситуаций природного и техногенного характера, обеспечения безопасности людей на водных объектах района, охраны их жизни и здоровья, обеспечение условий для осуществления эффективной деятельности по реализации полномочий посредством создания оптимальных условий для работы.</a:t>
          </a:r>
          <a:endParaRPr lang="ru-RU" sz="15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C70AEC84-BCA5-4590-A7A9-54FA62A2D8C1}" type="parTrans" cxnId="{B7B69966-69C4-465A-997D-93206968FC58}">
      <dgm:prSet/>
      <dgm:spPr/>
      <dgm:t>
        <a:bodyPr/>
        <a:lstStyle/>
        <a:p>
          <a:endParaRPr lang="ru-RU" sz="2000"/>
        </a:p>
      </dgm:t>
    </dgm:pt>
    <dgm:pt modelId="{9F913893-0366-46AB-9229-ECD196FA2A75}" type="sibTrans" cxnId="{B7B69966-69C4-465A-997D-93206968FC58}">
      <dgm:prSet/>
      <dgm:spPr/>
      <dgm:t>
        <a:bodyPr/>
        <a:lstStyle/>
        <a:p>
          <a:endParaRPr lang="ru-RU" sz="2000"/>
        </a:p>
      </dgm:t>
    </dgm:pt>
    <dgm:pt modelId="{C6A64CEF-FBDC-4DD2-8983-896B5D6A9FD4}" type="pres">
      <dgm:prSet presAssocID="{A60E88F6-0CEA-4609-B5DA-120A68F7760E}" presName="Name0" presStyleCnt="0">
        <dgm:presLayoutVars>
          <dgm:dir/>
          <dgm:animLvl val="lvl"/>
          <dgm:resizeHandles val="exact"/>
        </dgm:presLayoutVars>
      </dgm:prSet>
      <dgm:spPr/>
    </dgm:pt>
    <dgm:pt modelId="{096F4796-DDB6-436E-AFAC-48082A5393E4}" type="pres">
      <dgm:prSet presAssocID="{1A128F59-E735-4E51-8648-7E6EAD290416}" presName="parTxOnly" presStyleLbl="node1" presStyleIdx="0" presStyleCnt="2" custScaleX="33489" custScaleY="3946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EB8D7B0-210A-4B7B-9865-CA07A07C9163}" type="pres">
      <dgm:prSet presAssocID="{BF473BEB-AA74-48D2-8133-027B5C707832}" presName="parTxOnlySpace" presStyleCnt="0"/>
      <dgm:spPr/>
    </dgm:pt>
    <dgm:pt modelId="{E24F474A-4707-4B4A-8525-1BD3F655645D}" type="pres">
      <dgm:prSet presAssocID="{ED077D19-DA47-4223-8D54-3B3FB836CAD8}" presName="parTxOnly" presStyleLbl="node1" presStyleIdx="1" presStyleCnt="2" custLinFactNeighborX="-469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7B69966-69C4-465A-997D-93206968FC58}" srcId="{A60E88F6-0CEA-4609-B5DA-120A68F7760E}" destId="{ED077D19-DA47-4223-8D54-3B3FB836CAD8}" srcOrd="1" destOrd="0" parTransId="{C70AEC84-BCA5-4590-A7A9-54FA62A2D8C1}" sibTransId="{9F913893-0366-46AB-9229-ECD196FA2A75}"/>
    <dgm:cxn modelId="{CC7EC5D1-0A38-45D9-9F08-8A9569C29D39}" srcId="{A60E88F6-0CEA-4609-B5DA-120A68F7760E}" destId="{1A128F59-E735-4E51-8648-7E6EAD290416}" srcOrd="0" destOrd="0" parTransId="{9ED8395B-979A-441B-AAEB-A444A6C05476}" sibTransId="{BF473BEB-AA74-48D2-8133-027B5C707832}"/>
    <dgm:cxn modelId="{A67BDE3E-C51B-413B-94A6-4166121371C0}" type="presOf" srcId="{A60E88F6-0CEA-4609-B5DA-120A68F7760E}" destId="{C6A64CEF-FBDC-4DD2-8983-896B5D6A9FD4}" srcOrd="0" destOrd="0" presId="urn:microsoft.com/office/officeart/2005/8/layout/chevron1"/>
    <dgm:cxn modelId="{4B1F24F2-8102-493C-ABD0-ACFD9EB6A84D}" type="presOf" srcId="{ED077D19-DA47-4223-8D54-3B3FB836CAD8}" destId="{E24F474A-4707-4B4A-8525-1BD3F655645D}" srcOrd="0" destOrd="0" presId="urn:microsoft.com/office/officeart/2005/8/layout/chevron1"/>
    <dgm:cxn modelId="{DF599263-26B5-496E-89E4-12771C831E5D}" type="presOf" srcId="{1A128F59-E735-4E51-8648-7E6EAD290416}" destId="{096F4796-DDB6-436E-AFAC-48082A5393E4}" srcOrd="0" destOrd="0" presId="urn:microsoft.com/office/officeart/2005/8/layout/chevron1"/>
    <dgm:cxn modelId="{610D3B23-D210-4824-8B84-29092B7DC97B}" type="presParOf" srcId="{C6A64CEF-FBDC-4DD2-8983-896B5D6A9FD4}" destId="{096F4796-DDB6-436E-AFAC-48082A5393E4}" srcOrd="0" destOrd="0" presId="urn:microsoft.com/office/officeart/2005/8/layout/chevron1"/>
    <dgm:cxn modelId="{6ABCCE34-2014-495E-AB62-12C79998C8F7}" type="presParOf" srcId="{C6A64CEF-FBDC-4DD2-8983-896B5D6A9FD4}" destId="{5EB8D7B0-210A-4B7B-9865-CA07A07C9163}" srcOrd="1" destOrd="0" presId="urn:microsoft.com/office/officeart/2005/8/layout/chevron1"/>
    <dgm:cxn modelId="{A83C7A6D-7F28-49A6-B82C-B929F704F7E7}" type="presParOf" srcId="{C6A64CEF-FBDC-4DD2-8983-896B5D6A9FD4}" destId="{E24F474A-4707-4B4A-8525-1BD3F655645D}" srcOrd="2" destOrd="0" presId="urn:microsoft.com/office/officeart/2005/8/layout/chevron1"/>
  </dgm:cxnLst>
  <dgm:bg/>
  <dgm:whole/>
</dgm:dataModel>
</file>

<file path=ppt/diagrams/data28.xml><?xml version="1.0" encoding="utf-8"?>
<dgm:dataModel xmlns:dgm="http://schemas.openxmlformats.org/drawingml/2006/diagram" xmlns:a="http://schemas.openxmlformats.org/drawingml/2006/main">
  <dgm:ptLst>
    <dgm:pt modelId="{A60E88F6-0CEA-4609-B5DA-120A68F7760E}" type="doc">
      <dgm:prSet loTypeId="urn:microsoft.com/office/officeart/2005/8/layout/chevron1" loCatId="process" qsTypeId="urn:microsoft.com/office/officeart/2005/8/quickstyle/3d2" qsCatId="3D" csTypeId="urn:microsoft.com/office/officeart/2005/8/colors/colorful4" csCatId="colorful" phldr="1"/>
      <dgm:spPr/>
    </dgm:pt>
    <dgm:pt modelId="{1A128F59-E735-4E51-8648-7E6EAD290416}">
      <dgm:prSet phldrT="[Текст]" custT="1"/>
      <dgm:spPr>
        <a:solidFill>
          <a:srgbClr val="0070C0"/>
        </a:solidFill>
      </dgm:spPr>
      <dgm:t>
        <a:bodyPr/>
        <a:lstStyle/>
        <a:p>
          <a:r>
            <a:rPr lang="ru-RU" sz="1800" dirty="0" smtClean="0">
              <a:latin typeface="Times New Roman" pitchFamily="18" charset="0"/>
              <a:cs typeface="Times New Roman" pitchFamily="18" charset="0"/>
            </a:rPr>
            <a:t>Цель программы:</a:t>
          </a:r>
          <a:endParaRPr lang="ru-RU" sz="1800" dirty="0">
            <a:latin typeface="Times New Roman" pitchFamily="18" charset="0"/>
            <a:cs typeface="Times New Roman" pitchFamily="18" charset="0"/>
          </a:endParaRPr>
        </a:p>
      </dgm:t>
    </dgm:pt>
    <dgm:pt modelId="{9ED8395B-979A-441B-AAEB-A444A6C05476}" type="parTrans" cxnId="{CC7EC5D1-0A38-45D9-9F08-8A9569C29D39}">
      <dgm:prSet/>
      <dgm:spPr/>
      <dgm:t>
        <a:bodyPr/>
        <a:lstStyle/>
        <a:p>
          <a:endParaRPr lang="ru-RU" sz="2000"/>
        </a:p>
      </dgm:t>
    </dgm:pt>
    <dgm:pt modelId="{BF473BEB-AA74-48D2-8133-027B5C707832}" type="sibTrans" cxnId="{CC7EC5D1-0A38-45D9-9F08-8A9569C29D39}">
      <dgm:prSet/>
      <dgm:spPr/>
      <dgm:t>
        <a:bodyPr/>
        <a:lstStyle/>
        <a:p>
          <a:endParaRPr lang="ru-RU" sz="2000"/>
        </a:p>
      </dgm:t>
    </dgm:pt>
    <dgm:pt modelId="{ED077D19-DA47-4223-8D54-3B3FB836CAD8}">
      <dgm:prSet phldrT="[Текст]" custT="1"/>
      <dgm:spPr>
        <a:solidFill>
          <a:srgbClr val="FF99FF"/>
        </a:solidFill>
      </dgm:spPr>
      <dgm:t>
        <a:bodyPr/>
        <a:lstStyle/>
        <a:p>
          <a:pPr algn="ctr"/>
          <a:r>
            <a:rPr lang="ru-RU" sz="2400" dirty="0" smtClean="0">
              <a:solidFill>
                <a:schemeClr val="tx1"/>
              </a:solidFill>
            </a:rPr>
            <a:t>Повышение эффективности управления, распоряжения и использования муниципальной собственности на территории района</a:t>
          </a:r>
          <a:endParaRPr lang="ru-RU" sz="24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C70AEC84-BCA5-4590-A7A9-54FA62A2D8C1}" type="parTrans" cxnId="{B7B69966-69C4-465A-997D-93206968FC58}">
      <dgm:prSet/>
      <dgm:spPr/>
      <dgm:t>
        <a:bodyPr/>
        <a:lstStyle/>
        <a:p>
          <a:endParaRPr lang="ru-RU" sz="2000"/>
        </a:p>
      </dgm:t>
    </dgm:pt>
    <dgm:pt modelId="{9F913893-0366-46AB-9229-ECD196FA2A75}" type="sibTrans" cxnId="{B7B69966-69C4-465A-997D-93206968FC58}">
      <dgm:prSet/>
      <dgm:spPr/>
      <dgm:t>
        <a:bodyPr/>
        <a:lstStyle/>
        <a:p>
          <a:endParaRPr lang="ru-RU" sz="2000"/>
        </a:p>
      </dgm:t>
    </dgm:pt>
    <dgm:pt modelId="{C6A64CEF-FBDC-4DD2-8983-896B5D6A9FD4}" type="pres">
      <dgm:prSet presAssocID="{A60E88F6-0CEA-4609-B5DA-120A68F7760E}" presName="Name0" presStyleCnt="0">
        <dgm:presLayoutVars>
          <dgm:dir/>
          <dgm:animLvl val="lvl"/>
          <dgm:resizeHandles val="exact"/>
        </dgm:presLayoutVars>
      </dgm:prSet>
      <dgm:spPr/>
    </dgm:pt>
    <dgm:pt modelId="{096F4796-DDB6-436E-AFAC-48082A5393E4}" type="pres">
      <dgm:prSet presAssocID="{1A128F59-E735-4E51-8648-7E6EAD290416}" presName="parTxOnly" presStyleLbl="node1" presStyleIdx="0" presStyleCnt="2" custScaleX="33489" custScaleY="3946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EB8D7B0-210A-4B7B-9865-CA07A07C9163}" type="pres">
      <dgm:prSet presAssocID="{BF473BEB-AA74-48D2-8133-027B5C707832}" presName="parTxOnlySpace" presStyleCnt="0"/>
      <dgm:spPr/>
    </dgm:pt>
    <dgm:pt modelId="{E24F474A-4707-4B4A-8525-1BD3F655645D}" type="pres">
      <dgm:prSet presAssocID="{ED077D19-DA47-4223-8D54-3B3FB836CAD8}" presName="parTxOnly" presStyleLbl="node1" presStyleIdx="1" presStyleCnt="2" custLinFactNeighborX="-469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7B69966-69C4-465A-997D-93206968FC58}" srcId="{A60E88F6-0CEA-4609-B5DA-120A68F7760E}" destId="{ED077D19-DA47-4223-8D54-3B3FB836CAD8}" srcOrd="1" destOrd="0" parTransId="{C70AEC84-BCA5-4590-A7A9-54FA62A2D8C1}" sibTransId="{9F913893-0366-46AB-9229-ECD196FA2A75}"/>
    <dgm:cxn modelId="{85F572B0-1AD8-4687-8313-8F6B20CDF87E}" type="presOf" srcId="{1A128F59-E735-4E51-8648-7E6EAD290416}" destId="{096F4796-DDB6-436E-AFAC-48082A5393E4}" srcOrd="0" destOrd="0" presId="urn:microsoft.com/office/officeart/2005/8/layout/chevron1"/>
    <dgm:cxn modelId="{CC7EC5D1-0A38-45D9-9F08-8A9569C29D39}" srcId="{A60E88F6-0CEA-4609-B5DA-120A68F7760E}" destId="{1A128F59-E735-4E51-8648-7E6EAD290416}" srcOrd="0" destOrd="0" parTransId="{9ED8395B-979A-441B-AAEB-A444A6C05476}" sibTransId="{BF473BEB-AA74-48D2-8133-027B5C707832}"/>
    <dgm:cxn modelId="{FABBECAE-D7C0-47FB-A9A4-9EC6EDFA0548}" type="presOf" srcId="{ED077D19-DA47-4223-8D54-3B3FB836CAD8}" destId="{E24F474A-4707-4B4A-8525-1BD3F655645D}" srcOrd="0" destOrd="0" presId="urn:microsoft.com/office/officeart/2005/8/layout/chevron1"/>
    <dgm:cxn modelId="{BCB3B2BE-AF76-47D0-8E81-22F4F859EB97}" type="presOf" srcId="{A60E88F6-0CEA-4609-B5DA-120A68F7760E}" destId="{C6A64CEF-FBDC-4DD2-8983-896B5D6A9FD4}" srcOrd="0" destOrd="0" presId="urn:microsoft.com/office/officeart/2005/8/layout/chevron1"/>
    <dgm:cxn modelId="{E3177CA4-90B7-49E9-915F-19B313A9286E}" type="presParOf" srcId="{C6A64CEF-FBDC-4DD2-8983-896B5D6A9FD4}" destId="{096F4796-DDB6-436E-AFAC-48082A5393E4}" srcOrd="0" destOrd="0" presId="urn:microsoft.com/office/officeart/2005/8/layout/chevron1"/>
    <dgm:cxn modelId="{AC25D8B9-BAEB-4CA6-9C63-433814283559}" type="presParOf" srcId="{C6A64CEF-FBDC-4DD2-8983-896B5D6A9FD4}" destId="{5EB8D7B0-210A-4B7B-9865-CA07A07C9163}" srcOrd="1" destOrd="0" presId="urn:microsoft.com/office/officeart/2005/8/layout/chevron1"/>
    <dgm:cxn modelId="{F19D974B-EAF4-484F-9C1F-FA0DBBC63774}" type="presParOf" srcId="{C6A64CEF-FBDC-4DD2-8983-896B5D6A9FD4}" destId="{E24F474A-4707-4B4A-8525-1BD3F655645D}" srcOrd="2" destOrd="0" presId="urn:microsoft.com/office/officeart/2005/8/layout/chevron1"/>
  </dgm:cxnLst>
  <dgm:bg/>
  <dgm:whole/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3D2A1718-D8BE-4DBE-B66A-33E6B7DD3104}" type="doc">
      <dgm:prSet loTypeId="urn:microsoft.com/office/officeart/2005/8/layout/vList4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0D71385-F507-4D2C-A84B-5E2342756154}">
      <dgm:prSet phldrT="[Текст]"/>
      <dgm:spPr/>
      <dgm:t>
        <a:bodyPr/>
        <a:lstStyle/>
        <a:p>
          <a:r>
            <a:rPr lang="ru-RU" sz="2500" dirty="0" smtClean="0">
              <a:solidFill>
                <a:srgbClr val="FFFF00"/>
              </a:solidFill>
            </a:rPr>
            <a:t>Общегосударственные вопросы</a:t>
          </a:r>
          <a:endParaRPr lang="ru-RU" sz="2500" dirty="0">
            <a:solidFill>
              <a:srgbClr val="FFFF00"/>
            </a:solidFill>
          </a:endParaRPr>
        </a:p>
      </dgm:t>
    </dgm:pt>
    <dgm:pt modelId="{ED930928-6E1F-4E8A-9EB4-A9CA56D2F4FC}" type="parTrans" cxnId="{A1FF5CB3-00F7-41B4-8C34-F861B9356537}">
      <dgm:prSet/>
      <dgm:spPr/>
      <dgm:t>
        <a:bodyPr/>
        <a:lstStyle/>
        <a:p>
          <a:endParaRPr lang="ru-RU"/>
        </a:p>
      </dgm:t>
    </dgm:pt>
    <dgm:pt modelId="{CD3DB996-5282-4BBC-978E-F692D6436B72}" type="sibTrans" cxnId="{A1FF5CB3-00F7-41B4-8C34-F861B9356537}">
      <dgm:prSet/>
      <dgm:spPr/>
      <dgm:t>
        <a:bodyPr/>
        <a:lstStyle/>
        <a:p>
          <a:endParaRPr lang="ru-RU"/>
        </a:p>
      </dgm:t>
    </dgm:pt>
    <dgm:pt modelId="{5BEF6CAF-9AE7-4214-BF48-0B349947BA78}">
      <dgm:prSet phldrT="[Текст]" custT="1"/>
      <dgm:spPr/>
      <dgm:t>
        <a:bodyPr/>
        <a:lstStyle/>
        <a:p>
          <a:r>
            <a:rPr lang="ru-RU" sz="1600" b="1" dirty="0" smtClean="0">
              <a:solidFill>
                <a:schemeClr val="tx1"/>
              </a:solidFill>
            </a:rPr>
            <a:t>Исполнение 1 квартала 99 979,4 тыс. руб.</a:t>
          </a:r>
          <a:endParaRPr lang="ru-RU" sz="1600" b="1" dirty="0">
            <a:solidFill>
              <a:schemeClr val="tx1"/>
            </a:solidFill>
          </a:endParaRPr>
        </a:p>
      </dgm:t>
    </dgm:pt>
    <dgm:pt modelId="{DD8C7384-1298-4E38-9D68-EA7622154BE4}" type="parTrans" cxnId="{20B3788A-4280-4933-8312-EC1BCA98AAEC}">
      <dgm:prSet/>
      <dgm:spPr/>
      <dgm:t>
        <a:bodyPr/>
        <a:lstStyle/>
        <a:p>
          <a:endParaRPr lang="ru-RU"/>
        </a:p>
      </dgm:t>
    </dgm:pt>
    <dgm:pt modelId="{81B88E5A-9D65-4E56-BFFE-3115E49D30EA}" type="sibTrans" cxnId="{20B3788A-4280-4933-8312-EC1BCA98AAEC}">
      <dgm:prSet/>
      <dgm:spPr/>
      <dgm:t>
        <a:bodyPr/>
        <a:lstStyle/>
        <a:p>
          <a:endParaRPr lang="ru-RU"/>
        </a:p>
      </dgm:t>
    </dgm:pt>
    <dgm:pt modelId="{BB811FEC-9331-48C0-B2C3-1EC94FAC264F}">
      <dgm:prSet phldrT="[Текст]" custT="1"/>
      <dgm:spPr/>
      <dgm:t>
        <a:bodyPr/>
        <a:lstStyle/>
        <a:p>
          <a:r>
            <a:rPr lang="ru-RU" sz="1600" b="1" dirty="0" smtClean="0">
              <a:solidFill>
                <a:schemeClr val="tx1"/>
              </a:solidFill>
            </a:rPr>
            <a:t>Утверждено на год  700 131,6 тыс. руб.</a:t>
          </a:r>
          <a:endParaRPr lang="ru-RU" sz="1600" b="1" dirty="0">
            <a:solidFill>
              <a:schemeClr val="tx1"/>
            </a:solidFill>
          </a:endParaRPr>
        </a:p>
      </dgm:t>
    </dgm:pt>
    <dgm:pt modelId="{3A2AE636-3B57-420F-B53E-F2AC70884B14}" type="parTrans" cxnId="{8E7944F1-212B-4031-A057-35E1F55718B1}">
      <dgm:prSet/>
      <dgm:spPr/>
      <dgm:t>
        <a:bodyPr/>
        <a:lstStyle/>
        <a:p>
          <a:endParaRPr lang="ru-RU"/>
        </a:p>
      </dgm:t>
    </dgm:pt>
    <dgm:pt modelId="{0D93F7E0-D4A0-47DA-BB29-F524D5CD5618}" type="sibTrans" cxnId="{8E7944F1-212B-4031-A057-35E1F55718B1}">
      <dgm:prSet/>
      <dgm:spPr/>
      <dgm:t>
        <a:bodyPr/>
        <a:lstStyle/>
        <a:p>
          <a:endParaRPr lang="ru-RU"/>
        </a:p>
      </dgm:t>
    </dgm:pt>
    <dgm:pt modelId="{857FA8D9-4AEC-496C-947D-54ED2A074804}">
      <dgm:prSet phldrT="[Текст]" custT="1"/>
      <dgm:spPr/>
      <dgm:t>
        <a:bodyPr/>
        <a:lstStyle/>
        <a:p>
          <a:r>
            <a:rPr lang="ru-RU" sz="1800" dirty="0" smtClean="0">
              <a:solidFill>
                <a:srgbClr val="FFFF00"/>
              </a:solidFill>
            </a:rPr>
            <a:t>Национальная оборона  (военно-учетные столы)</a:t>
          </a:r>
          <a:endParaRPr lang="ru-RU" sz="1200" dirty="0">
            <a:solidFill>
              <a:srgbClr val="FFFF00"/>
            </a:solidFill>
          </a:endParaRPr>
        </a:p>
      </dgm:t>
    </dgm:pt>
    <dgm:pt modelId="{CCD34C5D-2125-4DC1-A802-154B9054C7B8}" type="parTrans" cxnId="{4D6AB823-0026-40CA-875D-2D6DE9592F88}">
      <dgm:prSet/>
      <dgm:spPr/>
      <dgm:t>
        <a:bodyPr/>
        <a:lstStyle/>
        <a:p>
          <a:endParaRPr lang="ru-RU"/>
        </a:p>
      </dgm:t>
    </dgm:pt>
    <dgm:pt modelId="{7D6B046F-DEBF-4DF0-833A-CBF8E65587E3}" type="sibTrans" cxnId="{4D6AB823-0026-40CA-875D-2D6DE9592F88}">
      <dgm:prSet/>
      <dgm:spPr/>
      <dgm:t>
        <a:bodyPr/>
        <a:lstStyle/>
        <a:p>
          <a:endParaRPr lang="ru-RU"/>
        </a:p>
      </dgm:t>
    </dgm:pt>
    <dgm:pt modelId="{5674BF0A-2C74-4158-AD6E-924590973063}">
      <dgm:prSet phldrT="[Текст]" custT="1"/>
      <dgm:spPr/>
      <dgm:t>
        <a:bodyPr/>
        <a:lstStyle/>
        <a:p>
          <a:r>
            <a:rPr lang="ru-RU" sz="1600" b="1" dirty="0" smtClean="0">
              <a:solidFill>
                <a:schemeClr val="tx1"/>
              </a:solidFill>
            </a:rPr>
            <a:t>Утверждено на год  4 404,0 тыс. руб.</a:t>
          </a:r>
          <a:endParaRPr lang="ru-RU" sz="1600" dirty="0"/>
        </a:p>
      </dgm:t>
    </dgm:pt>
    <dgm:pt modelId="{5DD1992A-43A6-4F33-A01B-95B6D052D10A}" type="parTrans" cxnId="{9D6CD269-7AEA-44E2-9E68-96007B210D68}">
      <dgm:prSet/>
      <dgm:spPr/>
      <dgm:t>
        <a:bodyPr/>
        <a:lstStyle/>
        <a:p>
          <a:endParaRPr lang="ru-RU"/>
        </a:p>
      </dgm:t>
    </dgm:pt>
    <dgm:pt modelId="{8664BA28-92A1-4E87-A38A-830E8F7AF794}" type="sibTrans" cxnId="{9D6CD269-7AEA-44E2-9E68-96007B210D68}">
      <dgm:prSet/>
      <dgm:spPr/>
      <dgm:t>
        <a:bodyPr/>
        <a:lstStyle/>
        <a:p>
          <a:endParaRPr lang="ru-RU"/>
        </a:p>
      </dgm:t>
    </dgm:pt>
    <dgm:pt modelId="{50EDEAE5-2994-4343-9BFA-AD3110C187A4}">
      <dgm:prSet phldrT="[Текст]"/>
      <dgm:spPr/>
      <dgm:t>
        <a:bodyPr/>
        <a:lstStyle/>
        <a:p>
          <a:r>
            <a:rPr lang="ru-RU" sz="1600" dirty="0" smtClean="0">
              <a:solidFill>
                <a:srgbClr val="FFFF00"/>
              </a:solidFill>
            </a:rPr>
            <a:t>Национальная безопасность и правоохранительная деятельность</a:t>
          </a:r>
          <a:endParaRPr lang="ru-RU" sz="1600" dirty="0">
            <a:solidFill>
              <a:srgbClr val="FFFF00"/>
            </a:solidFill>
          </a:endParaRPr>
        </a:p>
      </dgm:t>
    </dgm:pt>
    <dgm:pt modelId="{35CE9179-718C-4626-BB9F-D30C7F4C3CE8}" type="parTrans" cxnId="{70C6FF6D-EB7A-486A-A074-A55CFB076C42}">
      <dgm:prSet/>
      <dgm:spPr/>
      <dgm:t>
        <a:bodyPr/>
        <a:lstStyle/>
        <a:p>
          <a:endParaRPr lang="ru-RU"/>
        </a:p>
      </dgm:t>
    </dgm:pt>
    <dgm:pt modelId="{612CA322-4EB8-4D6E-822D-B3A70E633050}" type="sibTrans" cxnId="{70C6FF6D-EB7A-486A-A074-A55CFB076C42}">
      <dgm:prSet/>
      <dgm:spPr/>
      <dgm:t>
        <a:bodyPr/>
        <a:lstStyle/>
        <a:p>
          <a:endParaRPr lang="ru-RU"/>
        </a:p>
      </dgm:t>
    </dgm:pt>
    <dgm:pt modelId="{46440088-D331-4D8F-9CF1-D889147C24C2}">
      <dgm:prSet phldrT="[Текст]" custT="1"/>
      <dgm:spPr/>
      <dgm:t>
        <a:bodyPr/>
        <a:lstStyle/>
        <a:p>
          <a:r>
            <a:rPr lang="ru-RU" sz="1600" b="1" dirty="0" smtClean="0">
              <a:solidFill>
                <a:schemeClr val="tx1"/>
              </a:solidFill>
            </a:rPr>
            <a:t>Исполнение 1 квартала 5 301,8 тыс. руб.</a:t>
          </a:r>
          <a:endParaRPr lang="ru-RU" sz="1600" dirty="0"/>
        </a:p>
      </dgm:t>
    </dgm:pt>
    <dgm:pt modelId="{651D0B57-56C9-4212-9C8C-AD9506A9E212}" type="parTrans" cxnId="{0866D87B-64EB-458D-85F7-DFDB17FA52D4}">
      <dgm:prSet/>
      <dgm:spPr/>
      <dgm:t>
        <a:bodyPr/>
        <a:lstStyle/>
        <a:p>
          <a:endParaRPr lang="ru-RU"/>
        </a:p>
      </dgm:t>
    </dgm:pt>
    <dgm:pt modelId="{D1F33E3B-E6D6-41C2-9EAF-AD51655F0656}" type="sibTrans" cxnId="{0866D87B-64EB-458D-85F7-DFDB17FA52D4}">
      <dgm:prSet/>
      <dgm:spPr/>
      <dgm:t>
        <a:bodyPr/>
        <a:lstStyle/>
        <a:p>
          <a:endParaRPr lang="ru-RU"/>
        </a:p>
      </dgm:t>
    </dgm:pt>
    <dgm:pt modelId="{3AE94426-ACA1-4DD5-86D2-D00A3F27B011}">
      <dgm:prSet phldrT="[Текст]" custT="1"/>
      <dgm:spPr/>
      <dgm:t>
        <a:bodyPr/>
        <a:lstStyle/>
        <a:p>
          <a:r>
            <a:rPr lang="ru-RU" sz="1600" b="1" dirty="0" smtClean="0">
              <a:solidFill>
                <a:schemeClr val="tx1"/>
              </a:solidFill>
            </a:rPr>
            <a:t>Утверждено на год  87 738,6 тыс. руб.</a:t>
          </a:r>
          <a:endParaRPr lang="ru-RU" sz="1600" dirty="0"/>
        </a:p>
      </dgm:t>
    </dgm:pt>
    <dgm:pt modelId="{C601CD48-A210-4D21-A902-B673872419B6}" type="parTrans" cxnId="{21D482B7-85A1-4CBD-B687-A1A6655E88AC}">
      <dgm:prSet/>
      <dgm:spPr/>
      <dgm:t>
        <a:bodyPr/>
        <a:lstStyle/>
        <a:p>
          <a:endParaRPr lang="ru-RU"/>
        </a:p>
      </dgm:t>
    </dgm:pt>
    <dgm:pt modelId="{A1ACA049-E4E4-47DF-BF04-2C4F5433FC47}" type="sibTrans" cxnId="{21D482B7-85A1-4CBD-B687-A1A6655E88AC}">
      <dgm:prSet/>
      <dgm:spPr/>
      <dgm:t>
        <a:bodyPr/>
        <a:lstStyle/>
        <a:p>
          <a:endParaRPr lang="ru-RU"/>
        </a:p>
      </dgm:t>
    </dgm:pt>
    <dgm:pt modelId="{CD6A1446-2923-4F39-BDD2-30E30FC326BB}">
      <dgm:prSet phldrT="[Текст]" custT="1"/>
      <dgm:spPr/>
      <dgm:t>
        <a:bodyPr/>
        <a:lstStyle/>
        <a:p>
          <a:r>
            <a:rPr lang="ru-RU" sz="1600" b="1" dirty="0" smtClean="0">
              <a:solidFill>
                <a:schemeClr val="tx1"/>
              </a:solidFill>
            </a:rPr>
            <a:t>Исполнение 1 квартала  0 руб.</a:t>
          </a:r>
          <a:endParaRPr lang="ru-RU" sz="1600" dirty="0"/>
        </a:p>
      </dgm:t>
    </dgm:pt>
    <dgm:pt modelId="{656D065A-C6EB-4BF2-ADC2-7C2682DB6D85}" type="sibTrans" cxnId="{E54C4710-ACFE-4024-B32F-E49EFE64A962}">
      <dgm:prSet/>
      <dgm:spPr/>
      <dgm:t>
        <a:bodyPr/>
        <a:lstStyle/>
        <a:p>
          <a:endParaRPr lang="ru-RU"/>
        </a:p>
      </dgm:t>
    </dgm:pt>
    <dgm:pt modelId="{B6CF34EF-4FAC-4184-9F40-F4093EBBA36C}" type="parTrans" cxnId="{E54C4710-ACFE-4024-B32F-E49EFE64A962}">
      <dgm:prSet/>
      <dgm:spPr/>
      <dgm:t>
        <a:bodyPr/>
        <a:lstStyle/>
        <a:p>
          <a:endParaRPr lang="ru-RU"/>
        </a:p>
      </dgm:t>
    </dgm:pt>
    <dgm:pt modelId="{4B8B1FD7-09FC-43F2-A466-B6991419E3C5}" type="pres">
      <dgm:prSet presAssocID="{3D2A1718-D8BE-4DBE-B66A-33E6B7DD3104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2DD3A43-1EE1-4BCF-83D7-7280627F6CF8}" type="pres">
      <dgm:prSet presAssocID="{40D71385-F507-4D2C-A84B-5E2342756154}" presName="comp" presStyleCnt="0"/>
      <dgm:spPr/>
    </dgm:pt>
    <dgm:pt modelId="{DFF72782-44CF-4E83-AFF7-2E28A529B585}" type="pres">
      <dgm:prSet presAssocID="{40D71385-F507-4D2C-A84B-5E2342756154}" presName="box" presStyleLbl="node1" presStyleIdx="0" presStyleCnt="3"/>
      <dgm:spPr/>
      <dgm:t>
        <a:bodyPr/>
        <a:lstStyle/>
        <a:p>
          <a:endParaRPr lang="ru-RU"/>
        </a:p>
      </dgm:t>
    </dgm:pt>
    <dgm:pt modelId="{7F210D7B-9142-4983-A51F-635B1D794122}" type="pres">
      <dgm:prSet presAssocID="{40D71385-F507-4D2C-A84B-5E2342756154}" presName="img" presStyleLbl="fgImgPlace1" presStyleIdx="0" presStyleCnt="3" custScaleX="74987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F8547EDF-5630-4398-B10E-FB0C21291D83}" type="pres">
      <dgm:prSet presAssocID="{40D71385-F507-4D2C-A84B-5E2342756154}" presName="text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12613AE-D9A4-4E3A-B089-70D0B0E74F87}" type="pres">
      <dgm:prSet presAssocID="{CD3DB996-5282-4BBC-978E-F692D6436B72}" presName="spacer" presStyleCnt="0"/>
      <dgm:spPr/>
    </dgm:pt>
    <dgm:pt modelId="{C545CEFA-4E12-4ECD-9AD9-51213F11F024}" type="pres">
      <dgm:prSet presAssocID="{857FA8D9-4AEC-496C-947D-54ED2A074804}" presName="comp" presStyleCnt="0"/>
      <dgm:spPr/>
    </dgm:pt>
    <dgm:pt modelId="{F6BC90FF-5F70-4989-99B0-C5F746B47DD1}" type="pres">
      <dgm:prSet presAssocID="{857FA8D9-4AEC-496C-947D-54ED2A074804}" presName="box" presStyleLbl="node1" presStyleIdx="1" presStyleCnt="3"/>
      <dgm:spPr/>
      <dgm:t>
        <a:bodyPr/>
        <a:lstStyle/>
        <a:p>
          <a:endParaRPr lang="ru-RU"/>
        </a:p>
      </dgm:t>
    </dgm:pt>
    <dgm:pt modelId="{D6A5B155-C07A-4FE1-B5A1-CF4FD87CCE5D}" type="pres">
      <dgm:prSet presAssocID="{857FA8D9-4AEC-496C-947D-54ED2A074804}" presName="img" presStyleLbl="fgImgPlace1" presStyleIdx="1" presStyleCnt="3" custScaleX="74987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F9DF9C23-D14A-432E-A79D-DDB981989C84}" type="pres">
      <dgm:prSet presAssocID="{857FA8D9-4AEC-496C-947D-54ED2A074804}" presName="text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FFC9382-2172-4A48-8D76-AB178D6B3B35}" type="pres">
      <dgm:prSet presAssocID="{7D6B046F-DEBF-4DF0-833A-CBF8E65587E3}" presName="spacer" presStyleCnt="0"/>
      <dgm:spPr/>
    </dgm:pt>
    <dgm:pt modelId="{42EBDE57-C0D1-40D8-B1A7-0382D67B76DB}" type="pres">
      <dgm:prSet presAssocID="{50EDEAE5-2994-4343-9BFA-AD3110C187A4}" presName="comp" presStyleCnt="0"/>
      <dgm:spPr/>
    </dgm:pt>
    <dgm:pt modelId="{730ABF44-DE72-469D-B126-46EA6FAAAB7B}" type="pres">
      <dgm:prSet presAssocID="{50EDEAE5-2994-4343-9BFA-AD3110C187A4}" presName="box" presStyleLbl="node1" presStyleIdx="2" presStyleCnt="3" custLinFactNeighborY="-6411"/>
      <dgm:spPr/>
      <dgm:t>
        <a:bodyPr/>
        <a:lstStyle/>
        <a:p>
          <a:endParaRPr lang="ru-RU"/>
        </a:p>
      </dgm:t>
    </dgm:pt>
    <dgm:pt modelId="{1F8F3B68-E757-4E49-ACF4-A41F75333F77}" type="pres">
      <dgm:prSet presAssocID="{50EDEAE5-2994-4343-9BFA-AD3110C187A4}" presName="img" presStyleLbl="fgImgPlace1" presStyleIdx="2" presStyleCnt="3" custScaleX="74987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  <dgm:pt modelId="{2916C76A-FA9F-4068-9918-937692B70C64}" type="pres">
      <dgm:prSet presAssocID="{50EDEAE5-2994-4343-9BFA-AD3110C187A4}" presName="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E7944F1-212B-4031-A057-35E1F55718B1}" srcId="{40D71385-F507-4D2C-A84B-5E2342756154}" destId="{BB811FEC-9331-48C0-B2C3-1EC94FAC264F}" srcOrd="1" destOrd="0" parTransId="{3A2AE636-3B57-420F-B53E-F2AC70884B14}" sibTransId="{0D93F7E0-D4A0-47DA-BB29-F524D5CD5618}"/>
    <dgm:cxn modelId="{930CE09B-72DB-4A8D-AAAE-780C256E8E59}" type="presOf" srcId="{46440088-D331-4D8F-9CF1-D889147C24C2}" destId="{2916C76A-FA9F-4068-9918-937692B70C64}" srcOrd="1" destOrd="1" presId="urn:microsoft.com/office/officeart/2005/8/layout/vList4"/>
    <dgm:cxn modelId="{411FDAF2-5CE0-4BC6-A1F2-1EEC6EA44A88}" type="presOf" srcId="{857FA8D9-4AEC-496C-947D-54ED2A074804}" destId="{F6BC90FF-5F70-4989-99B0-C5F746B47DD1}" srcOrd="0" destOrd="0" presId="urn:microsoft.com/office/officeart/2005/8/layout/vList4"/>
    <dgm:cxn modelId="{21D482B7-85A1-4CBD-B687-A1A6655E88AC}" srcId="{50EDEAE5-2994-4343-9BFA-AD3110C187A4}" destId="{3AE94426-ACA1-4DD5-86D2-D00A3F27B011}" srcOrd="1" destOrd="0" parTransId="{C601CD48-A210-4D21-A902-B673872419B6}" sibTransId="{A1ACA049-E4E4-47DF-BF04-2C4F5433FC47}"/>
    <dgm:cxn modelId="{E54DE319-35CD-4FD2-8404-E9C7FA45A06B}" type="presOf" srcId="{40D71385-F507-4D2C-A84B-5E2342756154}" destId="{F8547EDF-5630-4398-B10E-FB0C21291D83}" srcOrd="1" destOrd="0" presId="urn:microsoft.com/office/officeart/2005/8/layout/vList4"/>
    <dgm:cxn modelId="{0990C110-E7BF-4859-A9C8-5C158FD0DFFA}" type="presOf" srcId="{5674BF0A-2C74-4158-AD6E-924590973063}" destId="{F9DF9C23-D14A-432E-A79D-DDB981989C84}" srcOrd="1" destOrd="2" presId="urn:microsoft.com/office/officeart/2005/8/layout/vList4"/>
    <dgm:cxn modelId="{A3127BC3-DF17-4464-92A5-D5AB2741C247}" type="presOf" srcId="{CD6A1446-2923-4F39-BDD2-30E30FC326BB}" destId="{F9DF9C23-D14A-432E-A79D-DDB981989C84}" srcOrd="1" destOrd="1" presId="urn:microsoft.com/office/officeart/2005/8/layout/vList4"/>
    <dgm:cxn modelId="{05BEF6A1-5C64-4DEA-8220-F03C351BA72C}" type="presOf" srcId="{46440088-D331-4D8F-9CF1-D889147C24C2}" destId="{730ABF44-DE72-469D-B126-46EA6FAAAB7B}" srcOrd="0" destOrd="1" presId="urn:microsoft.com/office/officeart/2005/8/layout/vList4"/>
    <dgm:cxn modelId="{4D6AB823-0026-40CA-875D-2D6DE9592F88}" srcId="{3D2A1718-D8BE-4DBE-B66A-33E6B7DD3104}" destId="{857FA8D9-4AEC-496C-947D-54ED2A074804}" srcOrd="1" destOrd="0" parTransId="{CCD34C5D-2125-4DC1-A802-154B9054C7B8}" sibTransId="{7D6B046F-DEBF-4DF0-833A-CBF8E65587E3}"/>
    <dgm:cxn modelId="{7E99A99C-8385-46D0-BC5E-1ECEA485489C}" type="presOf" srcId="{40D71385-F507-4D2C-A84B-5E2342756154}" destId="{DFF72782-44CF-4E83-AFF7-2E28A529B585}" srcOrd="0" destOrd="0" presId="urn:microsoft.com/office/officeart/2005/8/layout/vList4"/>
    <dgm:cxn modelId="{B51B47BC-9801-4F82-9C94-A36C1075C82F}" type="presOf" srcId="{BB811FEC-9331-48C0-B2C3-1EC94FAC264F}" destId="{DFF72782-44CF-4E83-AFF7-2E28A529B585}" srcOrd="0" destOrd="2" presId="urn:microsoft.com/office/officeart/2005/8/layout/vList4"/>
    <dgm:cxn modelId="{EEC0899D-4988-4CE8-B95C-4480ADFC8C4B}" type="presOf" srcId="{CD6A1446-2923-4F39-BDD2-30E30FC326BB}" destId="{F6BC90FF-5F70-4989-99B0-C5F746B47DD1}" srcOrd="0" destOrd="1" presId="urn:microsoft.com/office/officeart/2005/8/layout/vList4"/>
    <dgm:cxn modelId="{E54C4710-ACFE-4024-B32F-E49EFE64A962}" srcId="{857FA8D9-4AEC-496C-947D-54ED2A074804}" destId="{CD6A1446-2923-4F39-BDD2-30E30FC326BB}" srcOrd="0" destOrd="0" parTransId="{B6CF34EF-4FAC-4184-9F40-F4093EBBA36C}" sibTransId="{656D065A-C6EB-4BF2-ADC2-7C2682DB6D85}"/>
    <dgm:cxn modelId="{9D6CD269-7AEA-44E2-9E68-96007B210D68}" srcId="{857FA8D9-4AEC-496C-947D-54ED2A074804}" destId="{5674BF0A-2C74-4158-AD6E-924590973063}" srcOrd="1" destOrd="0" parTransId="{5DD1992A-43A6-4F33-A01B-95B6D052D10A}" sibTransId="{8664BA28-92A1-4E87-A38A-830E8F7AF794}"/>
    <dgm:cxn modelId="{F26BF0E3-F65F-4D25-855D-518D90B3B3C1}" type="presOf" srcId="{50EDEAE5-2994-4343-9BFA-AD3110C187A4}" destId="{2916C76A-FA9F-4068-9918-937692B70C64}" srcOrd="1" destOrd="0" presId="urn:microsoft.com/office/officeart/2005/8/layout/vList4"/>
    <dgm:cxn modelId="{70C6FF6D-EB7A-486A-A074-A55CFB076C42}" srcId="{3D2A1718-D8BE-4DBE-B66A-33E6B7DD3104}" destId="{50EDEAE5-2994-4343-9BFA-AD3110C187A4}" srcOrd="2" destOrd="0" parTransId="{35CE9179-718C-4626-BB9F-D30C7F4C3CE8}" sibTransId="{612CA322-4EB8-4D6E-822D-B3A70E633050}"/>
    <dgm:cxn modelId="{FB62101A-4F1E-45EC-B256-FBD9DF41BA2C}" type="presOf" srcId="{857FA8D9-4AEC-496C-947D-54ED2A074804}" destId="{F9DF9C23-D14A-432E-A79D-DDB981989C84}" srcOrd="1" destOrd="0" presId="urn:microsoft.com/office/officeart/2005/8/layout/vList4"/>
    <dgm:cxn modelId="{A1FF5CB3-00F7-41B4-8C34-F861B9356537}" srcId="{3D2A1718-D8BE-4DBE-B66A-33E6B7DD3104}" destId="{40D71385-F507-4D2C-A84B-5E2342756154}" srcOrd="0" destOrd="0" parTransId="{ED930928-6E1F-4E8A-9EB4-A9CA56D2F4FC}" sibTransId="{CD3DB996-5282-4BBC-978E-F692D6436B72}"/>
    <dgm:cxn modelId="{0866D87B-64EB-458D-85F7-DFDB17FA52D4}" srcId="{50EDEAE5-2994-4343-9BFA-AD3110C187A4}" destId="{46440088-D331-4D8F-9CF1-D889147C24C2}" srcOrd="0" destOrd="0" parTransId="{651D0B57-56C9-4212-9C8C-AD9506A9E212}" sibTransId="{D1F33E3B-E6D6-41C2-9EAF-AD51655F0656}"/>
    <dgm:cxn modelId="{FCA29149-5705-45AB-9AF7-DF652371458F}" type="presOf" srcId="{5BEF6CAF-9AE7-4214-BF48-0B349947BA78}" destId="{F8547EDF-5630-4398-B10E-FB0C21291D83}" srcOrd="1" destOrd="1" presId="urn:microsoft.com/office/officeart/2005/8/layout/vList4"/>
    <dgm:cxn modelId="{5CD5A4AF-1F74-40DF-9A85-B3BA3D848C9C}" type="presOf" srcId="{5674BF0A-2C74-4158-AD6E-924590973063}" destId="{F6BC90FF-5F70-4989-99B0-C5F746B47DD1}" srcOrd="0" destOrd="2" presId="urn:microsoft.com/office/officeart/2005/8/layout/vList4"/>
    <dgm:cxn modelId="{20B3788A-4280-4933-8312-EC1BCA98AAEC}" srcId="{40D71385-F507-4D2C-A84B-5E2342756154}" destId="{5BEF6CAF-9AE7-4214-BF48-0B349947BA78}" srcOrd="0" destOrd="0" parTransId="{DD8C7384-1298-4E38-9D68-EA7622154BE4}" sibTransId="{81B88E5A-9D65-4E56-BFFE-3115E49D30EA}"/>
    <dgm:cxn modelId="{A8DBDFBF-EF9F-4FE3-8821-ED1931A38DD7}" type="presOf" srcId="{5BEF6CAF-9AE7-4214-BF48-0B349947BA78}" destId="{DFF72782-44CF-4E83-AFF7-2E28A529B585}" srcOrd="0" destOrd="1" presId="urn:microsoft.com/office/officeart/2005/8/layout/vList4"/>
    <dgm:cxn modelId="{FA970616-BD01-4BD4-A6DA-AC1646D7A38B}" type="presOf" srcId="{3AE94426-ACA1-4DD5-86D2-D00A3F27B011}" destId="{730ABF44-DE72-469D-B126-46EA6FAAAB7B}" srcOrd="0" destOrd="2" presId="urn:microsoft.com/office/officeart/2005/8/layout/vList4"/>
    <dgm:cxn modelId="{152D63C3-8F26-45A0-B39F-1BED01CCCEA5}" type="presOf" srcId="{3D2A1718-D8BE-4DBE-B66A-33E6B7DD3104}" destId="{4B8B1FD7-09FC-43F2-A466-B6991419E3C5}" srcOrd="0" destOrd="0" presId="urn:microsoft.com/office/officeart/2005/8/layout/vList4"/>
    <dgm:cxn modelId="{672444B1-E68D-49E0-AEAE-AEDF9E56E38E}" type="presOf" srcId="{3AE94426-ACA1-4DD5-86D2-D00A3F27B011}" destId="{2916C76A-FA9F-4068-9918-937692B70C64}" srcOrd="1" destOrd="2" presId="urn:microsoft.com/office/officeart/2005/8/layout/vList4"/>
    <dgm:cxn modelId="{16D9C272-1E96-471F-8843-97B46C3A4142}" type="presOf" srcId="{50EDEAE5-2994-4343-9BFA-AD3110C187A4}" destId="{730ABF44-DE72-469D-B126-46EA6FAAAB7B}" srcOrd="0" destOrd="0" presId="urn:microsoft.com/office/officeart/2005/8/layout/vList4"/>
    <dgm:cxn modelId="{96425C01-0F47-4E88-B536-99A437962926}" type="presOf" srcId="{BB811FEC-9331-48C0-B2C3-1EC94FAC264F}" destId="{F8547EDF-5630-4398-B10E-FB0C21291D83}" srcOrd="1" destOrd="2" presId="urn:microsoft.com/office/officeart/2005/8/layout/vList4"/>
    <dgm:cxn modelId="{C4750902-8CA7-4D70-9149-EF77CC49CFA6}" type="presParOf" srcId="{4B8B1FD7-09FC-43F2-A466-B6991419E3C5}" destId="{42DD3A43-1EE1-4BCF-83D7-7280627F6CF8}" srcOrd="0" destOrd="0" presId="urn:microsoft.com/office/officeart/2005/8/layout/vList4"/>
    <dgm:cxn modelId="{DA0A4CD7-60FD-40D0-B548-10ACF547327A}" type="presParOf" srcId="{42DD3A43-1EE1-4BCF-83D7-7280627F6CF8}" destId="{DFF72782-44CF-4E83-AFF7-2E28A529B585}" srcOrd="0" destOrd="0" presId="urn:microsoft.com/office/officeart/2005/8/layout/vList4"/>
    <dgm:cxn modelId="{E53D8E93-8B3A-4A8B-8F80-095702CDC1AE}" type="presParOf" srcId="{42DD3A43-1EE1-4BCF-83D7-7280627F6CF8}" destId="{7F210D7B-9142-4983-A51F-635B1D794122}" srcOrd="1" destOrd="0" presId="urn:microsoft.com/office/officeart/2005/8/layout/vList4"/>
    <dgm:cxn modelId="{F5374CBA-2D34-48B8-BFDB-4C66908CEEB6}" type="presParOf" srcId="{42DD3A43-1EE1-4BCF-83D7-7280627F6CF8}" destId="{F8547EDF-5630-4398-B10E-FB0C21291D83}" srcOrd="2" destOrd="0" presId="urn:microsoft.com/office/officeart/2005/8/layout/vList4"/>
    <dgm:cxn modelId="{366C9F3F-0D27-462A-B52D-03D7BDA809B6}" type="presParOf" srcId="{4B8B1FD7-09FC-43F2-A466-B6991419E3C5}" destId="{B12613AE-D9A4-4E3A-B089-70D0B0E74F87}" srcOrd="1" destOrd="0" presId="urn:microsoft.com/office/officeart/2005/8/layout/vList4"/>
    <dgm:cxn modelId="{B175C114-C2BB-482E-816A-6356D0CF68C1}" type="presParOf" srcId="{4B8B1FD7-09FC-43F2-A466-B6991419E3C5}" destId="{C545CEFA-4E12-4ECD-9AD9-51213F11F024}" srcOrd="2" destOrd="0" presId="urn:microsoft.com/office/officeart/2005/8/layout/vList4"/>
    <dgm:cxn modelId="{06EF7B2C-4508-4CAD-B5BF-CE9E381D8ACB}" type="presParOf" srcId="{C545CEFA-4E12-4ECD-9AD9-51213F11F024}" destId="{F6BC90FF-5F70-4989-99B0-C5F746B47DD1}" srcOrd="0" destOrd="0" presId="urn:microsoft.com/office/officeart/2005/8/layout/vList4"/>
    <dgm:cxn modelId="{65921157-CCCD-46DC-B8A0-4E59AEAE2ACE}" type="presParOf" srcId="{C545CEFA-4E12-4ECD-9AD9-51213F11F024}" destId="{D6A5B155-C07A-4FE1-B5A1-CF4FD87CCE5D}" srcOrd="1" destOrd="0" presId="urn:microsoft.com/office/officeart/2005/8/layout/vList4"/>
    <dgm:cxn modelId="{2490B0D6-79C8-4B08-972C-087E9D1AD4C1}" type="presParOf" srcId="{C545CEFA-4E12-4ECD-9AD9-51213F11F024}" destId="{F9DF9C23-D14A-432E-A79D-DDB981989C84}" srcOrd="2" destOrd="0" presId="urn:microsoft.com/office/officeart/2005/8/layout/vList4"/>
    <dgm:cxn modelId="{5BBF0605-DB0A-4BF0-9D43-925B8DF548A2}" type="presParOf" srcId="{4B8B1FD7-09FC-43F2-A466-B6991419E3C5}" destId="{EFFC9382-2172-4A48-8D76-AB178D6B3B35}" srcOrd="3" destOrd="0" presId="urn:microsoft.com/office/officeart/2005/8/layout/vList4"/>
    <dgm:cxn modelId="{3ECA6AAF-216D-4152-884A-1CA4DB4A795C}" type="presParOf" srcId="{4B8B1FD7-09FC-43F2-A466-B6991419E3C5}" destId="{42EBDE57-C0D1-40D8-B1A7-0382D67B76DB}" srcOrd="4" destOrd="0" presId="urn:microsoft.com/office/officeart/2005/8/layout/vList4"/>
    <dgm:cxn modelId="{AAAB738B-C9FE-4106-8C30-6C51274582F7}" type="presParOf" srcId="{42EBDE57-C0D1-40D8-B1A7-0382D67B76DB}" destId="{730ABF44-DE72-469D-B126-46EA6FAAAB7B}" srcOrd="0" destOrd="0" presId="urn:microsoft.com/office/officeart/2005/8/layout/vList4"/>
    <dgm:cxn modelId="{5B7E49E6-B357-4C11-BE2A-1DEED1E692FC}" type="presParOf" srcId="{42EBDE57-C0D1-40D8-B1A7-0382D67B76DB}" destId="{1F8F3B68-E757-4E49-ACF4-A41F75333F77}" srcOrd="1" destOrd="0" presId="urn:microsoft.com/office/officeart/2005/8/layout/vList4"/>
    <dgm:cxn modelId="{C7053E6F-656B-4442-8358-0AE0B432D08B}" type="presParOf" srcId="{42EBDE57-C0D1-40D8-B1A7-0382D67B76DB}" destId="{2916C76A-FA9F-4068-9918-937692B70C64}" srcOrd="2" destOrd="0" presId="urn:microsoft.com/office/officeart/2005/8/layout/vList4"/>
  </dgm:cxnLst>
  <dgm:bg/>
  <dgm:whole/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3D2A1718-D8BE-4DBE-B66A-33E6B7DD3104}" type="doc">
      <dgm:prSet loTypeId="urn:microsoft.com/office/officeart/2005/8/layout/vList4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0D71385-F507-4D2C-A84B-5E2342756154}">
      <dgm:prSet phldrT="[Текст]"/>
      <dgm:spPr/>
      <dgm:t>
        <a:bodyPr/>
        <a:lstStyle/>
        <a:p>
          <a:r>
            <a:rPr lang="ru-RU" dirty="0" smtClean="0">
              <a:solidFill>
                <a:srgbClr val="FFFF00"/>
              </a:solidFill>
            </a:rPr>
            <a:t>Национальная экономика</a:t>
          </a:r>
          <a:endParaRPr lang="ru-RU" dirty="0">
            <a:solidFill>
              <a:srgbClr val="FFFF00"/>
            </a:solidFill>
          </a:endParaRPr>
        </a:p>
      </dgm:t>
    </dgm:pt>
    <dgm:pt modelId="{ED930928-6E1F-4E8A-9EB4-A9CA56D2F4FC}" type="parTrans" cxnId="{A1FF5CB3-00F7-41B4-8C34-F861B9356537}">
      <dgm:prSet/>
      <dgm:spPr/>
      <dgm:t>
        <a:bodyPr/>
        <a:lstStyle/>
        <a:p>
          <a:endParaRPr lang="ru-RU"/>
        </a:p>
      </dgm:t>
    </dgm:pt>
    <dgm:pt modelId="{CD3DB996-5282-4BBC-978E-F692D6436B72}" type="sibTrans" cxnId="{A1FF5CB3-00F7-41B4-8C34-F861B9356537}">
      <dgm:prSet/>
      <dgm:spPr/>
      <dgm:t>
        <a:bodyPr/>
        <a:lstStyle/>
        <a:p>
          <a:endParaRPr lang="ru-RU"/>
        </a:p>
      </dgm:t>
    </dgm:pt>
    <dgm:pt modelId="{5BEF6CAF-9AE7-4214-BF48-0B349947BA78}">
      <dgm:prSet phldrT="[Текст]"/>
      <dgm:spPr/>
      <dgm:t>
        <a:bodyPr/>
        <a:lstStyle/>
        <a:p>
          <a:r>
            <a:rPr lang="ru-RU" b="1" dirty="0" smtClean="0">
              <a:solidFill>
                <a:schemeClr val="tx1"/>
              </a:solidFill>
            </a:rPr>
            <a:t>Исполнение 1 квартала 67 765,3 тыс. руб.</a:t>
          </a:r>
          <a:endParaRPr lang="ru-RU" b="1" dirty="0">
            <a:solidFill>
              <a:schemeClr val="tx1"/>
            </a:solidFill>
          </a:endParaRPr>
        </a:p>
      </dgm:t>
    </dgm:pt>
    <dgm:pt modelId="{DD8C7384-1298-4E38-9D68-EA7622154BE4}" type="parTrans" cxnId="{20B3788A-4280-4933-8312-EC1BCA98AAEC}">
      <dgm:prSet/>
      <dgm:spPr/>
      <dgm:t>
        <a:bodyPr/>
        <a:lstStyle/>
        <a:p>
          <a:endParaRPr lang="ru-RU"/>
        </a:p>
      </dgm:t>
    </dgm:pt>
    <dgm:pt modelId="{81B88E5A-9D65-4E56-BFFE-3115E49D30EA}" type="sibTrans" cxnId="{20B3788A-4280-4933-8312-EC1BCA98AAEC}">
      <dgm:prSet/>
      <dgm:spPr/>
      <dgm:t>
        <a:bodyPr/>
        <a:lstStyle/>
        <a:p>
          <a:endParaRPr lang="ru-RU"/>
        </a:p>
      </dgm:t>
    </dgm:pt>
    <dgm:pt modelId="{BB811FEC-9331-48C0-B2C3-1EC94FAC264F}">
      <dgm:prSet phldrT="[Текст]"/>
      <dgm:spPr/>
      <dgm:t>
        <a:bodyPr/>
        <a:lstStyle/>
        <a:p>
          <a:r>
            <a:rPr lang="ru-RU" b="1" dirty="0" smtClean="0">
              <a:solidFill>
                <a:schemeClr val="tx1"/>
              </a:solidFill>
            </a:rPr>
            <a:t>Утверждено на год  397 758,5 тыс. руб.</a:t>
          </a:r>
          <a:endParaRPr lang="ru-RU" b="1" dirty="0">
            <a:solidFill>
              <a:schemeClr val="tx1"/>
            </a:solidFill>
          </a:endParaRPr>
        </a:p>
      </dgm:t>
    </dgm:pt>
    <dgm:pt modelId="{3A2AE636-3B57-420F-B53E-F2AC70884B14}" type="parTrans" cxnId="{8E7944F1-212B-4031-A057-35E1F55718B1}">
      <dgm:prSet/>
      <dgm:spPr/>
      <dgm:t>
        <a:bodyPr/>
        <a:lstStyle/>
        <a:p>
          <a:endParaRPr lang="ru-RU"/>
        </a:p>
      </dgm:t>
    </dgm:pt>
    <dgm:pt modelId="{0D93F7E0-D4A0-47DA-BB29-F524D5CD5618}" type="sibTrans" cxnId="{8E7944F1-212B-4031-A057-35E1F55718B1}">
      <dgm:prSet/>
      <dgm:spPr/>
      <dgm:t>
        <a:bodyPr/>
        <a:lstStyle/>
        <a:p>
          <a:endParaRPr lang="ru-RU"/>
        </a:p>
      </dgm:t>
    </dgm:pt>
    <dgm:pt modelId="{857FA8D9-4AEC-496C-947D-54ED2A074804}">
      <dgm:prSet phldrT="[Текст]" custT="1"/>
      <dgm:spPr/>
      <dgm:t>
        <a:bodyPr/>
        <a:lstStyle/>
        <a:p>
          <a:r>
            <a:rPr lang="ru-RU" sz="2000" dirty="0" smtClean="0">
              <a:solidFill>
                <a:srgbClr val="FFFF00"/>
              </a:solidFill>
            </a:rPr>
            <a:t>Жилищно-коммунальное хозяйство</a:t>
          </a:r>
          <a:endParaRPr lang="ru-RU" sz="2000" dirty="0">
            <a:solidFill>
              <a:srgbClr val="FFFF00"/>
            </a:solidFill>
          </a:endParaRPr>
        </a:p>
      </dgm:t>
    </dgm:pt>
    <dgm:pt modelId="{CCD34C5D-2125-4DC1-A802-154B9054C7B8}" type="parTrans" cxnId="{4D6AB823-0026-40CA-875D-2D6DE9592F88}">
      <dgm:prSet/>
      <dgm:spPr/>
      <dgm:t>
        <a:bodyPr/>
        <a:lstStyle/>
        <a:p>
          <a:endParaRPr lang="ru-RU"/>
        </a:p>
      </dgm:t>
    </dgm:pt>
    <dgm:pt modelId="{7D6B046F-DEBF-4DF0-833A-CBF8E65587E3}" type="sibTrans" cxnId="{4D6AB823-0026-40CA-875D-2D6DE9592F88}">
      <dgm:prSet/>
      <dgm:spPr/>
      <dgm:t>
        <a:bodyPr/>
        <a:lstStyle/>
        <a:p>
          <a:endParaRPr lang="ru-RU"/>
        </a:p>
      </dgm:t>
    </dgm:pt>
    <dgm:pt modelId="{5674BF0A-2C74-4158-AD6E-924590973063}">
      <dgm:prSet phldrT="[Текст]" custT="1"/>
      <dgm:spPr/>
      <dgm:t>
        <a:bodyPr/>
        <a:lstStyle/>
        <a:p>
          <a:r>
            <a:rPr lang="ru-RU" sz="2000" b="1" dirty="0" smtClean="0">
              <a:solidFill>
                <a:schemeClr val="tx1"/>
              </a:solidFill>
            </a:rPr>
            <a:t>Утверждено на год  782 486,5 тыс. руб.</a:t>
          </a:r>
          <a:endParaRPr lang="ru-RU" sz="2000" dirty="0"/>
        </a:p>
      </dgm:t>
    </dgm:pt>
    <dgm:pt modelId="{5DD1992A-43A6-4F33-A01B-95B6D052D10A}" type="parTrans" cxnId="{9D6CD269-7AEA-44E2-9E68-96007B210D68}">
      <dgm:prSet/>
      <dgm:spPr/>
      <dgm:t>
        <a:bodyPr/>
        <a:lstStyle/>
        <a:p>
          <a:endParaRPr lang="ru-RU"/>
        </a:p>
      </dgm:t>
    </dgm:pt>
    <dgm:pt modelId="{8664BA28-92A1-4E87-A38A-830E8F7AF794}" type="sibTrans" cxnId="{9D6CD269-7AEA-44E2-9E68-96007B210D68}">
      <dgm:prSet/>
      <dgm:spPr/>
      <dgm:t>
        <a:bodyPr/>
        <a:lstStyle/>
        <a:p>
          <a:endParaRPr lang="ru-RU"/>
        </a:p>
      </dgm:t>
    </dgm:pt>
    <dgm:pt modelId="{50EDEAE5-2994-4343-9BFA-AD3110C187A4}">
      <dgm:prSet phldrT="[Текст]" custT="1"/>
      <dgm:spPr/>
      <dgm:t>
        <a:bodyPr/>
        <a:lstStyle/>
        <a:p>
          <a:r>
            <a:rPr lang="ru-RU" sz="2000" dirty="0" smtClean="0">
              <a:solidFill>
                <a:srgbClr val="FFFF00"/>
              </a:solidFill>
            </a:rPr>
            <a:t>Охрана окружающей среды</a:t>
          </a:r>
          <a:endParaRPr lang="ru-RU" sz="2000" dirty="0">
            <a:solidFill>
              <a:srgbClr val="FFFF00"/>
            </a:solidFill>
          </a:endParaRPr>
        </a:p>
      </dgm:t>
    </dgm:pt>
    <dgm:pt modelId="{35CE9179-718C-4626-BB9F-D30C7F4C3CE8}" type="parTrans" cxnId="{70C6FF6D-EB7A-486A-A074-A55CFB076C42}">
      <dgm:prSet/>
      <dgm:spPr/>
      <dgm:t>
        <a:bodyPr/>
        <a:lstStyle/>
        <a:p>
          <a:endParaRPr lang="ru-RU"/>
        </a:p>
      </dgm:t>
    </dgm:pt>
    <dgm:pt modelId="{612CA322-4EB8-4D6E-822D-B3A70E633050}" type="sibTrans" cxnId="{70C6FF6D-EB7A-486A-A074-A55CFB076C42}">
      <dgm:prSet/>
      <dgm:spPr/>
      <dgm:t>
        <a:bodyPr/>
        <a:lstStyle/>
        <a:p>
          <a:endParaRPr lang="ru-RU"/>
        </a:p>
      </dgm:t>
    </dgm:pt>
    <dgm:pt modelId="{46440088-D331-4D8F-9CF1-D889147C24C2}">
      <dgm:prSet phldrT="[Текст]" custT="1"/>
      <dgm:spPr/>
      <dgm:t>
        <a:bodyPr/>
        <a:lstStyle/>
        <a:p>
          <a:r>
            <a:rPr lang="ru-RU" sz="2000" b="1" dirty="0" smtClean="0">
              <a:solidFill>
                <a:schemeClr val="tx1"/>
              </a:solidFill>
            </a:rPr>
            <a:t>Исполнение 1 квартала 0 руб.</a:t>
          </a:r>
          <a:endParaRPr lang="ru-RU" sz="2000" dirty="0"/>
        </a:p>
      </dgm:t>
    </dgm:pt>
    <dgm:pt modelId="{651D0B57-56C9-4212-9C8C-AD9506A9E212}" type="parTrans" cxnId="{0866D87B-64EB-458D-85F7-DFDB17FA52D4}">
      <dgm:prSet/>
      <dgm:spPr/>
      <dgm:t>
        <a:bodyPr/>
        <a:lstStyle/>
        <a:p>
          <a:endParaRPr lang="ru-RU"/>
        </a:p>
      </dgm:t>
    </dgm:pt>
    <dgm:pt modelId="{D1F33E3B-E6D6-41C2-9EAF-AD51655F0656}" type="sibTrans" cxnId="{0866D87B-64EB-458D-85F7-DFDB17FA52D4}">
      <dgm:prSet/>
      <dgm:spPr/>
      <dgm:t>
        <a:bodyPr/>
        <a:lstStyle/>
        <a:p>
          <a:endParaRPr lang="ru-RU"/>
        </a:p>
      </dgm:t>
    </dgm:pt>
    <dgm:pt modelId="{3AE94426-ACA1-4DD5-86D2-D00A3F27B011}">
      <dgm:prSet phldrT="[Текст]" custT="1"/>
      <dgm:spPr/>
      <dgm:t>
        <a:bodyPr/>
        <a:lstStyle/>
        <a:p>
          <a:r>
            <a:rPr lang="ru-RU" sz="2000" b="1" dirty="0" smtClean="0">
              <a:solidFill>
                <a:schemeClr val="tx1"/>
              </a:solidFill>
            </a:rPr>
            <a:t>Утверждено на год  10 698,4тыс. руб.</a:t>
          </a:r>
          <a:endParaRPr lang="ru-RU" sz="2000" dirty="0"/>
        </a:p>
      </dgm:t>
    </dgm:pt>
    <dgm:pt modelId="{C601CD48-A210-4D21-A902-B673872419B6}" type="parTrans" cxnId="{21D482B7-85A1-4CBD-B687-A1A6655E88AC}">
      <dgm:prSet/>
      <dgm:spPr/>
      <dgm:t>
        <a:bodyPr/>
        <a:lstStyle/>
        <a:p>
          <a:endParaRPr lang="ru-RU"/>
        </a:p>
      </dgm:t>
    </dgm:pt>
    <dgm:pt modelId="{A1ACA049-E4E4-47DF-BF04-2C4F5433FC47}" type="sibTrans" cxnId="{21D482B7-85A1-4CBD-B687-A1A6655E88AC}">
      <dgm:prSet/>
      <dgm:spPr/>
      <dgm:t>
        <a:bodyPr/>
        <a:lstStyle/>
        <a:p>
          <a:endParaRPr lang="ru-RU"/>
        </a:p>
      </dgm:t>
    </dgm:pt>
    <dgm:pt modelId="{CD6A1446-2923-4F39-BDD2-30E30FC326BB}">
      <dgm:prSet phldrT="[Текст]" custT="1"/>
      <dgm:spPr/>
      <dgm:t>
        <a:bodyPr/>
        <a:lstStyle/>
        <a:p>
          <a:r>
            <a:rPr lang="ru-RU" sz="2000" b="1" dirty="0" smtClean="0">
              <a:solidFill>
                <a:schemeClr val="tx1"/>
              </a:solidFill>
            </a:rPr>
            <a:t>Исполнение 1 квартала  115 295,3 тыс. руб.</a:t>
          </a:r>
          <a:endParaRPr lang="ru-RU" sz="2000" dirty="0"/>
        </a:p>
      </dgm:t>
    </dgm:pt>
    <dgm:pt modelId="{656D065A-C6EB-4BF2-ADC2-7C2682DB6D85}" type="sibTrans" cxnId="{E54C4710-ACFE-4024-B32F-E49EFE64A962}">
      <dgm:prSet/>
      <dgm:spPr/>
      <dgm:t>
        <a:bodyPr/>
        <a:lstStyle/>
        <a:p>
          <a:endParaRPr lang="ru-RU"/>
        </a:p>
      </dgm:t>
    </dgm:pt>
    <dgm:pt modelId="{B6CF34EF-4FAC-4184-9F40-F4093EBBA36C}" type="parTrans" cxnId="{E54C4710-ACFE-4024-B32F-E49EFE64A962}">
      <dgm:prSet/>
      <dgm:spPr/>
      <dgm:t>
        <a:bodyPr/>
        <a:lstStyle/>
        <a:p>
          <a:endParaRPr lang="ru-RU"/>
        </a:p>
      </dgm:t>
    </dgm:pt>
    <dgm:pt modelId="{4B8B1FD7-09FC-43F2-A466-B6991419E3C5}" type="pres">
      <dgm:prSet presAssocID="{3D2A1718-D8BE-4DBE-B66A-33E6B7DD3104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2DD3A43-1EE1-4BCF-83D7-7280627F6CF8}" type="pres">
      <dgm:prSet presAssocID="{40D71385-F507-4D2C-A84B-5E2342756154}" presName="comp" presStyleCnt="0"/>
      <dgm:spPr/>
    </dgm:pt>
    <dgm:pt modelId="{DFF72782-44CF-4E83-AFF7-2E28A529B585}" type="pres">
      <dgm:prSet presAssocID="{40D71385-F507-4D2C-A84B-5E2342756154}" presName="box" presStyleLbl="node1" presStyleIdx="0" presStyleCnt="3"/>
      <dgm:spPr/>
      <dgm:t>
        <a:bodyPr/>
        <a:lstStyle/>
        <a:p>
          <a:endParaRPr lang="ru-RU"/>
        </a:p>
      </dgm:t>
    </dgm:pt>
    <dgm:pt modelId="{7F210D7B-9142-4983-A51F-635B1D794122}" type="pres">
      <dgm:prSet presAssocID="{40D71385-F507-4D2C-A84B-5E2342756154}" presName="img" presStyleLbl="fgImgPlace1" presStyleIdx="0" presStyleCnt="3" custScaleX="74987" custLinFactNeighborX="-2188" custLinFactNeighborY="-5603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F8547EDF-5630-4398-B10E-FB0C21291D83}" type="pres">
      <dgm:prSet presAssocID="{40D71385-F507-4D2C-A84B-5E2342756154}" presName="text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12613AE-D9A4-4E3A-B089-70D0B0E74F87}" type="pres">
      <dgm:prSet presAssocID="{CD3DB996-5282-4BBC-978E-F692D6436B72}" presName="spacer" presStyleCnt="0"/>
      <dgm:spPr/>
    </dgm:pt>
    <dgm:pt modelId="{C545CEFA-4E12-4ECD-9AD9-51213F11F024}" type="pres">
      <dgm:prSet presAssocID="{857FA8D9-4AEC-496C-947D-54ED2A074804}" presName="comp" presStyleCnt="0"/>
      <dgm:spPr/>
    </dgm:pt>
    <dgm:pt modelId="{F6BC90FF-5F70-4989-99B0-C5F746B47DD1}" type="pres">
      <dgm:prSet presAssocID="{857FA8D9-4AEC-496C-947D-54ED2A074804}" presName="box" presStyleLbl="node1" presStyleIdx="1" presStyleCnt="3" custLinFactNeighborX="-943" custLinFactNeighborY="345"/>
      <dgm:spPr/>
      <dgm:t>
        <a:bodyPr/>
        <a:lstStyle/>
        <a:p>
          <a:endParaRPr lang="ru-RU"/>
        </a:p>
      </dgm:t>
    </dgm:pt>
    <dgm:pt modelId="{D6A5B155-C07A-4FE1-B5A1-CF4FD87CCE5D}" type="pres">
      <dgm:prSet presAssocID="{857FA8D9-4AEC-496C-947D-54ED2A074804}" presName="img" presStyleLbl="fgImgPlace1" presStyleIdx="1" presStyleCnt="3" custScaleX="74987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F9DF9C23-D14A-432E-A79D-DDB981989C84}" type="pres">
      <dgm:prSet presAssocID="{857FA8D9-4AEC-496C-947D-54ED2A074804}" presName="text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FFC9382-2172-4A48-8D76-AB178D6B3B35}" type="pres">
      <dgm:prSet presAssocID="{7D6B046F-DEBF-4DF0-833A-CBF8E65587E3}" presName="spacer" presStyleCnt="0"/>
      <dgm:spPr/>
    </dgm:pt>
    <dgm:pt modelId="{42EBDE57-C0D1-40D8-B1A7-0382D67B76DB}" type="pres">
      <dgm:prSet presAssocID="{50EDEAE5-2994-4343-9BFA-AD3110C187A4}" presName="comp" presStyleCnt="0"/>
      <dgm:spPr/>
    </dgm:pt>
    <dgm:pt modelId="{730ABF44-DE72-469D-B126-46EA6FAAAB7B}" type="pres">
      <dgm:prSet presAssocID="{50EDEAE5-2994-4343-9BFA-AD3110C187A4}" presName="box" presStyleLbl="node1" presStyleIdx="2" presStyleCnt="3" custLinFactNeighborY="-6411"/>
      <dgm:spPr/>
      <dgm:t>
        <a:bodyPr/>
        <a:lstStyle/>
        <a:p>
          <a:endParaRPr lang="ru-RU"/>
        </a:p>
      </dgm:t>
    </dgm:pt>
    <dgm:pt modelId="{1F8F3B68-E757-4E49-ACF4-A41F75333F77}" type="pres">
      <dgm:prSet presAssocID="{50EDEAE5-2994-4343-9BFA-AD3110C187A4}" presName="img" presStyleLbl="fgImgPlace1" presStyleIdx="2" presStyleCnt="3" custScaleX="74987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  <dgm:pt modelId="{2916C76A-FA9F-4068-9918-937692B70C64}" type="pres">
      <dgm:prSet presAssocID="{50EDEAE5-2994-4343-9BFA-AD3110C187A4}" presName="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CEAF12C-5B89-4260-8175-20059B3CCBB6}" type="presOf" srcId="{BB811FEC-9331-48C0-B2C3-1EC94FAC264F}" destId="{F8547EDF-5630-4398-B10E-FB0C21291D83}" srcOrd="1" destOrd="2" presId="urn:microsoft.com/office/officeart/2005/8/layout/vList4"/>
    <dgm:cxn modelId="{CE61A45E-6DC9-4399-BA40-43AA399E9CAB}" type="presOf" srcId="{3AE94426-ACA1-4DD5-86D2-D00A3F27B011}" destId="{730ABF44-DE72-469D-B126-46EA6FAAAB7B}" srcOrd="0" destOrd="2" presId="urn:microsoft.com/office/officeart/2005/8/layout/vList4"/>
    <dgm:cxn modelId="{21D482B7-85A1-4CBD-B687-A1A6655E88AC}" srcId="{50EDEAE5-2994-4343-9BFA-AD3110C187A4}" destId="{3AE94426-ACA1-4DD5-86D2-D00A3F27B011}" srcOrd="1" destOrd="0" parTransId="{C601CD48-A210-4D21-A902-B673872419B6}" sibTransId="{A1ACA049-E4E4-47DF-BF04-2C4F5433FC47}"/>
    <dgm:cxn modelId="{2E8796D8-0F28-43BB-8168-D6EF99281B8B}" type="presOf" srcId="{857FA8D9-4AEC-496C-947D-54ED2A074804}" destId="{F9DF9C23-D14A-432E-A79D-DDB981989C84}" srcOrd="1" destOrd="0" presId="urn:microsoft.com/office/officeart/2005/8/layout/vList4"/>
    <dgm:cxn modelId="{AD33C534-A8BF-47CB-BE09-A2937EF660F2}" type="presOf" srcId="{3AE94426-ACA1-4DD5-86D2-D00A3F27B011}" destId="{2916C76A-FA9F-4068-9918-937692B70C64}" srcOrd="1" destOrd="2" presId="urn:microsoft.com/office/officeart/2005/8/layout/vList4"/>
    <dgm:cxn modelId="{BB2C5B00-999F-4E84-A6E7-2520B504DCB1}" type="presOf" srcId="{857FA8D9-4AEC-496C-947D-54ED2A074804}" destId="{F6BC90FF-5F70-4989-99B0-C5F746B47DD1}" srcOrd="0" destOrd="0" presId="urn:microsoft.com/office/officeart/2005/8/layout/vList4"/>
    <dgm:cxn modelId="{70C6FF6D-EB7A-486A-A074-A55CFB076C42}" srcId="{3D2A1718-D8BE-4DBE-B66A-33E6B7DD3104}" destId="{50EDEAE5-2994-4343-9BFA-AD3110C187A4}" srcOrd="2" destOrd="0" parTransId="{35CE9179-718C-4626-BB9F-D30C7F4C3CE8}" sibTransId="{612CA322-4EB8-4D6E-822D-B3A70E633050}"/>
    <dgm:cxn modelId="{70A15EFE-19F0-44A3-9525-4A2FFE983148}" type="presOf" srcId="{CD6A1446-2923-4F39-BDD2-30E30FC326BB}" destId="{F6BC90FF-5F70-4989-99B0-C5F746B47DD1}" srcOrd="0" destOrd="1" presId="urn:microsoft.com/office/officeart/2005/8/layout/vList4"/>
    <dgm:cxn modelId="{4D6AB823-0026-40CA-875D-2D6DE9592F88}" srcId="{3D2A1718-D8BE-4DBE-B66A-33E6B7DD3104}" destId="{857FA8D9-4AEC-496C-947D-54ED2A074804}" srcOrd="1" destOrd="0" parTransId="{CCD34C5D-2125-4DC1-A802-154B9054C7B8}" sibTransId="{7D6B046F-DEBF-4DF0-833A-CBF8E65587E3}"/>
    <dgm:cxn modelId="{9D6CD269-7AEA-44E2-9E68-96007B210D68}" srcId="{857FA8D9-4AEC-496C-947D-54ED2A074804}" destId="{5674BF0A-2C74-4158-AD6E-924590973063}" srcOrd="1" destOrd="0" parTransId="{5DD1992A-43A6-4F33-A01B-95B6D052D10A}" sibTransId="{8664BA28-92A1-4E87-A38A-830E8F7AF794}"/>
    <dgm:cxn modelId="{4875F1A1-2027-43BE-BC16-6CFCB4659FCB}" type="presOf" srcId="{50EDEAE5-2994-4343-9BFA-AD3110C187A4}" destId="{2916C76A-FA9F-4068-9918-937692B70C64}" srcOrd="1" destOrd="0" presId="urn:microsoft.com/office/officeart/2005/8/layout/vList4"/>
    <dgm:cxn modelId="{7FE43375-9A92-4E71-B00E-64C76D2F8344}" type="presOf" srcId="{5674BF0A-2C74-4158-AD6E-924590973063}" destId="{F6BC90FF-5F70-4989-99B0-C5F746B47DD1}" srcOrd="0" destOrd="2" presId="urn:microsoft.com/office/officeart/2005/8/layout/vList4"/>
    <dgm:cxn modelId="{FB4CA0B2-EF39-4A50-80B9-CF0B9F307C4F}" type="presOf" srcId="{50EDEAE5-2994-4343-9BFA-AD3110C187A4}" destId="{730ABF44-DE72-469D-B126-46EA6FAAAB7B}" srcOrd="0" destOrd="0" presId="urn:microsoft.com/office/officeart/2005/8/layout/vList4"/>
    <dgm:cxn modelId="{BD1C4156-76FB-48EF-A688-901473306060}" type="presOf" srcId="{BB811FEC-9331-48C0-B2C3-1EC94FAC264F}" destId="{DFF72782-44CF-4E83-AFF7-2E28A529B585}" srcOrd="0" destOrd="2" presId="urn:microsoft.com/office/officeart/2005/8/layout/vList4"/>
    <dgm:cxn modelId="{E54C4710-ACFE-4024-B32F-E49EFE64A962}" srcId="{857FA8D9-4AEC-496C-947D-54ED2A074804}" destId="{CD6A1446-2923-4F39-BDD2-30E30FC326BB}" srcOrd="0" destOrd="0" parTransId="{B6CF34EF-4FAC-4184-9F40-F4093EBBA36C}" sibTransId="{656D065A-C6EB-4BF2-ADC2-7C2682DB6D85}"/>
    <dgm:cxn modelId="{113D11F2-31C9-4157-893D-8DECC3EE0572}" type="presOf" srcId="{46440088-D331-4D8F-9CF1-D889147C24C2}" destId="{730ABF44-DE72-469D-B126-46EA6FAAAB7B}" srcOrd="0" destOrd="1" presId="urn:microsoft.com/office/officeart/2005/8/layout/vList4"/>
    <dgm:cxn modelId="{A1FF5CB3-00F7-41B4-8C34-F861B9356537}" srcId="{3D2A1718-D8BE-4DBE-B66A-33E6B7DD3104}" destId="{40D71385-F507-4D2C-A84B-5E2342756154}" srcOrd="0" destOrd="0" parTransId="{ED930928-6E1F-4E8A-9EB4-A9CA56D2F4FC}" sibTransId="{CD3DB996-5282-4BBC-978E-F692D6436B72}"/>
    <dgm:cxn modelId="{20B3788A-4280-4933-8312-EC1BCA98AAEC}" srcId="{40D71385-F507-4D2C-A84B-5E2342756154}" destId="{5BEF6CAF-9AE7-4214-BF48-0B349947BA78}" srcOrd="0" destOrd="0" parTransId="{DD8C7384-1298-4E38-9D68-EA7622154BE4}" sibTransId="{81B88E5A-9D65-4E56-BFFE-3115E49D30EA}"/>
    <dgm:cxn modelId="{9B5E0DAD-CBE8-41E8-90B8-8AE70D426449}" type="presOf" srcId="{5674BF0A-2C74-4158-AD6E-924590973063}" destId="{F9DF9C23-D14A-432E-A79D-DDB981989C84}" srcOrd="1" destOrd="2" presId="urn:microsoft.com/office/officeart/2005/8/layout/vList4"/>
    <dgm:cxn modelId="{0866D87B-64EB-458D-85F7-DFDB17FA52D4}" srcId="{50EDEAE5-2994-4343-9BFA-AD3110C187A4}" destId="{46440088-D331-4D8F-9CF1-D889147C24C2}" srcOrd="0" destOrd="0" parTransId="{651D0B57-56C9-4212-9C8C-AD9506A9E212}" sibTransId="{D1F33E3B-E6D6-41C2-9EAF-AD51655F0656}"/>
    <dgm:cxn modelId="{EA385FAC-C2E9-4512-A500-E8109B6A132A}" type="presOf" srcId="{46440088-D331-4D8F-9CF1-D889147C24C2}" destId="{2916C76A-FA9F-4068-9918-937692B70C64}" srcOrd="1" destOrd="1" presId="urn:microsoft.com/office/officeart/2005/8/layout/vList4"/>
    <dgm:cxn modelId="{A894B0AB-B23E-4FAF-BC8F-1EE034F30B67}" type="presOf" srcId="{5BEF6CAF-9AE7-4214-BF48-0B349947BA78}" destId="{DFF72782-44CF-4E83-AFF7-2E28A529B585}" srcOrd="0" destOrd="1" presId="urn:microsoft.com/office/officeart/2005/8/layout/vList4"/>
    <dgm:cxn modelId="{644EDD97-D41B-43C9-ABF7-45E8082377AA}" type="presOf" srcId="{40D71385-F507-4D2C-A84B-5E2342756154}" destId="{F8547EDF-5630-4398-B10E-FB0C21291D83}" srcOrd="1" destOrd="0" presId="urn:microsoft.com/office/officeart/2005/8/layout/vList4"/>
    <dgm:cxn modelId="{8E7944F1-212B-4031-A057-35E1F55718B1}" srcId="{40D71385-F507-4D2C-A84B-5E2342756154}" destId="{BB811FEC-9331-48C0-B2C3-1EC94FAC264F}" srcOrd="1" destOrd="0" parTransId="{3A2AE636-3B57-420F-B53E-F2AC70884B14}" sibTransId="{0D93F7E0-D4A0-47DA-BB29-F524D5CD5618}"/>
    <dgm:cxn modelId="{D5E54B54-E4B6-4BEA-B806-AF580744A05F}" type="presOf" srcId="{40D71385-F507-4D2C-A84B-5E2342756154}" destId="{DFF72782-44CF-4E83-AFF7-2E28A529B585}" srcOrd="0" destOrd="0" presId="urn:microsoft.com/office/officeart/2005/8/layout/vList4"/>
    <dgm:cxn modelId="{CD20410B-62EC-4E2B-AC20-1B29CAA7D8E7}" type="presOf" srcId="{CD6A1446-2923-4F39-BDD2-30E30FC326BB}" destId="{F9DF9C23-D14A-432E-A79D-DDB981989C84}" srcOrd="1" destOrd="1" presId="urn:microsoft.com/office/officeart/2005/8/layout/vList4"/>
    <dgm:cxn modelId="{CC7D5859-FF90-404E-88D9-69E7C68247BD}" type="presOf" srcId="{3D2A1718-D8BE-4DBE-B66A-33E6B7DD3104}" destId="{4B8B1FD7-09FC-43F2-A466-B6991419E3C5}" srcOrd="0" destOrd="0" presId="urn:microsoft.com/office/officeart/2005/8/layout/vList4"/>
    <dgm:cxn modelId="{93933843-1F70-4129-B26E-EA9DF83126A3}" type="presOf" srcId="{5BEF6CAF-9AE7-4214-BF48-0B349947BA78}" destId="{F8547EDF-5630-4398-B10E-FB0C21291D83}" srcOrd="1" destOrd="1" presId="urn:microsoft.com/office/officeart/2005/8/layout/vList4"/>
    <dgm:cxn modelId="{6C07B300-DECE-4511-AA31-0199DAC1285D}" type="presParOf" srcId="{4B8B1FD7-09FC-43F2-A466-B6991419E3C5}" destId="{42DD3A43-1EE1-4BCF-83D7-7280627F6CF8}" srcOrd="0" destOrd="0" presId="urn:microsoft.com/office/officeart/2005/8/layout/vList4"/>
    <dgm:cxn modelId="{EB79A935-A088-434B-A952-6F32DF556231}" type="presParOf" srcId="{42DD3A43-1EE1-4BCF-83D7-7280627F6CF8}" destId="{DFF72782-44CF-4E83-AFF7-2E28A529B585}" srcOrd="0" destOrd="0" presId="urn:microsoft.com/office/officeart/2005/8/layout/vList4"/>
    <dgm:cxn modelId="{A090438A-7DAB-4603-84F1-3F8DB93A2679}" type="presParOf" srcId="{42DD3A43-1EE1-4BCF-83D7-7280627F6CF8}" destId="{7F210D7B-9142-4983-A51F-635B1D794122}" srcOrd="1" destOrd="0" presId="urn:microsoft.com/office/officeart/2005/8/layout/vList4"/>
    <dgm:cxn modelId="{8A28EE73-A720-45A8-BA02-DF65EF6E35D4}" type="presParOf" srcId="{42DD3A43-1EE1-4BCF-83D7-7280627F6CF8}" destId="{F8547EDF-5630-4398-B10E-FB0C21291D83}" srcOrd="2" destOrd="0" presId="urn:microsoft.com/office/officeart/2005/8/layout/vList4"/>
    <dgm:cxn modelId="{B550B253-16B3-4587-9117-E06F700431EC}" type="presParOf" srcId="{4B8B1FD7-09FC-43F2-A466-B6991419E3C5}" destId="{B12613AE-D9A4-4E3A-B089-70D0B0E74F87}" srcOrd="1" destOrd="0" presId="urn:microsoft.com/office/officeart/2005/8/layout/vList4"/>
    <dgm:cxn modelId="{01409D91-57FF-4B64-B262-EDCCC6B365AD}" type="presParOf" srcId="{4B8B1FD7-09FC-43F2-A466-B6991419E3C5}" destId="{C545CEFA-4E12-4ECD-9AD9-51213F11F024}" srcOrd="2" destOrd="0" presId="urn:microsoft.com/office/officeart/2005/8/layout/vList4"/>
    <dgm:cxn modelId="{5ED92BCB-DE3D-4237-875B-08BA41656BBD}" type="presParOf" srcId="{C545CEFA-4E12-4ECD-9AD9-51213F11F024}" destId="{F6BC90FF-5F70-4989-99B0-C5F746B47DD1}" srcOrd="0" destOrd="0" presId="urn:microsoft.com/office/officeart/2005/8/layout/vList4"/>
    <dgm:cxn modelId="{011CC53D-F83F-4011-A76F-8FD5EA1CC4F0}" type="presParOf" srcId="{C545CEFA-4E12-4ECD-9AD9-51213F11F024}" destId="{D6A5B155-C07A-4FE1-B5A1-CF4FD87CCE5D}" srcOrd="1" destOrd="0" presId="urn:microsoft.com/office/officeart/2005/8/layout/vList4"/>
    <dgm:cxn modelId="{C56F8687-76D2-49EB-A86E-8D5E19D5E041}" type="presParOf" srcId="{C545CEFA-4E12-4ECD-9AD9-51213F11F024}" destId="{F9DF9C23-D14A-432E-A79D-DDB981989C84}" srcOrd="2" destOrd="0" presId="urn:microsoft.com/office/officeart/2005/8/layout/vList4"/>
    <dgm:cxn modelId="{77090D02-4C29-495B-923E-50C65C2BB293}" type="presParOf" srcId="{4B8B1FD7-09FC-43F2-A466-B6991419E3C5}" destId="{EFFC9382-2172-4A48-8D76-AB178D6B3B35}" srcOrd="3" destOrd="0" presId="urn:microsoft.com/office/officeart/2005/8/layout/vList4"/>
    <dgm:cxn modelId="{95802D0F-7C22-4F91-A084-54ADE9648D6F}" type="presParOf" srcId="{4B8B1FD7-09FC-43F2-A466-B6991419E3C5}" destId="{42EBDE57-C0D1-40D8-B1A7-0382D67B76DB}" srcOrd="4" destOrd="0" presId="urn:microsoft.com/office/officeart/2005/8/layout/vList4"/>
    <dgm:cxn modelId="{F3D48A90-F4D8-4664-88D9-2F5985147524}" type="presParOf" srcId="{42EBDE57-C0D1-40D8-B1A7-0382D67B76DB}" destId="{730ABF44-DE72-469D-B126-46EA6FAAAB7B}" srcOrd="0" destOrd="0" presId="urn:microsoft.com/office/officeart/2005/8/layout/vList4"/>
    <dgm:cxn modelId="{BB75F048-5B65-4135-94B4-B8FD10167C96}" type="presParOf" srcId="{42EBDE57-C0D1-40D8-B1A7-0382D67B76DB}" destId="{1F8F3B68-E757-4E49-ACF4-A41F75333F77}" srcOrd="1" destOrd="0" presId="urn:microsoft.com/office/officeart/2005/8/layout/vList4"/>
    <dgm:cxn modelId="{A1732FDE-1DD8-492D-A6BD-627A5A410535}" type="presParOf" srcId="{42EBDE57-C0D1-40D8-B1A7-0382D67B76DB}" destId="{2916C76A-FA9F-4068-9918-937692B70C64}" srcOrd="2" destOrd="0" presId="urn:microsoft.com/office/officeart/2005/8/layout/vList4"/>
  </dgm:cxnLst>
  <dgm:bg/>
  <dgm:whole/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3D2A1718-D8BE-4DBE-B66A-33E6B7DD3104}" type="doc">
      <dgm:prSet loTypeId="urn:microsoft.com/office/officeart/2005/8/layout/vList4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0D71385-F507-4D2C-A84B-5E2342756154}">
      <dgm:prSet phldrT="[Текст]"/>
      <dgm:spPr/>
      <dgm:t>
        <a:bodyPr/>
        <a:lstStyle/>
        <a:p>
          <a:r>
            <a:rPr lang="ru-RU" dirty="0" smtClean="0">
              <a:solidFill>
                <a:srgbClr val="FFFF00"/>
              </a:solidFill>
            </a:rPr>
            <a:t>Образование</a:t>
          </a:r>
          <a:endParaRPr lang="ru-RU" dirty="0">
            <a:solidFill>
              <a:srgbClr val="FFFF00"/>
            </a:solidFill>
          </a:endParaRPr>
        </a:p>
      </dgm:t>
    </dgm:pt>
    <dgm:pt modelId="{ED930928-6E1F-4E8A-9EB4-A9CA56D2F4FC}" type="parTrans" cxnId="{A1FF5CB3-00F7-41B4-8C34-F861B9356537}">
      <dgm:prSet/>
      <dgm:spPr/>
      <dgm:t>
        <a:bodyPr/>
        <a:lstStyle/>
        <a:p>
          <a:endParaRPr lang="ru-RU"/>
        </a:p>
      </dgm:t>
    </dgm:pt>
    <dgm:pt modelId="{CD3DB996-5282-4BBC-978E-F692D6436B72}" type="sibTrans" cxnId="{A1FF5CB3-00F7-41B4-8C34-F861B9356537}">
      <dgm:prSet/>
      <dgm:spPr/>
      <dgm:t>
        <a:bodyPr/>
        <a:lstStyle/>
        <a:p>
          <a:endParaRPr lang="ru-RU"/>
        </a:p>
      </dgm:t>
    </dgm:pt>
    <dgm:pt modelId="{5BEF6CAF-9AE7-4214-BF48-0B349947BA78}">
      <dgm:prSet phldrT="[Текст]"/>
      <dgm:spPr/>
      <dgm:t>
        <a:bodyPr/>
        <a:lstStyle/>
        <a:p>
          <a:r>
            <a:rPr lang="ru-RU" b="1" dirty="0" smtClean="0">
              <a:solidFill>
                <a:schemeClr val="tx1"/>
              </a:solidFill>
            </a:rPr>
            <a:t>Исполнение 1 квартала 302 130,4 тыс. руб.</a:t>
          </a:r>
          <a:endParaRPr lang="ru-RU" b="1" dirty="0">
            <a:solidFill>
              <a:schemeClr val="tx1"/>
            </a:solidFill>
          </a:endParaRPr>
        </a:p>
      </dgm:t>
    </dgm:pt>
    <dgm:pt modelId="{DD8C7384-1298-4E38-9D68-EA7622154BE4}" type="parTrans" cxnId="{20B3788A-4280-4933-8312-EC1BCA98AAEC}">
      <dgm:prSet/>
      <dgm:spPr/>
      <dgm:t>
        <a:bodyPr/>
        <a:lstStyle/>
        <a:p>
          <a:endParaRPr lang="ru-RU"/>
        </a:p>
      </dgm:t>
    </dgm:pt>
    <dgm:pt modelId="{81B88E5A-9D65-4E56-BFFE-3115E49D30EA}" type="sibTrans" cxnId="{20B3788A-4280-4933-8312-EC1BCA98AAEC}">
      <dgm:prSet/>
      <dgm:spPr/>
      <dgm:t>
        <a:bodyPr/>
        <a:lstStyle/>
        <a:p>
          <a:endParaRPr lang="ru-RU"/>
        </a:p>
      </dgm:t>
    </dgm:pt>
    <dgm:pt modelId="{BB811FEC-9331-48C0-B2C3-1EC94FAC264F}">
      <dgm:prSet phldrT="[Текст]"/>
      <dgm:spPr/>
      <dgm:t>
        <a:bodyPr/>
        <a:lstStyle/>
        <a:p>
          <a:r>
            <a:rPr lang="ru-RU" b="1" dirty="0" smtClean="0">
              <a:solidFill>
                <a:schemeClr val="tx1"/>
              </a:solidFill>
            </a:rPr>
            <a:t>Утверждено на год  1 798 362,7 тыс. руб.</a:t>
          </a:r>
          <a:endParaRPr lang="ru-RU" b="1" dirty="0">
            <a:solidFill>
              <a:schemeClr val="tx1"/>
            </a:solidFill>
          </a:endParaRPr>
        </a:p>
      </dgm:t>
    </dgm:pt>
    <dgm:pt modelId="{3A2AE636-3B57-420F-B53E-F2AC70884B14}" type="parTrans" cxnId="{8E7944F1-212B-4031-A057-35E1F55718B1}">
      <dgm:prSet/>
      <dgm:spPr/>
      <dgm:t>
        <a:bodyPr/>
        <a:lstStyle/>
        <a:p>
          <a:endParaRPr lang="ru-RU"/>
        </a:p>
      </dgm:t>
    </dgm:pt>
    <dgm:pt modelId="{0D93F7E0-D4A0-47DA-BB29-F524D5CD5618}" type="sibTrans" cxnId="{8E7944F1-212B-4031-A057-35E1F55718B1}">
      <dgm:prSet/>
      <dgm:spPr/>
      <dgm:t>
        <a:bodyPr/>
        <a:lstStyle/>
        <a:p>
          <a:endParaRPr lang="ru-RU"/>
        </a:p>
      </dgm:t>
    </dgm:pt>
    <dgm:pt modelId="{857FA8D9-4AEC-496C-947D-54ED2A074804}">
      <dgm:prSet phldrT="[Текст]" custT="1"/>
      <dgm:spPr/>
      <dgm:t>
        <a:bodyPr/>
        <a:lstStyle/>
        <a:p>
          <a:r>
            <a:rPr lang="ru-RU" sz="2000" dirty="0" smtClean="0">
              <a:solidFill>
                <a:srgbClr val="FFFF00"/>
              </a:solidFill>
            </a:rPr>
            <a:t>Культура</a:t>
          </a:r>
          <a:endParaRPr lang="ru-RU" sz="2000" dirty="0">
            <a:solidFill>
              <a:srgbClr val="FFFF00"/>
            </a:solidFill>
          </a:endParaRPr>
        </a:p>
      </dgm:t>
    </dgm:pt>
    <dgm:pt modelId="{CCD34C5D-2125-4DC1-A802-154B9054C7B8}" type="parTrans" cxnId="{4D6AB823-0026-40CA-875D-2D6DE9592F88}">
      <dgm:prSet/>
      <dgm:spPr/>
      <dgm:t>
        <a:bodyPr/>
        <a:lstStyle/>
        <a:p>
          <a:endParaRPr lang="ru-RU"/>
        </a:p>
      </dgm:t>
    </dgm:pt>
    <dgm:pt modelId="{7D6B046F-DEBF-4DF0-833A-CBF8E65587E3}" type="sibTrans" cxnId="{4D6AB823-0026-40CA-875D-2D6DE9592F88}">
      <dgm:prSet/>
      <dgm:spPr/>
      <dgm:t>
        <a:bodyPr/>
        <a:lstStyle/>
        <a:p>
          <a:endParaRPr lang="ru-RU"/>
        </a:p>
      </dgm:t>
    </dgm:pt>
    <dgm:pt modelId="{5674BF0A-2C74-4158-AD6E-924590973063}">
      <dgm:prSet phldrT="[Текст]" custT="1"/>
      <dgm:spPr/>
      <dgm:t>
        <a:bodyPr/>
        <a:lstStyle/>
        <a:p>
          <a:r>
            <a:rPr lang="ru-RU" sz="2000" b="1" dirty="0" smtClean="0">
              <a:solidFill>
                <a:schemeClr val="tx1"/>
              </a:solidFill>
            </a:rPr>
            <a:t>Утверждено на год  217 686,9 тыс. руб.</a:t>
          </a:r>
          <a:endParaRPr lang="ru-RU" sz="2000" dirty="0"/>
        </a:p>
      </dgm:t>
    </dgm:pt>
    <dgm:pt modelId="{5DD1992A-43A6-4F33-A01B-95B6D052D10A}" type="parTrans" cxnId="{9D6CD269-7AEA-44E2-9E68-96007B210D68}">
      <dgm:prSet/>
      <dgm:spPr/>
      <dgm:t>
        <a:bodyPr/>
        <a:lstStyle/>
        <a:p>
          <a:endParaRPr lang="ru-RU"/>
        </a:p>
      </dgm:t>
    </dgm:pt>
    <dgm:pt modelId="{8664BA28-92A1-4E87-A38A-830E8F7AF794}" type="sibTrans" cxnId="{9D6CD269-7AEA-44E2-9E68-96007B210D68}">
      <dgm:prSet/>
      <dgm:spPr/>
      <dgm:t>
        <a:bodyPr/>
        <a:lstStyle/>
        <a:p>
          <a:endParaRPr lang="ru-RU"/>
        </a:p>
      </dgm:t>
    </dgm:pt>
    <dgm:pt modelId="{50EDEAE5-2994-4343-9BFA-AD3110C187A4}">
      <dgm:prSet phldrT="[Текст]" custT="1"/>
      <dgm:spPr/>
      <dgm:t>
        <a:bodyPr/>
        <a:lstStyle/>
        <a:p>
          <a:r>
            <a:rPr lang="ru-RU" sz="2000" dirty="0" smtClean="0">
              <a:solidFill>
                <a:srgbClr val="FFFF00"/>
              </a:solidFill>
            </a:rPr>
            <a:t>Здравоохранение</a:t>
          </a:r>
          <a:endParaRPr lang="ru-RU" sz="2000" dirty="0">
            <a:solidFill>
              <a:srgbClr val="FFFF00"/>
            </a:solidFill>
          </a:endParaRPr>
        </a:p>
      </dgm:t>
    </dgm:pt>
    <dgm:pt modelId="{35CE9179-718C-4626-BB9F-D30C7F4C3CE8}" type="parTrans" cxnId="{70C6FF6D-EB7A-486A-A074-A55CFB076C42}">
      <dgm:prSet/>
      <dgm:spPr/>
      <dgm:t>
        <a:bodyPr/>
        <a:lstStyle/>
        <a:p>
          <a:endParaRPr lang="ru-RU"/>
        </a:p>
      </dgm:t>
    </dgm:pt>
    <dgm:pt modelId="{612CA322-4EB8-4D6E-822D-B3A70E633050}" type="sibTrans" cxnId="{70C6FF6D-EB7A-486A-A074-A55CFB076C42}">
      <dgm:prSet/>
      <dgm:spPr/>
      <dgm:t>
        <a:bodyPr/>
        <a:lstStyle/>
        <a:p>
          <a:endParaRPr lang="ru-RU"/>
        </a:p>
      </dgm:t>
    </dgm:pt>
    <dgm:pt modelId="{46440088-D331-4D8F-9CF1-D889147C24C2}">
      <dgm:prSet phldrT="[Текст]" custT="1"/>
      <dgm:spPr/>
      <dgm:t>
        <a:bodyPr/>
        <a:lstStyle/>
        <a:p>
          <a:r>
            <a:rPr lang="ru-RU" sz="2000" b="1" dirty="0" smtClean="0">
              <a:solidFill>
                <a:schemeClr val="tx1"/>
              </a:solidFill>
            </a:rPr>
            <a:t>Исполнение 1 квартала 305,4 тыс. руб.</a:t>
          </a:r>
          <a:endParaRPr lang="ru-RU" sz="2000" dirty="0"/>
        </a:p>
      </dgm:t>
    </dgm:pt>
    <dgm:pt modelId="{651D0B57-56C9-4212-9C8C-AD9506A9E212}" type="parTrans" cxnId="{0866D87B-64EB-458D-85F7-DFDB17FA52D4}">
      <dgm:prSet/>
      <dgm:spPr/>
      <dgm:t>
        <a:bodyPr/>
        <a:lstStyle/>
        <a:p>
          <a:endParaRPr lang="ru-RU"/>
        </a:p>
      </dgm:t>
    </dgm:pt>
    <dgm:pt modelId="{D1F33E3B-E6D6-41C2-9EAF-AD51655F0656}" type="sibTrans" cxnId="{0866D87B-64EB-458D-85F7-DFDB17FA52D4}">
      <dgm:prSet/>
      <dgm:spPr/>
      <dgm:t>
        <a:bodyPr/>
        <a:lstStyle/>
        <a:p>
          <a:endParaRPr lang="ru-RU"/>
        </a:p>
      </dgm:t>
    </dgm:pt>
    <dgm:pt modelId="{3AE94426-ACA1-4DD5-86D2-D00A3F27B011}">
      <dgm:prSet phldrT="[Текст]" custT="1"/>
      <dgm:spPr/>
      <dgm:t>
        <a:bodyPr/>
        <a:lstStyle/>
        <a:p>
          <a:r>
            <a:rPr lang="ru-RU" sz="2000" b="1" dirty="0" smtClean="0">
              <a:solidFill>
                <a:schemeClr val="tx1"/>
              </a:solidFill>
            </a:rPr>
            <a:t>Утверждено на год  551,4 тыс. руб.</a:t>
          </a:r>
          <a:endParaRPr lang="ru-RU" sz="2000" dirty="0"/>
        </a:p>
      </dgm:t>
    </dgm:pt>
    <dgm:pt modelId="{C601CD48-A210-4D21-A902-B673872419B6}" type="parTrans" cxnId="{21D482B7-85A1-4CBD-B687-A1A6655E88AC}">
      <dgm:prSet/>
      <dgm:spPr/>
      <dgm:t>
        <a:bodyPr/>
        <a:lstStyle/>
        <a:p>
          <a:endParaRPr lang="ru-RU"/>
        </a:p>
      </dgm:t>
    </dgm:pt>
    <dgm:pt modelId="{A1ACA049-E4E4-47DF-BF04-2C4F5433FC47}" type="sibTrans" cxnId="{21D482B7-85A1-4CBD-B687-A1A6655E88AC}">
      <dgm:prSet/>
      <dgm:spPr/>
      <dgm:t>
        <a:bodyPr/>
        <a:lstStyle/>
        <a:p>
          <a:endParaRPr lang="ru-RU"/>
        </a:p>
      </dgm:t>
    </dgm:pt>
    <dgm:pt modelId="{CD6A1446-2923-4F39-BDD2-30E30FC326BB}">
      <dgm:prSet phldrT="[Текст]" custT="1"/>
      <dgm:spPr/>
      <dgm:t>
        <a:bodyPr/>
        <a:lstStyle/>
        <a:p>
          <a:r>
            <a:rPr lang="ru-RU" sz="2000" b="1" dirty="0" smtClean="0">
              <a:solidFill>
                <a:schemeClr val="tx1"/>
              </a:solidFill>
            </a:rPr>
            <a:t>Исполнение 1 квартала  26 907,0 тыс. руб.</a:t>
          </a:r>
          <a:endParaRPr lang="ru-RU" sz="2000" dirty="0"/>
        </a:p>
      </dgm:t>
    </dgm:pt>
    <dgm:pt modelId="{656D065A-C6EB-4BF2-ADC2-7C2682DB6D85}" type="sibTrans" cxnId="{E54C4710-ACFE-4024-B32F-E49EFE64A962}">
      <dgm:prSet/>
      <dgm:spPr/>
      <dgm:t>
        <a:bodyPr/>
        <a:lstStyle/>
        <a:p>
          <a:endParaRPr lang="ru-RU"/>
        </a:p>
      </dgm:t>
    </dgm:pt>
    <dgm:pt modelId="{B6CF34EF-4FAC-4184-9F40-F4093EBBA36C}" type="parTrans" cxnId="{E54C4710-ACFE-4024-B32F-E49EFE64A962}">
      <dgm:prSet/>
      <dgm:spPr/>
      <dgm:t>
        <a:bodyPr/>
        <a:lstStyle/>
        <a:p>
          <a:endParaRPr lang="ru-RU"/>
        </a:p>
      </dgm:t>
    </dgm:pt>
    <dgm:pt modelId="{4B8B1FD7-09FC-43F2-A466-B6991419E3C5}" type="pres">
      <dgm:prSet presAssocID="{3D2A1718-D8BE-4DBE-B66A-33E6B7DD3104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2DD3A43-1EE1-4BCF-83D7-7280627F6CF8}" type="pres">
      <dgm:prSet presAssocID="{40D71385-F507-4D2C-A84B-5E2342756154}" presName="comp" presStyleCnt="0"/>
      <dgm:spPr/>
    </dgm:pt>
    <dgm:pt modelId="{DFF72782-44CF-4E83-AFF7-2E28A529B585}" type="pres">
      <dgm:prSet presAssocID="{40D71385-F507-4D2C-A84B-5E2342756154}" presName="box" presStyleLbl="node1" presStyleIdx="0" presStyleCnt="3"/>
      <dgm:spPr/>
      <dgm:t>
        <a:bodyPr/>
        <a:lstStyle/>
        <a:p>
          <a:endParaRPr lang="ru-RU"/>
        </a:p>
      </dgm:t>
    </dgm:pt>
    <dgm:pt modelId="{7F210D7B-9142-4983-A51F-635B1D794122}" type="pres">
      <dgm:prSet presAssocID="{40D71385-F507-4D2C-A84B-5E2342756154}" presName="img" presStyleLbl="fgImgPlace1" presStyleIdx="0" presStyleCnt="3" custScaleX="74987" custLinFactNeighborX="-2188" custLinFactNeighborY="-5603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F8547EDF-5630-4398-B10E-FB0C21291D83}" type="pres">
      <dgm:prSet presAssocID="{40D71385-F507-4D2C-A84B-5E2342756154}" presName="text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12613AE-D9A4-4E3A-B089-70D0B0E74F87}" type="pres">
      <dgm:prSet presAssocID="{CD3DB996-5282-4BBC-978E-F692D6436B72}" presName="spacer" presStyleCnt="0"/>
      <dgm:spPr/>
    </dgm:pt>
    <dgm:pt modelId="{C545CEFA-4E12-4ECD-9AD9-51213F11F024}" type="pres">
      <dgm:prSet presAssocID="{857FA8D9-4AEC-496C-947D-54ED2A074804}" presName="comp" presStyleCnt="0"/>
      <dgm:spPr/>
    </dgm:pt>
    <dgm:pt modelId="{F6BC90FF-5F70-4989-99B0-C5F746B47DD1}" type="pres">
      <dgm:prSet presAssocID="{857FA8D9-4AEC-496C-947D-54ED2A074804}" presName="box" presStyleLbl="node1" presStyleIdx="1" presStyleCnt="3" custLinFactNeighborX="-943" custLinFactNeighborY="345"/>
      <dgm:spPr/>
      <dgm:t>
        <a:bodyPr/>
        <a:lstStyle/>
        <a:p>
          <a:endParaRPr lang="ru-RU"/>
        </a:p>
      </dgm:t>
    </dgm:pt>
    <dgm:pt modelId="{D6A5B155-C07A-4FE1-B5A1-CF4FD87CCE5D}" type="pres">
      <dgm:prSet presAssocID="{857FA8D9-4AEC-496C-947D-54ED2A074804}" presName="img" presStyleLbl="fgImgPlace1" presStyleIdx="1" presStyleCnt="3" custScaleX="74987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F9DF9C23-D14A-432E-A79D-DDB981989C84}" type="pres">
      <dgm:prSet presAssocID="{857FA8D9-4AEC-496C-947D-54ED2A074804}" presName="text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FFC9382-2172-4A48-8D76-AB178D6B3B35}" type="pres">
      <dgm:prSet presAssocID="{7D6B046F-DEBF-4DF0-833A-CBF8E65587E3}" presName="spacer" presStyleCnt="0"/>
      <dgm:spPr/>
    </dgm:pt>
    <dgm:pt modelId="{42EBDE57-C0D1-40D8-B1A7-0382D67B76DB}" type="pres">
      <dgm:prSet presAssocID="{50EDEAE5-2994-4343-9BFA-AD3110C187A4}" presName="comp" presStyleCnt="0"/>
      <dgm:spPr/>
    </dgm:pt>
    <dgm:pt modelId="{730ABF44-DE72-469D-B126-46EA6FAAAB7B}" type="pres">
      <dgm:prSet presAssocID="{50EDEAE5-2994-4343-9BFA-AD3110C187A4}" presName="box" presStyleLbl="node1" presStyleIdx="2" presStyleCnt="3" custLinFactNeighborY="-6411"/>
      <dgm:spPr/>
      <dgm:t>
        <a:bodyPr/>
        <a:lstStyle/>
        <a:p>
          <a:endParaRPr lang="ru-RU"/>
        </a:p>
      </dgm:t>
    </dgm:pt>
    <dgm:pt modelId="{1F8F3B68-E757-4E49-ACF4-A41F75333F77}" type="pres">
      <dgm:prSet presAssocID="{50EDEAE5-2994-4343-9BFA-AD3110C187A4}" presName="img" presStyleLbl="fgImgPlace1" presStyleIdx="2" presStyleCnt="3" custScaleX="74987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  <dgm:pt modelId="{2916C76A-FA9F-4068-9918-937692B70C64}" type="pres">
      <dgm:prSet presAssocID="{50EDEAE5-2994-4343-9BFA-AD3110C187A4}" presName="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E7944F1-212B-4031-A057-35E1F55718B1}" srcId="{40D71385-F507-4D2C-A84B-5E2342756154}" destId="{BB811FEC-9331-48C0-B2C3-1EC94FAC264F}" srcOrd="1" destOrd="0" parTransId="{3A2AE636-3B57-420F-B53E-F2AC70884B14}" sibTransId="{0D93F7E0-D4A0-47DA-BB29-F524D5CD5618}"/>
    <dgm:cxn modelId="{098933CA-D536-4591-A8B6-BC4F8A0F484B}" type="presOf" srcId="{5BEF6CAF-9AE7-4214-BF48-0B349947BA78}" destId="{F8547EDF-5630-4398-B10E-FB0C21291D83}" srcOrd="1" destOrd="1" presId="urn:microsoft.com/office/officeart/2005/8/layout/vList4"/>
    <dgm:cxn modelId="{284E45B3-A92D-4B21-8A5A-98A8F459AB66}" type="presOf" srcId="{5BEF6CAF-9AE7-4214-BF48-0B349947BA78}" destId="{DFF72782-44CF-4E83-AFF7-2E28A529B585}" srcOrd="0" destOrd="1" presId="urn:microsoft.com/office/officeart/2005/8/layout/vList4"/>
    <dgm:cxn modelId="{57F40FDD-4834-4FB0-B500-030F8A276769}" type="presOf" srcId="{46440088-D331-4D8F-9CF1-D889147C24C2}" destId="{730ABF44-DE72-469D-B126-46EA6FAAAB7B}" srcOrd="0" destOrd="1" presId="urn:microsoft.com/office/officeart/2005/8/layout/vList4"/>
    <dgm:cxn modelId="{21D482B7-85A1-4CBD-B687-A1A6655E88AC}" srcId="{50EDEAE5-2994-4343-9BFA-AD3110C187A4}" destId="{3AE94426-ACA1-4DD5-86D2-D00A3F27B011}" srcOrd="1" destOrd="0" parTransId="{C601CD48-A210-4D21-A902-B673872419B6}" sibTransId="{A1ACA049-E4E4-47DF-BF04-2C4F5433FC47}"/>
    <dgm:cxn modelId="{71E76B68-2296-49F8-8932-BC4FE7EE8EA0}" type="presOf" srcId="{46440088-D331-4D8F-9CF1-D889147C24C2}" destId="{2916C76A-FA9F-4068-9918-937692B70C64}" srcOrd="1" destOrd="1" presId="urn:microsoft.com/office/officeart/2005/8/layout/vList4"/>
    <dgm:cxn modelId="{DA892DA4-82AE-49D4-A516-552B40CF0AC2}" type="presOf" srcId="{50EDEAE5-2994-4343-9BFA-AD3110C187A4}" destId="{2916C76A-FA9F-4068-9918-937692B70C64}" srcOrd="1" destOrd="0" presId="urn:microsoft.com/office/officeart/2005/8/layout/vList4"/>
    <dgm:cxn modelId="{5FD8FF05-4F32-45AD-8AA0-7F303A1D6238}" type="presOf" srcId="{CD6A1446-2923-4F39-BDD2-30E30FC326BB}" destId="{F6BC90FF-5F70-4989-99B0-C5F746B47DD1}" srcOrd="0" destOrd="1" presId="urn:microsoft.com/office/officeart/2005/8/layout/vList4"/>
    <dgm:cxn modelId="{1A894158-456E-4E0F-A839-8401F82E2698}" type="presOf" srcId="{5674BF0A-2C74-4158-AD6E-924590973063}" destId="{F6BC90FF-5F70-4989-99B0-C5F746B47DD1}" srcOrd="0" destOrd="2" presId="urn:microsoft.com/office/officeart/2005/8/layout/vList4"/>
    <dgm:cxn modelId="{4D6AB823-0026-40CA-875D-2D6DE9592F88}" srcId="{3D2A1718-D8BE-4DBE-B66A-33E6B7DD3104}" destId="{857FA8D9-4AEC-496C-947D-54ED2A074804}" srcOrd="1" destOrd="0" parTransId="{CCD34C5D-2125-4DC1-A802-154B9054C7B8}" sibTransId="{7D6B046F-DEBF-4DF0-833A-CBF8E65587E3}"/>
    <dgm:cxn modelId="{716744DF-C9D8-4049-A145-70AC500299ED}" type="presOf" srcId="{40D71385-F507-4D2C-A84B-5E2342756154}" destId="{DFF72782-44CF-4E83-AFF7-2E28A529B585}" srcOrd="0" destOrd="0" presId="urn:microsoft.com/office/officeart/2005/8/layout/vList4"/>
    <dgm:cxn modelId="{5C665FB9-5073-4152-BC90-42642662269C}" type="presOf" srcId="{3D2A1718-D8BE-4DBE-B66A-33E6B7DD3104}" destId="{4B8B1FD7-09FC-43F2-A466-B6991419E3C5}" srcOrd="0" destOrd="0" presId="urn:microsoft.com/office/officeart/2005/8/layout/vList4"/>
    <dgm:cxn modelId="{E54C4710-ACFE-4024-B32F-E49EFE64A962}" srcId="{857FA8D9-4AEC-496C-947D-54ED2A074804}" destId="{CD6A1446-2923-4F39-BDD2-30E30FC326BB}" srcOrd="0" destOrd="0" parTransId="{B6CF34EF-4FAC-4184-9F40-F4093EBBA36C}" sibTransId="{656D065A-C6EB-4BF2-ADC2-7C2682DB6D85}"/>
    <dgm:cxn modelId="{9D6CD269-7AEA-44E2-9E68-96007B210D68}" srcId="{857FA8D9-4AEC-496C-947D-54ED2A074804}" destId="{5674BF0A-2C74-4158-AD6E-924590973063}" srcOrd="1" destOrd="0" parTransId="{5DD1992A-43A6-4F33-A01B-95B6D052D10A}" sibTransId="{8664BA28-92A1-4E87-A38A-830E8F7AF794}"/>
    <dgm:cxn modelId="{70C6FF6D-EB7A-486A-A074-A55CFB076C42}" srcId="{3D2A1718-D8BE-4DBE-B66A-33E6B7DD3104}" destId="{50EDEAE5-2994-4343-9BFA-AD3110C187A4}" srcOrd="2" destOrd="0" parTransId="{35CE9179-718C-4626-BB9F-D30C7F4C3CE8}" sibTransId="{612CA322-4EB8-4D6E-822D-B3A70E633050}"/>
    <dgm:cxn modelId="{64F16392-97C7-4873-8424-61D88E23D362}" type="presOf" srcId="{857FA8D9-4AEC-496C-947D-54ED2A074804}" destId="{F6BC90FF-5F70-4989-99B0-C5F746B47DD1}" srcOrd="0" destOrd="0" presId="urn:microsoft.com/office/officeart/2005/8/layout/vList4"/>
    <dgm:cxn modelId="{F09193DD-2ACF-429A-BC9F-2ED52652C918}" type="presOf" srcId="{BB811FEC-9331-48C0-B2C3-1EC94FAC264F}" destId="{F8547EDF-5630-4398-B10E-FB0C21291D83}" srcOrd="1" destOrd="2" presId="urn:microsoft.com/office/officeart/2005/8/layout/vList4"/>
    <dgm:cxn modelId="{0FD88E33-F71E-429C-8B6F-DE18E25DBAC6}" type="presOf" srcId="{50EDEAE5-2994-4343-9BFA-AD3110C187A4}" destId="{730ABF44-DE72-469D-B126-46EA6FAAAB7B}" srcOrd="0" destOrd="0" presId="urn:microsoft.com/office/officeart/2005/8/layout/vList4"/>
    <dgm:cxn modelId="{A1FF5CB3-00F7-41B4-8C34-F861B9356537}" srcId="{3D2A1718-D8BE-4DBE-B66A-33E6B7DD3104}" destId="{40D71385-F507-4D2C-A84B-5E2342756154}" srcOrd="0" destOrd="0" parTransId="{ED930928-6E1F-4E8A-9EB4-A9CA56D2F4FC}" sibTransId="{CD3DB996-5282-4BBC-978E-F692D6436B72}"/>
    <dgm:cxn modelId="{0866D87B-64EB-458D-85F7-DFDB17FA52D4}" srcId="{50EDEAE5-2994-4343-9BFA-AD3110C187A4}" destId="{46440088-D331-4D8F-9CF1-D889147C24C2}" srcOrd="0" destOrd="0" parTransId="{651D0B57-56C9-4212-9C8C-AD9506A9E212}" sibTransId="{D1F33E3B-E6D6-41C2-9EAF-AD51655F0656}"/>
    <dgm:cxn modelId="{17BFBD1D-7D1F-465C-97C1-6C88C52492CD}" type="presOf" srcId="{857FA8D9-4AEC-496C-947D-54ED2A074804}" destId="{F9DF9C23-D14A-432E-A79D-DDB981989C84}" srcOrd="1" destOrd="0" presId="urn:microsoft.com/office/officeart/2005/8/layout/vList4"/>
    <dgm:cxn modelId="{20B3788A-4280-4933-8312-EC1BCA98AAEC}" srcId="{40D71385-F507-4D2C-A84B-5E2342756154}" destId="{5BEF6CAF-9AE7-4214-BF48-0B349947BA78}" srcOrd="0" destOrd="0" parTransId="{DD8C7384-1298-4E38-9D68-EA7622154BE4}" sibTransId="{81B88E5A-9D65-4E56-BFFE-3115E49D30EA}"/>
    <dgm:cxn modelId="{6D37BD78-9351-4BB4-B69B-242EFE65A088}" type="presOf" srcId="{BB811FEC-9331-48C0-B2C3-1EC94FAC264F}" destId="{DFF72782-44CF-4E83-AFF7-2E28A529B585}" srcOrd="0" destOrd="2" presId="urn:microsoft.com/office/officeart/2005/8/layout/vList4"/>
    <dgm:cxn modelId="{53D8EDF0-9F9D-4C77-AA64-2792A7D30965}" type="presOf" srcId="{5674BF0A-2C74-4158-AD6E-924590973063}" destId="{F9DF9C23-D14A-432E-A79D-DDB981989C84}" srcOrd="1" destOrd="2" presId="urn:microsoft.com/office/officeart/2005/8/layout/vList4"/>
    <dgm:cxn modelId="{335AE4F2-4887-49C7-B011-BBE3643A3CF1}" type="presOf" srcId="{3AE94426-ACA1-4DD5-86D2-D00A3F27B011}" destId="{730ABF44-DE72-469D-B126-46EA6FAAAB7B}" srcOrd="0" destOrd="2" presId="urn:microsoft.com/office/officeart/2005/8/layout/vList4"/>
    <dgm:cxn modelId="{40666235-4C45-4E6B-BC6E-4AAC6ACB515D}" type="presOf" srcId="{3AE94426-ACA1-4DD5-86D2-D00A3F27B011}" destId="{2916C76A-FA9F-4068-9918-937692B70C64}" srcOrd="1" destOrd="2" presId="urn:microsoft.com/office/officeart/2005/8/layout/vList4"/>
    <dgm:cxn modelId="{9AD18BD6-E0B2-4CCA-AC83-C94CD28FFB1D}" type="presOf" srcId="{40D71385-F507-4D2C-A84B-5E2342756154}" destId="{F8547EDF-5630-4398-B10E-FB0C21291D83}" srcOrd="1" destOrd="0" presId="urn:microsoft.com/office/officeart/2005/8/layout/vList4"/>
    <dgm:cxn modelId="{70643FA4-A8BD-4EE2-856F-4FDA3E2EED65}" type="presOf" srcId="{CD6A1446-2923-4F39-BDD2-30E30FC326BB}" destId="{F9DF9C23-D14A-432E-A79D-DDB981989C84}" srcOrd="1" destOrd="1" presId="urn:microsoft.com/office/officeart/2005/8/layout/vList4"/>
    <dgm:cxn modelId="{F4DE583A-89AC-4BA5-80D0-4C26DCE77055}" type="presParOf" srcId="{4B8B1FD7-09FC-43F2-A466-B6991419E3C5}" destId="{42DD3A43-1EE1-4BCF-83D7-7280627F6CF8}" srcOrd="0" destOrd="0" presId="urn:microsoft.com/office/officeart/2005/8/layout/vList4"/>
    <dgm:cxn modelId="{F32D27D6-F1B5-4D3E-99E3-D46F9531AA98}" type="presParOf" srcId="{42DD3A43-1EE1-4BCF-83D7-7280627F6CF8}" destId="{DFF72782-44CF-4E83-AFF7-2E28A529B585}" srcOrd="0" destOrd="0" presId="urn:microsoft.com/office/officeart/2005/8/layout/vList4"/>
    <dgm:cxn modelId="{BE9EE445-DEB2-4BC4-8EFD-03143E325C82}" type="presParOf" srcId="{42DD3A43-1EE1-4BCF-83D7-7280627F6CF8}" destId="{7F210D7B-9142-4983-A51F-635B1D794122}" srcOrd="1" destOrd="0" presId="urn:microsoft.com/office/officeart/2005/8/layout/vList4"/>
    <dgm:cxn modelId="{2935CF55-4A3D-4589-BEF4-DCD0CE161A31}" type="presParOf" srcId="{42DD3A43-1EE1-4BCF-83D7-7280627F6CF8}" destId="{F8547EDF-5630-4398-B10E-FB0C21291D83}" srcOrd="2" destOrd="0" presId="urn:microsoft.com/office/officeart/2005/8/layout/vList4"/>
    <dgm:cxn modelId="{8410BA72-0E38-4A6E-9FA7-339D48156A25}" type="presParOf" srcId="{4B8B1FD7-09FC-43F2-A466-B6991419E3C5}" destId="{B12613AE-D9A4-4E3A-B089-70D0B0E74F87}" srcOrd="1" destOrd="0" presId="urn:microsoft.com/office/officeart/2005/8/layout/vList4"/>
    <dgm:cxn modelId="{C2FF5DC1-CA9A-4CEC-BD35-336D29F95C08}" type="presParOf" srcId="{4B8B1FD7-09FC-43F2-A466-B6991419E3C5}" destId="{C545CEFA-4E12-4ECD-9AD9-51213F11F024}" srcOrd="2" destOrd="0" presId="urn:microsoft.com/office/officeart/2005/8/layout/vList4"/>
    <dgm:cxn modelId="{D51BDDEE-EFB0-48F1-A701-53FCDE8C0EDC}" type="presParOf" srcId="{C545CEFA-4E12-4ECD-9AD9-51213F11F024}" destId="{F6BC90FF-5F70-4989-99B0-C5F746B47DD1}" srcOrd="0" destOrd="0" presId="urn:microsoft.com/office/officeart/2005/8/layout/vList4"/>
    <dgm:cxn modelId="{F5681FE6-75CC-411E-A297-3FA24E4D1C62}" type="presParOf" srcId="{C545CEFA-4E12-4ECD-9AD9-51213F11F024}" destId="{D6A5B155-C07A-4FE1-B5A1-CF4FD87CCE5D}" srcOrd="1" destOrd="0" presId="urn:microsoft.com/office/officeart/2005/8/layout/vList4"/>
    <dgm:cxn modelId="{141F4AD3-2347-4637-9511-B86B46355469}" type="presParOf" srcId="{C545CEFA-4E12-4ECD-9AD9-51213F11F024}" destId="{F9DF9C23-D14A-432E-A79D-DDB981989C84}" srcOrd="2" destOrd="0" presId="urn:microsoft.com/office/officeart/2005/8/layout/vList4"/>
    <dgm:cxn modelId="{D5B025B8-E5F9-4FFA-9518-C7503EDF0A21}" type="presParOf" srcId="{4B8B1FD7-09FC-43F2-A466-B6991419E3C5}" destId="{EFFC9382-2172-4A48-8D76-AB178D6B3B35}" srcOrd="3" destOrd="0" presId="urn:microsoft.com/office/officeart/2005/8/layout/vList4"/>
    <dgm:cxn modelId="{2D19B7DB-1E15-45DE-B9AF-69BACAFCEC12}" type="presParOf" srcId="{4B8B1FD7-09FC-43F2-A466-B6991419E3C5}" destId="{42EBDE57-C0D1-40D8-B1A7-0382D67B76DB}" srcOrd="4" destOrd="0" presId="urn:microsoft.com/office/officeart/2005/8/layout/vList4"/>
    <dgm:cxn modelId="{50C5359E-6A13-4715-8ADB-CEDCF43D872C}" type="presParOf" srcId="{42EBDE57-C0D1-40D8-B1A7-0382D67B76DB}" destId="{730ABF44-DE72-469D-B126-46EA6FAAAB7B}" srcOrd="0" destOrd="0" presId="urn:microsoft.com/office/officeart/2005/8/layout/vList4"/>
    <dgm:cxn modelId="{D6E994F4-DBD7-4E1E-8B16-8787850FF37F}" type="presParOf" srcId="{42EBDE57-C0D1-40D8-B1A7-0382D67B76DB}" destId="{1F8F3B68-E757-4E49-ACF4-A41F75333F77}" srcOrd="1" destOrd="0" presId="urn:microsoft.com/office/officeart/2005/8/layout/vList4"/>
    <dgm:cxn modelId="{29B2B821-2246-4AF8-9846-123BB15C5155}" type="presParOf" srcId="{42EBDE57-C0D1-40D8-B1A7-0382D67B76DB}" destId="{2916C76A-FA9F-4068-9918-937692B70C64}" srcOrd="2" destOrd="0" presId="urn:microsoft.com/office/officeart/2005/8/layout/vList4"/>
  </dgm:cxnLst>
  <dgm:bg/>
  <dgm:whole/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3D2A1718-D8BE-4DBE-B66A-33E6B7DD3104}" type="doc">
      <dgm:prSet loTypeId="urn:microsoft.com/office/officeart/2005/8/layout/vList4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0D71385-F507-4D2C-A84B-5E2342756154}">
      <dgm:prSet phldrT="[Текст]" custT="1"/>
      <dgm:spPr/>
      <dgm:t>
        <a:bodyPr/>
        <a:lstStyle/>
        <a:p>
          <a:r>
            <a:rPr lang="ru-RU" sz="2000" b="1" dirty="0" smtClean="0">
              <a:solidFill>
                <a:srgbClr val="FFFF00"/>
              </a:solidFill>
            </a:rPr>
            <a:t>Социальная политика</a:t>
          </a:r>
          <a:endParaRPr lang="ru-RU" sz="2000" b="1" dirty="0">
            <a:solidFill>
              <a:srgbClr val="FFFF00"/>
            </a:solidFill>
          </a:endParaRPr>
        </a:p>
      </dgm:t>
    </dgm:pt>
    <dgm:pt modelId="{ED930928-6E1F-4E8A-9EB4-A9CA56D2F4FC}" type="parTrans" cxnId="{A1FF5CB3-00F7-41B4-8C34-F861B9356537}">
      <dgm:prSet/>
      <dgm:spPr/>
      <dgm:t>
        <a:bodyPr/>
        <a:lstStyle/>
        <a:p>
          <a:endParaRPr lang="ru-RU"/>
        </a:p>
      </dgm:t>
    </dgm:pt>
    <dgm:pt modelId="{CD3DB996-5282-4BBC-978E-F692D6436B72}" type="sibTrans" cxnId="{A1FF5CB3-00F7-41B4-8C34-F861B9356537}">
      <dgm:prSet/>
      <dgm:spPr/>
      <dgm:t>
        <a:bodyPr/>
        <a:lstStyle/>
        <a:p>
          <a:endParaRPr lang="ru-RU"/>
        </a:p>
      </dgm:t>
    </dgm:pt>
    <dgm:pt modelId="{5BEF6CAF-9AE7-4214-BF48-0B349947BA78}">
      <dgm:prSet phldrT="[Текст]"/>
      <dgm:spPr/>
      <dgm:t>
        <a:bodyPr/>
        <a:lstStyle/>
        <a:p>
          <a:r>
            <a:rPr lang="ru-RU" sz="2000" b="1" dirty="0" smtClean="0">
              <a:solidFill>
                <a:schemeClr val="tx1"/>
              </a:solidFill>
            </a:rPr>
            <a:t>Исполнение 1 квартала 19 830,9 тыс. руб.</a:t>
          </a:r>
          <a:endParaRPr lang="ru-RU" sz="2000" b="1" dirty="0">
            <a:solidFill>
              <a:schemeClr val="tx1"/>
            </a:solidFill>
          </a:endParaRPr>
        </a:p>
      </dgm:t>
    </dgm:pt>
    <dgm:pt modelId="{DD8C7384-1298-4E38-9D68-EA7622154BE4}" type="parTrans" cxnId="{20B3788A-4280-4933-8312-EC1BCA98AAEC}">
      <dgm:prSet/>
      <dgm:spPr/>
      <dgm:t>
        <a:bodyPr/>
        <a:lstStyle/>
        <a:p>
          <a:endParaRPr lang="ru-RU"/>
        </a:p>
      </dgm:t>
    </dgm:pt>
    <dgm:pt modelId="{81B88E5A-9D65-4E56-BFFE-3115E49D30EA}" type="sibTrans" cxnId="{20B3788A-4280-4933-8312-EC1BCA98AAEC}">
      <dgm:prSet/>
      <dgm:spPr/>
      <dgm:t>
        <a:bodyPr/>
        <a:lstStyle/>
        <a:p>
          <a:endParaRPr lang="ru-RU"/>
        </a:p>
      </dgm:t>
    </dgm:pt>
    <dgm:pt modelId="{BB811FEC-9331-48C0-B2C3-1EC94FAC264F}">
      <dgm:prSet phldrT="[Текст]"/>
      <dgm:spPr/>
      <dgm:t>
        <a:bodyPr/>
        <a:lstStyle/>
        <a:p>
          <a:r>
            <a:rPr lang="ru-RU" sz="2000" b="1" dirty="0" smtClean="0">
              <a:solidFill>
                <a:schemeClr val="tx1"/>
              </a:solidFill>
            </a:rPr>
            <a:t>Утверждено на год  127 613,2 тыс. руб.</a:t>
          </a:r>
          <a:endParaRPr lang="ru-RU" sz="2000" b="1" dirty="0">
            <a:solidFill>
              <a:schemeClr val="tx1"/>
            </a:solidFill>
          </a:endParaRPr>
        </a:p>
      </dgm:t>
    </dgm:pt>
    <dgm:pt modelId="{3A2AE636-3B57-420F-B53E-F2AC70884B14}" type="parTrans" cxnId="{8E7944F1-212B-4031-A057-35E1F55718B1}">
      <dgm:prSet/>
      <dgm:spPr/>
      <dgm:t>
        <a:bodyPr/>
        <a:lstStyle/>
        <a:p>
          <a:endParaRPr lang="ru-RU"/>
        </a:p>
      </dgm:t>
    </dgm:pt>
    <dgm:pt modelId="{0D93F7E0-D4A0-47DA-BB29-F524D5CD5618}" type="sibTrans" cxnId="{8E7944F1-212B-4031-A057-35E1F55718B1}">
      <dgm:prSet/>
      <dgm:spPr/>
      <dgm:t>
        <a:bodyPr/>
        <a:lstStyle/>
        <a:p>
          <a:endParaRPr lang="ru-RU"/>
        </a:p>
      </dgm:t>
    </dgm:pt>
    <dgm:pt modelId="{857FA8D9-4AEC-496C-947D-54ED2A074804}">
      <dgm:prSet phldrT="[Текст]" custT="1"/>
      <dgm:spPr/>
      <dgm:t>
        <a:bodyPr/>
        <a:lstStyle/>
        <a:p>
          <a:r>
            <a:rPr lang="ru-RU" sz="2000" b="1" dirty="0" smtClean="0">
              <a:solidFill>
                <a:srgbClr val="FFFF00"/>
              </a:solidFill>
            </a:rPr>
            <a:t>Физическая культура и спорт</a:t>
          </a:r>
          <a:endParaRPr lang="ru-RU" sz="2000" b="1" dirty="0">
            <a:solidFill>
              <a:srgbClr val="FFFF00"/>
            </a:solidFill>
          </a:endParaRPr>
        </a:p>
      </dgm:t>
    </dgm:pt>
    <dgm:pt modelId="{CCD34C5D-2125-4DC1-A802-154B9054C7B8}" type="parTrans" cxnId="{4D6AB823-0026-40CA-875D-2D6DE9592F88}">
      <dgm:prSet/>
      <dgm:spPr/>
      <dgm:t>
        <a:bodyPr/>
        <a:lstStyle/>
        <a:p>
          <a:endParaRPr lang="ru-RU"/>
        </a:p>
      </dgm:t>
    </dgm:pt>
    <dgm:pt modelId="{7D6B046F-DEBF-4DF0-833A-CBF8E65587E3}" type="sibTrans" cxnId="{4D6AB823-0026-40CA-875D-2D6DE9592F88}">
      <dgm:prSet/>
      <dgm:spPr/>
      <dgm:t>
        <a:bodyPr/>
        <a:lstStyle/>
        <a:p>
          <a:endParaRPr lang="ru-RU"/>
        </a:p>
      </dgm:t>
    </dgm:pt>
    <dgm:pt modelId="{5674BF0A-2C74-4158-AD6E-924590973063}">
      <dgm:prSet phldrT="[Текст]" custT="1"/>
      <dgm:spPr/>
      <dgm:t>
        <a:bodyPr/>
        <a:lstStyle/>
        <a:p>
          <a:r>
            <a:rPr lang="ru-RU" sz="2000" b="1" dirty="0" smtClean="0">
              <a:solidFill>
                <a:schemeClr val="tx1"/>
              </a:solidFill>
            </a:rPr>
            <a:t>Утверждено на год  48 999,4 тыс. руб.</a:t>
          </a:r>
          <a:endParaRPr lang="ru-RU" sz="2000" dirty="0"/>
        </a:p>
      </dgm:t>
    </dgm:pt>
    <dgm:pt modelId="{5DD1992A-43A6-4F33-A01B-95B6D052D10A}" type="parTrans" cxnId="{9D6CD269-7AEA-44E2-9E68-96007B210D68}">
      <dgm:prSet/>
      <dgm:spPr/>
      <dgm:t>
        <a:bodyPr/>
        <a:lstStyle/>
        <a:p>
          <a:endParaRPr lang="ru-RU"/>
        </a:p>
      </dgm:t>
    </dgm:pt>
    <dgm:pt modelId="{8664BA28-92A1-4E87-A38A-830E8F7AF794}" type="sibTrans" cxnId="{9D6CD269-7AEA-44E2-9E68-96007B210D68}">
      <dgm:prSet/>
      <dgm:spPr/>
      <dgm:t>
        <a:bodyPr/>
        <a:lstStyle/>
        <a:p>
          <a:endParaRPr lang="ru-RU"/>
        </a:p>
      </dgm:t>
    </dgm:pt>
    <dgm:pt modelId="{50EDEAE5-2994-4343-9BFA-AD3110C187A4}">
      <dgm:prSet phldrT="[Текст]" custT="1"/>
      <dgm:spPr/>
      <dgm:t>
        <a:bodyPr/>
        <a:lstStyle/>
        <a:p>
          <a:r>
            <a:rPr lang="ru-RU" sz="2000" b="1" dirty="0" smtClean="0">
              <a:solidFill>
                <a:srgbClr val="FFFF00"/>
              </a:solidFill>
            </a:rPr>
            <a:t>Средства массовой информации</a:t>
          </a:r>
          <a:endParaRPr lang="ru-RU" sz="2000" b="1" dirty="0">
            <a:solidFill>
              <a:srgbClr val="FFFF00"/>
            </a:solidFill>
          </a:endParaRPr>
        </a:p>
      </dgm:t>
    </dgm:pt>
    <dgm:pt modelId="{35CE9179-718C-4626-BB9F-D30C7F4C3CE8}" type="parTrans" cxnId="{70C6FF6D-EB7A-486A-A074-A55CFB076C42}">
      <dgm:prSet/>
      <dgm:spPr/>
      <dgm:t>
        <a:bodyPr/>
        <a:lstStyle/>
        <a:p>
          <a:endParaRPr lang="ru-RU"/>
        </a:p>
      </dgm:t>
    </dgm:pt>
    <dgm:pt modelId="{612CA322-4EB8-4D6E-822D-B3A70E633050}" type="sibTrans" cxnId="{70C6FF6D-EB7A-486A-A074-A55CFB076C42}">
      <dgm:prSet/>
      <dgm:spPr/>
      <dgm:t>
        <a:bodyPr/>
        <a:lstStyle/>
        <a:p>
          <a:endParaRPr lang="ru-RU"/>
        </a:p>
      </dgm:t>
    </dgm:pt>
    <dgm:pt modelId="{46440088-D331-4D8F-9CF1-D889147C24C2}">
      <dgm:prSet phldrT="[Текст]" custT="1"/>
      <dgm:spPr/>
      <dgm:t>
        <a:bodyPr/>
        <a:lstStyle/>
        <a:p>
          <a:r>
            <a:rPr lang="ru-RU" sz="2000" b="1" dirty="0" smtClean="0">
              <a:solidFill>
                <a:schemeClr val="tx1"/>
              </a:solidFill>
            </a:rPr>
            <a:t>Исполнение 1 квартала 9 684,1 тыс. руб.</a:t>
          </a:r>
          <a:endParaRPr lang="ru-RU" sz="2000" b="1" dirty="0"/>
        </a:p>
      </dgm:t>
    </dgm:pt>
    <dgm:pt modelId="{651D0B57-56C9-4212-9C8C-AD9506A9E212}" type="parTrans" cxnId="{0866D87B-64EB-458D-85F7-DFDB17FA52D4}">
      <dgm:prSet/>
      <dgm:spPr/>
      <dgm:t>
        <a:bodyPr/>
        <a:lstStyle/>
        <a:p>
          <a:endParaRPr lang="ru-RU"/>
        </a:p>
      </dgm:t>
    </dgm:pt>
    <dgm:pt modelId="{D1F33E3B-E6D6-41C2-9EAF-AD51655F0656}" type="sibTrans" cxnId="{0866D87B-64EB-458D-85F7-DFDB17FA52D4}">
      <dgm:prSet/>
      <dgm:spPr/>
      <dgm:t>
        <a:bodyPr/>
        <a:lstStyle/>
        <a:p>
          <a:endParaRPr lang="ru-RU"/>
        </a:p>
      </dgm:t>
    </dgm:pt>
    <dgm:pt modelId="{3AE94426-ACA1-4DD5-86D2-D00A3F27B011}">
      <dgm:prSet phldrT="[Текст]" custT="1"/>
      <dgm:spPr/>
      <dgm:t>
        <a:bodyPr/>
        <a:lstStyle/>
        <a:p>
          <a:r>
            <a:rPr lang="ru-RU" sz="2000" b="1" dirty="0" smtClean="0">
              <a:solidFill>
                <a:schemeClr val="tx1"/>
              </a:solidFill>
            </a:rPr>
            <a:t>Утверждено на год  48 621,1 тыс. руб.</a:t>
          </a:r>
          <a:endParaRPr lang="ru-RU" sz="2000" b="1" dirty="0"/>
        </a:p>
      </dgm:t>
    </dgm:pt>
    <dgm:pt modelId="{C601CD48-A210-4D21-A902-B673872419B6}" type="parTrans" cxnId="{21D482B7-85A1-4CBD-B687-A1A6655E88AC}">
      <dgm:prSet/>
      <dgm:spPr/>
      <dgm:t>
        <a:bodyPr/>
        <a:lstStyle/>
        <a:p>
          <a:endParaRPr lang="ru-RU"/>
        </a:p>
      </dgm:t>
    </dgm:pt>
    <dgm:pt modelId="{A1ACA049-E4E4-47DF-BF04-2C4F5433FC47}" type="sibTrans" cxnId="{21D482B7-85A1-4CBD-B687-A1A6655E88AC}">
      <dgm:prSet/>
      <dgm:spPr/>
      <dgm:t>
        <a:bodyPr/>
        <a:lstStyle/>
        <a:p>
          <a:endParaRPr lang="ru-RU"/>
        </a:p>
      </dgm:t>
    </dgm:pt>
    <dgm:pt modelId="{CD6A1446-2923-4F39-BDD2-30E30FC326BB}">
      <dgm:prSet phldrT="[Текст]" custT="1"/>
      <dgm:spPr/>
      <dgm:t>
        <a:bodyPr/>
        <a:lstStyle/>
        <a:p>
          <a:r>
            <a:rPr lang="ru-RU" sz="2000" b="1" dirty="0" smtClean="0">
              <a:solidFill>
                <a:schemeClr val="tx1"/>
              </a:solidFill>
            </a:rPr>
            <a:t>Исполнение 1 квартала  3 986,4 тыс. руб.</a:t>
          </a:r>
          <a:endParaRPr lang="ru-RU" sz="2000" dirty="0"/>
        </a:p>
      </dgm:t>
    </dgm:pt>
    <dgm:pt modelId="{656D065A-C6EB-4BF2-ADC2-7C2682DB6D85}" type="sibTrans" cxnId="{E54C4710-ACFE-4024-B32F-E49EFE64A962}">
      <dgm:prSet/>
      <dgm:spPr/>
      <dgm:t>
        <a:bodyPr/>
        <a:lstStyle/>
        <a:p>
          <a:endParaRPr lang="ru-RU"/>
        </a:p>
      </dgm:t>
    </dgm:pt>
    <dgm:pt modelId="{B6CF34EF-4FAC-4184-9F40-F4093EBBA36C}" type="parTrans" cxnId="{E54C4710-ACFE-4024-B32F-E49EFE64A962}">
      <dgm:prSet/>
      <dgm:spPr/>
      <dgm:t>
        <a:bodyPr/>
        <a:lstStyle/>
        <a:p>
          <a:endParaRPr lang="ru-RU"/>
        </a:p>
      </dgm:t>
    </dgm:pt>
    <dgm:pt modelId="{4B8B1FD7-09FC-43F2-A466-B6991419E3C5}" type="pres">
      <dgm:prSet presAssocID="{3D2A1718-D8BE-4DBE-B66A-33E6B7DD3104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2DD3A43-1EE1-4BCF-83D7-7280627F6CF8}" type="pres">
      <dgm:prSet presAssocID="{40D71385-F507-4D2C-A84B-5E2342756154}" presName="comp" presStyleCnt="0"/>
      <dgm:spPr/>
    </dgm:pt>
    <dgm:pt modelId="{DFF72782-44CF-4E83-AFF7-2E28A529B585}" type="pres">
      <dgm:prSet presAssocID="{40D71385-F507-4D2C-A84B-5E2342756154}" presName="box" presStyleLbl="node1" presStyleIdx="0" presStyleCnt="3"/>
      <dgm:spPr/>
      <dgm:t>
        <a:bodyPr/>
        <a:lstStyle/>
        <a:p>
          <a:endParaRPr lang="ru-RU"/>
        </a:p>
      </dgm:t>
    </dgm:pt>
    <dgm:pt modelId="{7F210D7B-9142-4983-A51F-635B1D794122}" type="pres">
      <dgm:prSet presAssocID="{40D71385-F507-4D2C-A84B-5E2342756154}" presName="img" presStyleLbl="fgImgPlace1" presStyleIdx="0" presStyleCnt="3" custScaleX="74987" custLinFactNeighborX="-2188" custLinFactNeighborY="-5603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F8547EDF-5630-4398-B10E-FB0C21291D83}" type="pres">
      <dgm:prSet presAssocID="{40D71385-F507-4D2C-A84B-5E2342756154}" presName="text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12613AE-D9A4-4E3A-B089-70D0B0E74F87}" type="pres">
      <dgm:prSet presAssocID="{CD3DB996-5282-4BBC-978E-F692D6436B72}" presName="spacer" presStyleCnt="0"/>
      <dgm:spPr/>
    </dgm:pt>
    <dgm:pt modelId="{C545CEFA-4E12-4ECD-9AD9-51213F11F024}" type="pres">
      <dgm:prSet presAssocID="{857FA8D9-4AEC-496C-947D-54ED2A074804}" presName="comp" presStyleCnt="0"/>
      <dgm:spPr/>
    </dgm:pt>
    <dgm:pt modelId="{F6BC90FF-5F70-4989-99B0-C5F746B47DD1}" type="pres">
      <dgm:prSet presAssocID="{857FA8D9-4AEC-496C-947D-54ED2A074804}" presName="box" presStyleLbl="node1" presStyleIdx="1" presStyleCnt="3" custLinFactNeighborX="-943" custLinFactNeighborY="345"/>
      <dgm:spPr/>
      <dgm:t>
        <a:bodyPr/>
        <a:lstStyle/>
        <a:p>
          <a:endParaRPr lang="ru-RU"/>
        </a:p>
      </dgm:t>
    </dgm:pt>
    <dgm:pt modelId="{D6A5B155-C07A-4FE1-B5A1-CF4FD87CCE5D}" type="pres">
      <dgm:prSet presAssocID="{857FA8D9-4AEC-496C-947D-54ED2A074804}" presName="img" presStyleLbl="fgImgPlace1" presStyleIdx="1" presStyleCnt="3" custScaleX="74987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F9DF9C23-D14A-432E-A79D-DDB981989C84}" type="pres">
      <dgm:prSet presAssocID="{857FA8D9-4AEC-496C-947D-54ED2A074804}" presName="text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FFC9382-2172-4A48-8D76-AB178D6B3B35}" type="pres">
      <dgm:prSet presAssocID="{7D6B046F-DEBF-4DF0-833A-CBF8E65587E3}" presName="spacer" presStyleCnt="0"/>
      <dgm:spPr/>
    </dgm:pt>
    <dgm:pt modelId="{42EBDE57-C0D1-40D8-B1A7-0382D67B76DB}" type="pres">
      <dgm:prSet presAssocID="{50EDEAE5-2994-4343-9BFA-AD3110C187A4}" presName="comp" presStyleCnt="0"/>
      <dgm:spPr/>
    </dgm:pt>
    <dgm:pt modelId="{730ABF44-DE72-469D-B126-46EA6FAAAB7B}" type="pres">
      <dgm:prSet presAssocID="{50EDEAE5-2994-4343-9BFA-AD3110C187A4}" presName="box" presStyleLbl="node1" presStyleIdx="2" presStyleCnt="3" custLinFactNeighborY="-6411"/>
      <dgm:spPr/>
      <dgm:t>
        <a:bodyPr/>
        <a:lstStyle/>
        <a:p>
          <a:endParaRPr lang="ru-RU"/>
        </a:p>
      </dgm:t>
    </dgm:pt>
    <dgm:pt modelId="{1F8F3B68-E757-4E49-ACF4-A41F75333F77}" type="pres">
      <dgm:prSet presAssocID="{50EDEAE5-2994-4343-9BFA-AD3110C187A4}" presName="img" presStyleLbl="fgImgPlace1" presStyleIdx="2" presStyleCnt="3" custScaleX="74987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  <dgm:pt modelId="{2916C76A-FA9F-4068-9918-937692B70C64}" type="pres">
      <dgm:prSet presAssocID="{50EDEAE5-2994-4343-9BFA-AD3110C187A4}" presName="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E7944F1-212B-4031-A057-35E1F55718B1}" srcId="{40D71385-F507-4D2C-A84B-5E2342756154}" destId="{BB811FEC-9331-48C0-B2C3-1EC94FAC264F}" srcOrd="1" destOrd="0" parTransId="{3A2AE636-3B57-420F-B53E-F2AC70884B14}" sibTransId="{0D93F7E0-D4A0-47DA-BB29-F524D5CD5618}"/>
    <dgm:cxn modelId="{BA960E81-0FEE-46CC-A817-15432236D869}" type="presOf" srcId="{50EDEAE5-2994-4343-9BFA-AD3110C187A4}" destId="{730ABF44-DE72-469D-B126-46EA6FAAAB7B}" srcOrd="0" destOrd="0" presId="urn:microsoft.com/office/officeart/2005/8/layout/vList4"/>
    <dgm:cxn modelId="{67B75CD0-4ECE-4A1B-B45D-21C4B1EB1B29}" type="presOf" srcId="{3D2A1718-D8BE-4DBE-B66A-33E6B7DD3104}" destId="{4B8B1FD7-09FC-43F2-A466-B6991419E3C5}" srcOrd="0" destOrd="0" presId="urn:microsoft.com/office/officeart/2005/8/layout/vList4"/>
    <dgm:cxn modelId="{B97540F3-7E46-4DF7-9C06-2BD9FC81F9D0}" type="presOf" srcId="{5674BF0A-2C74-4158-AD6E-924590973063}" destId="{F9DF9C23-D14A-432E-A79D-DDB981989C84}" srcOrd="1" destOrd="2" presId="urn:microsoft.com/office/officeart/2005/8/layout/vList4"/>
    <dgm:cxn modelId="{21D482B7-85A1-4CBD-B687-A1A6655E88AC}" srcId="{50EDEAE5-2994-4343-9BFA-AD3110C187A4}" destId="{3AE94426-ACA1-4DD5-86D2-D00A3F27B011}" srcOrd="1" destOrd="0" parTransId="{C601CD48-A210-4D21-A902-B673872419B6}" sibTransId="{A1ACA049-E4E4-47DF-BF04-2C4F5433FC47}"/>
    <dgm:cxn modelId="{F6E05A4C-A16F-4713-9AB9-E02F3BDA19FA}" type="presOf" srcId="{CD6A1446-2923-4F39-BDD2-30E30FC326BB}" destId="{F6BC90FF-5F70-4989-99B0-C5F746B47DD1}" srcOrd="0" destOrd="1" presId="urn:microsoft.com/office/officeart/2005/8/layout/vList4"/>
    <dgm:cxn modelId="{84792848-204F-4CA3-8562-87B728A0280B}" type="presOf" srcId="{857FA8D9-4AEC-496C-947D-54ED2A074804}" destId="{F9DF9C23-D14A-432E-A79D-DDB981989C84}" srcOrd="1" destOrd="0" presId="urn:microsoft.com/office/officeart/2005/8/layout/vList4"/>
    <dgm:cxn modelId="{AA970961-18CD-4C9D-8C89-8495CAD5D5C5}" type="presOf" srcId="{46440088-D331-4D8F-9CF1-D889147C24C2}" destId="{730ABF44-DE72-469D-B126-46EA6FAAAB7B}" srcOrd="0" destOrd="1" presId="urn:microsoft.com/office/officeart/2005/8/layout/vList4"/>
    <dgm:cxn modelId="{E9B9E90A-9B4D-4B4A-B1E8-D54C15684676}" type="presOf" srcId="{BB811FEC-9331-48C0-B2C3-1EC94FAC264F}" destId="{DFF72782-44CF-4E83-AFF7-2E28A529B585}" srcOrd="0" destOrd="2" presId="urn:microsoft.com/office/officeart/2005/8/layout/vList4"/>
    <dgm:cxn modelId="{07393D1A-6D25-4359-A47D-7599A9464828}" type="presOf" srcId="{50EDEAE5-2994-4343-9BFA-AD3110C187A4}" destId="{2916C76A-FA9F-4068-9918-937692B70C64}" srcOrd="1" destOrd="0" presId="urn:microsoft.com/office/officeart/2005/8/layout/vList4"/>
    <dgm:cxn modelId="{4D6AB823-0026-40CA-875D-2D6DE9592F88}" srcId="{3D2A1718-D8BE-4DBE-B66A-33E6B7DD3104}" destId="{857FA8D9-4AEC-496C-947D-54ED2A074804}" srcOrd="1" destOrd="0" parTransId="{CCD34C5D-2125-4DC1-A802-154B9054C7B8}" sibTransId="{7D6B046F-DEBF-4DF0-833A-CBF8E65587E3}"/>
    <dgm:cxn modelId="{C8CD4D19-A340-4CCF-877F-59AFA801B365}" type="presOf" srcId="{5BEF6CAF-9AE7-4214-BF48-0B349947BA78}" destId="{DFF72782-44CF-4E83-AFF7-2E28A529B585}" srcOrd="0" destOrd="1" presId="urn:microsoft.com/office/officeart/2005/8/layout/vList4"/>
    <dgm:cxn modelId="{1FC4290C-81C3-4EE7-9EA2-C267EBDD2897}" type="presOf" srcId="{CD6A1446-2923-4F39-BDD2-30E30FC326BB}" destId="{F9DF9C23-D14A-432E-A79D-DDB981989C84}" srcOrd="1" destOrd="1" presId="urn:microsoft.com/office/officeart/2005/8/layout/vList4"/>
    <dgm:cxn modelId="{E54C4710-ACFE-4024-B32F-E49EFE64A962}" srcId="{857FA8D9-4AEC-496C-947D-54ED2A074804}" destId="{CD6A1446-2923-4F39-BDD2-30E30FC326BB}" srcOrd="0" destOrd="0" parTransId="{B6CF34EF-4FAC-4184-9F40-F4093EBBA36C}" sibTransId="{656D065A-C6EB-4BF2-ADC2-7C2682DB6D85}"/>
    <dgm:cxn modelId="{9D6CD269-7AEA-44E2-9E68-96007B210D68}" srcId="{857FA8D9-4AEC-496C-947D-54ED2A074804}" destId="{5674BF0A-2C74-4158-AD6E-924590973063}" srcOrd="1" destOrd="0" parTransId="{5DD1992A-43A6-4F33-A01B-95B6D052D10A}" sibTransId="{8664BA28-92A1-4E87-A38A-830E8F7AF794}"/>
    <dgm:cxn modelId="{00814A9B-D554-4B04-AEDB-1DC01CECCED7}" type="presOf" srcId="{BB811FEC-9331-48C0-B2C3-1EC94FAC264F}" destId="{F8547EDF-5630-4398-B10E-FB0C21291D83}" srcOrd="1" destOrd="2" presId="urn:microsoft.com/office/officeart/2005/8/layout/vList4"/>
    <dgm:cxn modelId="{8BBFDD13-98FF-41D4-93CB-DE97F574758E}" type="presOf" srcId="{40D71385-F507-4D2C-A84B-5E2342756154}" destId="{F8547EDF-5630-4398-B10E-FB0C21291D83}" srcOrd="1" destOrd="0" presId="urn:microsoft.com/office/officeart/2005/8/layout/vList4"/>
    <dgm:cxn modelId="{70C6FF6D-EB7A-486A-A074-A55CFB076C42}" srcId="{3D2A1718-D8BE-4DBE-B66A-33E6B7DD3104}" destId="{50EDEAE5-2994-4343-9BFA-AD3110C187A4}" srcOrd="2" destOrd="0" parTransId="{35CE9179-718C-4626-BB9F-D30C7F4C3CE8}" sibTransId="{612CA322-4EB8-4D6E-822D-B3A70E633050}"/>
    <dgm:cxn modelId="{9FB1CBB0-543D-4F17-8D00-F371E91181F9}" type="presOf" srcId="{857FA8D9-4AEC-496C-947D-54ED2A074804}" destId="{F6BC90FF-5F70-4989-99B0-C5F746B47DD1}" srcOrd="0" destOrd="0" presId="urn:microsoft.com/office/officeart/2005/8/layout/vList4"/>
    <dgm:cxn modelId="{A1FF5CB3-00F7-41B4-8C34-F861B9356537}" srcId="{3D2A1718-D8BE-4DBE-B66A-33E6B7DD3104}" destId="{40D71385-F507-4D2C-A84B-5E2342756154}" srcOrd="0" destOrd="0" parTransId="{ED930928-6E1F-4E8A-9EB4-A9CA56D2F4FC}" sibTransId="{CD3DB996-5282-4BBC-978E-F692D6436B72}"/>
    <dgm:cxn modelId="{0866D87B-64EB-458D-85F7-DFDB17FA52D4}" srcId="{50EDEAE5-2994-4343-9BFA-AD3110C187A4}" destId="{46440088-D331-4D8F-9CF1-D889147C24C2}" srcOrd="0" destOrd="0" parTransId="{651D0B57-56C9-4212-9C8C-AD9506A9E212}" sibTransId="{D1F33E3B-E6D6-41C2-9EAF-AD51655F0656}"/>
    <dgm:cxn modelId="{2F0B36DC-7AF8-483D-8708-A1E18F8009CE}" type="presOf" srcId="{3AE94426-ACA1-4DD5-86D2-D00A3F27B011}" destId="{730ABF44-DE72-469D-B126-46EA6FAAAB7B}" srcOrd="0" destOrd="2" presId="urn:microsoft.com/office/officeart/2005/8/layout/vList4"/>
    <dgm:cxn modelId="{20B3788A-4280-4933-8312-EC1BCA98AAEC}" srcId="{40D71385-F507-4D2C-A84B-5E2342756154}" destId="{5BEF6CAF-9AE7-4214-BF48-0B349947BA78}" srcOrd="0" destOrd="0" parTransId="{DD8C7384-1298-4E38-9D68-EA7622154BE4}" sibTransId="{81B88E5A-9D65-4E56-BFFE-3115E49D30EA}"/>
    <dgm:cxn modelId="{B7A3A81F-7865-4884-AF8F-F191D8884FD9}" type="presOf" srcId="{5674BF0A-2C74-4158-AD6E-924590973063}" destId="{F6BC90FF-5F70-4989-99B0-C5F746B47DD1}" srcOrd="0" destOrd="2" presId="urn:microsoft.com/office/officeart/2005/8/layout/vList4"/>
    <dgm:cxn modelId="{7A22EF29-D4E2-4C48-9EFC-013E9F4641FD}" type="presOf" srcId="{3AE94426-ACA1-4DD5-86D2-D00A3F27B011}" destId="{2916C76A-FA9F-4068-9918-937692B70C64}" srcOrd="1" destOrd="2" presId="urn:microsoft.com/office/officeart/2005/8/layout/vList4"/>
    <dgm:cxn modelId="{320D79FB-F8AE-4734-BA69-0DD0C8B27C78}" type="presOf" srcId="{46440088-D331-4D8F-9CF1-D889147C24C2}" destId="{2916C76A-FA9F-4068-9918-937692B70C64}" srcOrd="1" destOrd="1" presId="urn:microsoft.com/office/officeart/2005/8/layout/vList4"/>
    <dgm:cxn modelId="{BC8AD150-6DA2-477B-800B-1E0C5E9E34C1}" type="presOf" srcId="{40D71385-F507-4D2C-A84B-5E2342756154}" destId="{DFF72782-44CF-4E83-AFF7-2E28A529B585}" srcOrd="0" destOrd="0" presId="urn:microsoft.com/office/officeart/2005/8/layout/vList4"/>
    <dgm:cxn modelId="{CBEAECDF-08B5-4CF3-81E3-216A3814C0B0}" type="presOf" srcId="{5BEF6CAF-9AE7-4214-BF48-0B349947BA78}" destId="{F8547EDF-5630-4398-B10E-FB0C21291D83}" srcOrd="1" destOrd="1" presId="urn:microsoft.com/office/officeart/2005/8/layout/vList4"/>
    <dgm:cxn modelId="{0FC59B36-3E31-4DE8-AC51-EF656640CC4C}" type="presParOf" srcId="{4B8B1FD7-09FC-43F2-A466-B6991419E3C5}" destId="{42DD3A43-1EE1-4BCF-83D7-7280627F6CF8}" srcOrd="0" destOrd="0" presId="urn:microsoft.com/office/officeart/2005/8/layout/vList4"/>
    <dgm:cxn modelId="{6B6366B1-1B4A-4F13-921B-27BC4A672264}" type="presParOf" srcId="{42DD3A43-1EE1-4BCF-83D7-7280627F6CF8}" destId="{DFF72782-44CF-4E83-AFF7-2E28A529B585}" srcOrd="0" destOrd="0" presId="urn:microsoft.com/office/officeart/2005/8/layout/vList4"/>
    <dgm:cxn modelId="{84F9823D-EBD5-4B3A-8677-BC6BCC6D5934}" type="presParOf" srcId="{42DD3A43-1EE1-4BCF-83D7-7280627F6CF8}" destId="{7F210D7B-9142-4983-A51F-635B1D794122}" srcOrd="1" destOrd="0" presId="urn:microsoft.com/office/officeart/2005/8/layout/vList4"/>
    <dgm:cxn modelId="{F7B2B3EB-CDE0-41BC-A8AC-AAA5FA00AB1D}" type="presParOf" srcId="{42DD3A43-1EE1-4BCF-83D7-7280627F6CF8}" destId="{F8547EDF-5630-4398-B10E-FB0C21291D83}" srcOrd="2" destOrd="0" presId="urn:microsoft.com/office/officeart/2005/8/layout/vList4"/>
    <dgm:cxn modelId="{7D6C8A13-CBD5-4595-8B6A-715F2396C9B6}" type="presParOf" srcId="{4B8B1FD7-09FC-43F2-A466-B6991419E3C5}" destId="{B12613AE-D9A4-4E3A-B089-70D0B0E74F87}" srcOrd="1" destOrd="0" presId="urn:microsoft.com/office/officeart/2005/8/layout/vList4"/>
    <dgm:cxn modelId="{B3E92C0B-1B53-461F-9541-A6F06D5AD778}" type="presParOf" srcId="{4B8B1FD7-09FC-43F2-A466-B6991419E3C5}" destId="{C545CEFA-4E12-4ECD-9AD9-51213F11F024}" srcOrd="2" destOrd="0" presId="urn:microsoft.com/office/officeart/2005/8/layout/vList4"/>
    <dgm:cxn modelId="{884B899D-4443-462D-8A10-0E244A94054A}" type="presParOf" srcId="{C545CEFA-4E12-4ECD-9AD9-51213F11F024}" destId="{F6BC90FF-5F70-4989-99B0-C5F746B47DD1}" srcOrd="0" destOrd="0" presId="urn:microsoft.com/office/officeart/2005/8/layout/vList4"/>
    <dgm:cxn modelId="{C775020C-9273-4D72-A520-FB1BA9704BE7}" type="presParOf" srcId="{C545CEFA-4E12-4ECD-9AD9-51213F11F024}" destId="{D6A5B155-C07A-4FE1-B5A1-CF4FD87CCE5D}" srcOrd="1" destOrd="0" presId="urn:microsoft.com/office/officeart/2005/8/layout/vList4"/>
    <dgm:cxn modelId="{8CC881AA-8D68-4E87-9263-4EFDA3CA9DBD}" type="presParOf" srcId="{C545CEFA-4E12-4ECD-9AD9-51213F11F024}" destId="{F9DF9C23-D14A-432E-A79D-DDB981989C84}" srcOrd="2" destOrd="0" presId="urn:microsoft.com/office/officeart/2005/8/layout/vList4"/>
    <dgm:cxn modelId="{5395B520-721C-4051-B539-7BDC0EC6527A}" type="presParOf" srcId="{4B8B1FD7-09FC-43F2-A466-B6991419E3C5}" destId="{EFFC9382-2172-4A48-8D76-AB178D6B3B35}" srcOrd="3" destOrd="0" presId="urn:microsoft.com/office/officeart/2005/8/layout/vList4"/>
    <dgm:cxn modelId="{E21D129F-0955-493F-BB02-196B78AF6C0C}" type="presParOf" srcId="{4B8B1FD7-09FC-43F2-A466-B6991419E3C5}" destId="{42EBDE57-C0D1-40D8-B1A7-0382D67B76DB}" srcOrd="4" destOrd="0" presId="urn:microsoft.com/office/officeart/2005/8/layout/vList4"/>
    <dgm:cxn modelId="{A05AC8C4-4890-4C60-AA28-ACC55C1D6FBE}" type="presParOf" srcId="{42EBDE57-C0D1-40D8-B1A7-0382D67B76DB}" destId="{730ABF44-DE72-469D-B126-46EA6FAAAB7B}" srcOrd="0" destOrd="0" presId="urn:microsoft.com/office/officeart/2005/8/layout/vList4"/>
    <dgm:cxn modelId="{7B1E18D7-CE3A-48BA-BAF5-D9D4A28AFC5B}" type="presParOf" srcId="{42EBDE57-C0D1-40D8-B1A7-0382D67B76DB}" destId="{1F8F3B68-E757-4E49-ACF4-A41F75333F77}" srcOrd="1" destOrd="0" presId="urn:microsoft.com/office/officeart/2005/8/layout/vList4"/>
    <dgm:cxn modelId="{1FC9809E-22EF-43CB-BD82-A1F6380B36A2}" type="presParOf" srcId="{42EBDE57-C0D1-40D8-B1A7-0382D67B76DB}" destId="{2916C76A-FA9F-4068-9918-937692B70C64}" srcOrd="2" destOrd="0" presId="urn:microsoft.com/office/officeart/2005/8/layout/vList4"/>
  </dgm:cxnLst>
  <dgm:bg/>
  <dgm:whole/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3D2A1718-D8BE-4DBE-B66A-33E6B7DD3104}" type="doc">
      <dgm:prSet loTypeId="urn:microsoft.com/office/officeart/2005/8/layout/vList4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0D71385-F507-4D2C-A84B-5E2342756154}">
      <dgm:prSet phldrT="[Текст]" custT="1"/>
      <dgm:spPr/>
      <dgm:t>
        <a:bodyPr/>
        <a:lstStyle/>
        <a:p>
          <a:r>
            <a:rPr lang="ru-RU" sz="2100" b="1" dirty="0" smtClean="0">
              <a:solidFill>
                <a:srgbClr val="FFFF00"/>
              </a:solidFill>
            </a:rPr>
            <a:t>Обслуживание государственного и муниципального долга</a:t>
          </a:r>
          <a:endParaRPr lang="ru-RU" sz="2100" b="1" dirty="0">
            <a:solidFill>
              <a:srgbClr val="FFFF00"/>
            </a:solidFill>
          </a:endParaRPr>
        </a:p>
      </dgm:t>
    </dgm:pt>
    <dgm:pt modelId="{ED930928-6E1F-4E8A-9EB4-A9CA56D2F4FC}" type="parTrans" cxnId="{A1FF5CB3-00F7-41B4-8C34-F861B9356537}">
      <dgm:prSet/>
      <dgm:spPr/>
      <dgm:t>
        <a:bodyPr/>
        <a:lstStyle/>
        <a:p>
          <a:endParaRPr lang="ru-RU"/>
        </a:p>
      </dgm:t>
    </dgm:pt>
    <dgm:pt modelId="{CD3DB996-5282-4BBC-978E-F692D6436B72}" type="sibTrans" cxnId="{A1FF5CB3-00F7-41B4-8C34-F861B9356537}">
      <dgm:prSet/>
      <dgm:spPr/>
      <dgm:t>
        <a:bodyPr/>
        <a:lstStyle/>
        <a:p>
          <a:endParaRPr lang="ru-RU"/>
        </a:p>
      </dgm:t>
    </dgm:pt>
    <dgm:pt modelId="{5BEF6CAF-9AE7-4214-BF48-0B349947BA78}">
      <dgm:prSet phldrT="[Текст]"/>
      <dgm:spPr/>
      <dgm:t>
        <a:bodyPr/>
        <a:lstStyle/>
        <a:p>
          <a:r>
            <a:rPr lang="ru-RU" sz="2000" b="1" dirty="0" smtClean="0">
              <a:solidFill>
                <a:schemeClr val="tx1"/>
              </a:solidFill>
            </a:rPr>
            <a:t>Исполнение 1 квартала 0,0 руб.</a:t>
          </a:r>
          <a:endParaRPr lang="ru-RU" sz="2000" b="1" dirty="0">
            <a:solidFill>
              <a:schemeClr val="tx1"/>
            </a:solidFill>
          </a:endParaRPr>
        </a:p>
      </dgm:t>
    </dgm:pt>
    <dgm:pt modelId="{DD8C7384-1298-4E38-9D68-EA7622154BE4}" type="parTrans" cxnId="{20B3788A-4280-4933-8312-EC1BCA98AAEC}">
      <dgm:prSet/>
      <dgm:spPr/>
      <dgm:t>
        <a:bodyPr/>
        <a:lstStyle/>
        <a:p>
          <a:endParaRPr lang="ru-RU"/>
        </a:p>
      </dgm:t>
    </dgm:pt>
    <dgm:pt modelId="{81B88E5A-9D65-4E56-BFFE-3115E49D30EA}" type="sibTrans" cxnId="{20B3788A-4280-4933-8312-EC1BCA98AAEC}">
      <dgm:prSet/>
      <dgm:spPr/>
      <dgm:t>
        <a:bodyPr/>
        <a:lstStyle/>
        <a:p>
          <a:endParaRPr lang="ru-RU"/>
        </a:p>
      </dgm:t>
    </dgm:pt>
    <dgm:pt modelId="{BB811FEC-9331-48C0-B2C3-1EC94FAC264F}">
      <dgm:prSet phldrT="[Текст]"/>
      <dgm:spPr/>
      <dgm:t>
        <a:bodyPr/>
        <a:lstStyle/>
        <a:p>
          <a:r>
            <a:rPr lang="ru-RU" sz="2000" b="1" dirty="0" smtClean="0">
              <a:solidFill>
                <a:schemeClr val="tx1"/>
              </a:solidFill>
            </a:rPr>
            <a:t>Утверждено на год  21,5 тыс. руб.</a:t>
          </a:r>
          <a:endParaRPr lang="ru-RU" sz="2000" b="1" dirty="0">
            <a:solidFill>
              <a:schemeClr val="tx1"/>
            </a:solidFill>
          </a:endParaRPr>
        </a:p>
      </dgm:t>
    </dgm:pt>
    <dgm:pt modelId="{3A2AE636-3B57-420F-B53E-F2AC70884B14}" type="parTrans" cxnId="{8E7944F1-212B-4031-A057-35E1F55718B1}">
      <dgm:prSet/>
      <dgm:spPr/>
      <dgm:t>
        <a:bodyPr/>
        <a:lstStyle/>
        <a:p>
          <a:endParaRPr lang="ru-RU"/>
        </a:p>
      </dgm:t>
    </dgm:pt>
    <dgm:pt modelId="{0D93F7E0-D4A0-47DA-BB29-F524D5CD5618}" type="sibTrans" cxnId="{8E7944F1-212B-4031-A057-35E1F55718B1}">
      <dgm:prSet/>
      <dgm:spPr/>
      <dgm:t>
        <a:bodyPr/>
        <a:lstStyle/>
        <a:p>
          <a:endParaRPr lang="ru-RU"/>
        </a:p>
      </dgm:t>
    </dgm:pt>
    <dgm:pt modelId="{857FA8D9-4AEC-496C-947D-54ED2A074804}">
      <dgm:prSet phldrT="[Текст]" custT="1"/>
      <dgm:spPr/>
      <dgm:t>
        <a:bodyPr/>
        <a:lstStyle/>
        <a:p>
          <a:r>
            <a:rPr lang="ru-RU" sz="2100" b="1" dirty="0" smtClean="0">
              <a:solidFill>
                <a:srgbClr val="FFFF00"/>
              </a:solidFill>
            </a:rPr>
            <a:t>Межбюджетные трансферты бюджетам субъектов РФ и муниципальных образований общего характера</a:t>
          </a:r>
          <a:endParaRPr lang="ru-RU" sz="2100" b="1" dirty="0">
            <a:solidFill>
              <a:srgbClr val="FFFF00"/>
            </a:solidFill>
          </a:endParaRPr>
        </a:p>
      </dgm:t>
    </dgm:pt>
    <dgm:pt modelId="{CCD34C5D-2125-4DC1-A802-154B9054C7B8}" type="parTrans" cxnId="{4D6AB823-0026-40CA-875D-2D6DE9592F88}">
      <dgm:prSet/>
      <dgm:spPr/>
      <dgm:t>
        <a:bodyPr/>
        <a:lstStyle/>
        <a:p>
          <a:endParaRPr lang="ru-RU"/>
        </a:p>
      </dgm:t>
    </dgm:pt>
    <dgm:pt modelId="{7D6B046F-DEBF-4DF0-833A-CBF8E65587E3}" type="sibTrans" cxnId="{4D6AB823-0026-40CA-875D-2D6DE9592F88}">
      <dgm:prSet/>
      <dgm:spPr/>
      <dgm:t>
        <a:bodyPr/>
        <a:lstStyle/>
        <a:p>
          <a:endParaRPr lang="ru-RU"/>
        </a:p>
      </dgm:t>
    </dgm:pt>
    <dgm:pt modelId="{5674BF0A-2C74-4158-AD6E-924590973063}">
      <dgm:prSet phldrT="[Текст]" custT="1"/>
      <dgm:spPr/>
      <dgm:t>
        <a:bodyPr/>
        <a:lstStyle/>
        <a:p>
          <a:r>
            <a:rPr lang="ru-RU" sz="2000" b="1" dirty="0" smtClean="0">
              <a:solidFill>
                <a:schemeClr val="tx1"/>
              </a:solidFill>
            </a:rPr>
            <a:t>Утверждено на год  672 761,1 тыс. руб.</a:t>
          </a:r>
          <a:endParaRPr lang="ru-RU" sz="2000" dirty="0"/>
        </a:p>
      </dgm:t>
    </dgm:pt>
    <dgm:pt modelId="{5DD1992A-43A6-4F33-A01B-95B6D052D10A}" type="parTrans" cxnId="{9D6CD269-7AEA-44E2-9E68-96007B210D68}">
      <dgm:prSet/>
      <dgm:spPr/>
      <dgm:t>
        <a:bodyPr/>
        <a:lstStyle/>
        <a:p>
          <a:endParaRPr lang="ru-RU"/>
        </a:p>
      </dgm:t>
    </dgm:pt>
    <dgm:pt modelId="{8664BA28-92A1-4E87-A38A-830E8F7AF794}" type="sibTrans" cxnId="{9D6CD269-7AEA-44E2-9E68-96007B210D68}">
      <dgm:prSet/>
      <dgm:spPr/>
      <dgm:t>
        <a:bodyPr/>
        <a:lstStyle/>
        <a:p>
          <a:endParaRPr lang="ru-RU"/>
        </a:p>
      </dgm:t>
    </dgm:pt>
    <dgm:pt modelId="{CD6A1446-2923-4F39-BDD2-30E30FC326BB}">
      <dgm:prSet phldrT="[Текст]" custT="1"/>
      <dgm:spPr/>
      <dgm:t>
        <a:bodyPr/>
        <a:lstStyle/>
        <a:p>
          <a:r>
            <a:rPr lang="ru-RU" sz="2000" b="1" dirty="0" smtClean="0">
              <a:solidFill>
                <a:schemeClr val="tx1"/>
              </a:solidFill>
            </a:rPr>
            <a:t>Исполнение 1 квартала  143 206,2 тыс. руб.</a:t>
          </a:r>
          <a:endParaRPr lang="ru-RU" sz="2000" dirty="0"/>
        </a:p>
      </dgm:t>
    </dgm:pt>
    <dgm:pt modelId="{656D065A-C6EB-4BF2-ADC2-7C2682DB6D85}" type="sibTrans" cxnId="{E54C4710-ACFE-4024-B32F-E49EFE64A962}">
      <dgm:prSet/>
      <dgm:spPr/>
      <dgm:t>
        <a:bodyPr/>
        <a:lstStyle/>
        <a:p>
          <a:endParaRPr lang="ru-RU"/>
        </a:p>
      </dgm:t>
    </dgm:pt>
    <dgm:pt modelId="{B6CF34EF-4FAC-4184-9F40-F4093EBBA36C}" type="parTrans" cxnId="{E54C4710-ACFE-4024-B32F-E49EFE64A962}">
      <dgm:prSet/>
      <dgm:spPr/>
      <dgm:t>
        <a:bodyPr/>
        <a:lstStyle/>
        <a:p>
          <a:endParaRPr lang="ru-RU"/>
        </a:p>
      </dgm:t>
    </dgm:pt>
    <dgm:pt modelId="{4B8B1FD7-09FC-43F2-A466-B6991419E3C5}" type="pres">
      <dgm:prSet presAssocID="{3D2A1718-D8BE-4DBE-B66A-33E6B7DD3104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2DD3A43-1EE1-4BCF-83D7-7280627F6CF8}" type="pres">
      <dgm:prSet presAssocID="{40D71385-F507-4D2C-A84B-5E2342756154}" presName="comp" presStyleCnt="0"/>
      <dgm:spPr/>
    </dgm:pt>
    <dgm:pt modelId="{DFF72782-44CF-4E83-AFF7-2E28A529B585}" type="pres">
      <dgm:prSet presAssocID="{40D71385-F507-4D2C-A84B-5E2342756154}" presName="box" presStyleLbl="node1" presStyleIdx="0" presStyleCnt="2"/>
      <dgm:spPr/>
      <dgm:t>
        <a:bodyPr/>
        <a:lstStyle/>
        <a:p>
          <a:endParaRPr lang="ru-RU"/>
        </a:p>
      </dgm:t>
    </dgm:pt>
    <dgm:pt modelId="{7F210D7B-9142-4983-A51F-635B1D794122}" type="pres">
      <dgm:prSet presAssocID="{40D71385-F507-4D2C-A84B-5E2342756154}" presName="img" presStyleLbl="fgImgPlace1" presStyleIdx="0" presStyleCnt="2" custScaleX="95308" custScaleY="77578" custLinFactNeighborX="-2188" custLinFactNeighborY="-5603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F8547EDF-5630-4398-B10E-FB0C21291D83}" type="pres">
      <dgm:prSet presAssocID="{40D71385-F507-4D2C-A84B-5E2342756154}" presName="text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12613AE-D9A4-4E3A-B089-70D0B0E74F87}" type="pres">
      <dgm:prSet presAssocID="{CD3DB996-5282-4BBC-978E-F692D6436B72}" presName="spacer" presStyleCnt="0"/>
      <dgm:spPr/>
    </dgm:pt>
    <dgm:pt modelId="{C545CEFA-4E12-4ECD-9AD9-51213F11F024}" type="pres">
      <dgm:prSet presAssocID="{857FA8D9-4AEC-496C-947D-54ED2A074804}" presName="comp" presStyleCnt="0"/>
      <dgm:spPr/>
    </dgm:pt>
    <dgm:pt modelId="{F6BC90FF-5F70-4989-99B0-C5F746B47DD1}" type="pres">
      <dgm:prSet presAssocID="{857FA8D9-4AEC-496C-947D-54ED2A074804}" presName="box" presStyleLbl="node1" presStyleIdx="1" presStyleCnt="2" custLinFactNeighborX="-943" custLinFactNeighborY="345"/>
      <dgm:spPr/>
      <dgm:t>
        <a:bodyPr/>
        <a:lstStyle/>
        <a:p>
          <a:endParaRPr lang="ru-RU"/>
        </a:p>
      </dgm:t>
    </dgm:pt>
    <dgm:pt modelId="{D6A5B155-C07A-4FE1-B5A1-CF4FD87CCE5D}" type="pres">
      <dgm:prSet presAssocID="{857FA8D9-4AEC-496C-947D-54ED2A074804}" presName="img" presStyleLbl="fgImgPlace1" presStyleIdx="1" presStyleCnt="2" custScaleX="90932" custScaleY="83112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F9DF9C23-D14A-432E-A79D-DDB981989C84}" type="pres">
      <dgm:prSet presAssocID="{857FA8D9-4AEC-496C-947D-54ED2A074804}" presName="text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E7944F1-212B-4031-A057-35E1F55718B1}" srcId="{40D71385-F507-4D2C-A84B-5E2342756154}" destId="{BB811FEC-9331-48C0-B2C3-1EC94FAC264F}" srcOrd="1" destOrd="0" parTransId="{3A2AE636-3B57-420F-B53E-F2AC70884B14}" sibTransId="{0D93F7E0-D4A0-47DA-BB29-F524D5CD5618}"/>
    <dgm:cxn modelId="{38B5E4D6-9262-4162-B619-591FFD6DD26F}" type="presOf" srcId="{857FA8D9-4AEC-496C-947D-54ED2A074804}" destId="{F9DF9C23-D14A-432E-A79D-DDB981989C84}" srcOrd="1" destOrd="0" presId="urn:microsoft.com/office/officeart/2005/8/layout/vList4"/>
    <dgm:cxn modelId="{46903454-2D1A-47B2-A4B5-3FFD77B70DE1}" type="presOf" srcId="{5674BF0A-2C74-4158-AD6E-924590973063}" destId="{F6BC90FF-5F70-4989-99B0-C5F746B47DD1}" srcOrd="0" destOrd="2" presId="urn:microsoft.com/office/officeart/2005/8/layout/vList4"/>
    <dgm:cxn modelId="{CC2E41E8-1668-4EBF-83C2-B83D20515778}" type="presOf" srcId="{CD6A1446-2923-4F39-BDD2-30E30FC326BB}" destId="{F6BC90FF-5F70-4989-99B0-C5F746B47DD1}" srcOrd="0" destOrd="1" presId="urn:microsoft.com/office/officeart/2005/8/layout/vList4"/>
    <dgm:cxn modelId="{B1C60D81-1DA6-4F0E-AEDD-DE9BA4D5A718}" type="presOf" srcId="{BB811FEC-9331-48C0-B2C3-1EC94FAC264F}" destId="{DFF72782-44CF-4E83-AFF7-2E28A529B585}" srcOrd="0" destOrd="2" presId="urn:microsoft.com/office/officeart/2005/8/layout/vList4"/>
    <dgm:cxn modelId="{4D6AB823-0026-40CA-875D-2D6DE9592F88}" srcId="{3D2A1718-D8BE-4DBE-B66A-33E6B7DD3104}" destId="{857FA8D9-4AEC-496C-947D-54ED2A074804}" srcOrd="1" destOrd="0" parTransId="{CCD34C5D-2125-4DC1-A802-154B9054C7B8}" sibTransId="{7D6B046F-DEBF-4DF0-833A-CBF8E65587E3}"/>
    <dgm:cxn modelId="{497EE56F-9ECB-4F99-A54E-AE87475E8263}" type="presOf" srcId="{CD6A1446-2923-4F39-BDD2-30E30FC326BB}" destId="{F9DF9C23-D14A-432E-A79D-DDB981989C84}" srcOrd="1" destOrd="1" presId="urn:microsoft.com/office/officeart/2005/8/layout/vList4"/>
    <dgm:cxn modelId="{3EE29B08-C2A6-48CB-86B8-83DC3C021835}" type="presOf" srcId="{40D71385-F507-4D2C-A84B-5E2342756154}" destId="{F8547EDF-5630-4398-B10E-FB0C21291D83}" srcOrd="1" destOrd="0" presId="urn:microsoft.com/office/officeart/2005/8/layout/vList4"/>
    <dgm:cxn modelId="{E54C4710-ACFE-4024-B32F-E49EFE64A962}" srcId="{857FA8D9-4AEC-496C-947D-54ED2A074804}" destId="{CD6A1446-2923-4F39-BDD2-30E30FC326BB}" srcOrd="0" destOrd="0" parTransId="{B6CF34EF-4FAC-4184-9F40-F4093EBBA36C}" sibTransId="{656D065A-C6EB-4BF2-ADC2-7C2682DB6D85}"/>
    <dgm:cxn modelId="{EC574202-9E00-4A11-98A6-C2892714789A}" type="presOf" srcId="{5674BF0A-2C74-4158-AD6E-924590973063}" destId="{F9DF9C23-D14A-432E-A79D-DDB981989C84}" srcOrd="1" destOrd="2" presId="urn:microsoft.com/office/officeart/2005/8/layout/vList4"/>
    <dgm:cxn modelId="{9D6CD269-7AEA-44E2-9E68-96007B210D68}" srcId="{857FA8D9-4AEC-496C-947D-54ED2A074804}" destId="{5674BF0A-2C74-4158-AD6E-924590973063}" srcOrd="1" destOrd="0" parTransId="{5DD1992A-43A6-4F33-A01B-95B6D052D10A}" sibTransId="{8664BA28-92A1-4E87-A38A-830E8F7AF794}"/>
    <dgm:cxn modelId="{36CF9799-CE59-462A-8927-1F2DD5BCA381}" type="presOf" srcId="{5BEF6CAF-9AE7-4214-BF48-0B349947BA78}" destId="{DFF72782-44CF-4E83-AFF7-2E28A529B585}" srcOrd="0" destOrd="1" presId="urn:microsoft.com/office/officeart/2005/8/layout/vList4"/>
    <dgm:cxn modelId="{A1FF5CB3-00F7-41B4-8C34-F861B9356537}" srcId="{3D2A1718-D8BE-4DBE-B66A-33E6B7DD3104}" destId="{40D71385-F507-4D2C-A84B-5E2342756154}" srcOrd="0" destOrd="0" parTransId="{ED930928-6E1F-4E8A-9EB4-A9CA56D2F4FC}" sibTransId="{CD3DB996-5282-4BBC-978E-F692D6436B72}"/>
    <dgm:cxn modelId="{79D4DC1A-28FB-4564-A577-EA6752DD28EB}" type="presOf" srcId="{857FA8D9-4AEC-496C-947D-54ED2A074804}" destId="{F6BC90FF-5F70-4989-99B0-C5F746B47DD1}" srcOrd="0" destOrd="0" presId="urn:microsoft.com/office/officeart/2005/8/layout/vList4"/>
    <dgm:cxn modelId="{20B3788A-4280-4933-8312-EC1BCA98AAEC}" srcId="{40D71385-F507-4D2C-A84B-5E2342756154}" destId="{5BEF6CAF-9AE7-4214-BF48-0B349947BA78}" srcOrd="0" destOrd="0" parTransId="{DD8C7384-1298-4E38-9D68-EA7622154BE4}" sibTransId="{81B88E5A-9D65-4E56-BFFE-3115E49D30EA}"/>
    <dgm:cxn modelId="{1D6C5467-F734-45B4-8FED-F9724FA267C2}" type="presOf" srcId="{3D2A1718-D8BE-4DBE-B66A-33E6B7DD3104}" destId="{4B8B1FD7-09FC-43F2-A466-B6991419E3C5}" srcOrd="0" destOrd="0" presId="urn:microsoft.com/office/officeart/2005/8/layout/vList4"/>
    <dgm:cxn modelId="{CBD2B344-611D-4DA6-A757-3CE84C2700AA}" type="presOf" srcId="{5BEF6CAF-9AE7-4214-BF48-0B349947BA78}" destId="{F8547EDF-5630-4398-B10E-FB0C21291D83}" srcOrd="1" destOrd="1" presId="urn:microsoft.com/office/officeart/2005/8/layout/vList4"/>
    <dgm:cxn modelId="{686AFB3A-1CC4-4604-8C1A-1D444516F78C}" type="presOf" srcId="{BB811FEC-9331-48C0-B2C3-1EC94FAC264F}" destId="{F8547EDF-5630-4398-B10E-FB0C21291D83}" srcOrd="1" destOrd="2" presId="urn:microsoft.com/office/officeart/2005/8/layout/vList4"/>
    <dgm:cxn modelId="{7FD0639F-B3AE-4A0E-AC43-CF943BCB501A}" type="presOf" srcId="{40D71385-F507-4D2C-A84B-5E2342756154}" destId="{DFF72782-44CF-4E83-AFF7-2E28A529B585}" srcOrd="0" destOrd="0" presId="urn:microsoft.com/office/officeart/2005/8/layout/vList4"/>
    <dgm:cxn modelId="{325D1033-411F-4E71-9117-185F210F89BC}" type="presParOf" srcId="{4B8B1FD7-09FC-43F2-A466-B6991419E3C5}" destId="{42DD3A43-1EE1-4BCF-83D7-7280627F6CF8}" srcOrd="0" destOrd="0" presId="urn:microsoft.com/office/officeart/2005/8/layout/vList4"/>
    <dgm:cxn modelId="{DC995CDA-EE64-4748-965F-79DE206B912E}" type="presParOf" srcId="{42DD3A43-1EE1-4BCF-83D7-7280627F6CF8}" destId="{DFF72782-44CF-4E83-AFF7-2E28A529B585}" srcOrd="0" destOrd="0" presId="urn:microsoft.com/office/officeart/2005/8/layout/vList4"/>
    <dgm:cxn modelId="{56C7FF3C-A3C8-45F0-A6BB-1D211669332B}" type="presParOf" srcId="{42DD3A43-1EE1-4BCF-83D7-7280627F6CF8}" destId="{7F210D7B-9142-4983-A51F-635B1D794122}" srcOrd="1" destOrd="0" presId="urn:microsoft.com/office/officeart/2005/8/layout/vList4"/>
    <dgm:cxn modelId="{90FC2A3B-86B1-4D98-940F-17D2DE5B4F6E}" type="presParOf" srcId="{42DD3A43-1EE1-4BCF-83D7-7280627F6CF8}" destId="{F8547EDF-5630-4398-B10E-FB0C21291D83}" srcOrd="2" destOrd="0" presId="urn:microsoft.com/office/officeart/2005/8/layout/vList4"/>
    <dgm:cxn modelId="{282CD7C3-3DB7-40A8-AEE7-E639EA91276D}" type="presParOf" srcId="{4B8B1FD7-09FC-43F2-A466-B6991419E3C5}" destId="{B12613AE-D9A4-4E3A-B089-70D0B0E74F87}" srcOrd="1" destOrd="0" presId="urn:microsoft.com/office/officeart/2005/8/layout/vList4"/>
    <dgm:cxn modelId="{4869F54A-25BD-42A8-9628-A6649AEEE159}" type="presParOf" srcId="{4B8B1FD7-09FC-43F2-A466-B6991419E3C5}" destId="{C545CEFA-4E12-4ECD-9AD9-51213F11F024}" srcOrd="2" destOrd="0" presId="urn:microsoft.com/office/officeart/2005/8/layout/vList4"/>
    <dgm:cxn modelId="{43260C43-7153-4096-A750-759610B5F582}" type="presParOf" srcId="{C545CEFA-4E12-4ECD-9AD9-51213F11F024}" destId="{F6BC90FF-5F70-4989-99B0-C5F746B47DD1}" srcOrd="0" destOrd="0" presId="urn:microsoft.com/office/officeart/2005/8/layout/vList4"/>
    <dgm:cxn modelId="{58EA4E26-FFAE-4A7C-B6B2-C06DBDF588C1}" type="presParOf" srcId="{C545CEFA-4E12-4ECD-9AD9-51213F11F024}" destId="{D6A5B155-C07A-4FE1-B5A1-CF4FD87CCE5D}" srcOrd="1" destOrd="0" presId="urn:microsoft.com/office/officeart/2005/8/layout/vList4"/>
    <dgm:cxn modelId="{0EE00C86-6EC0-4A72-BE20-33005D78B2A3}" type="presParOf" srcId="{C545CEFA-4E12-4ECD-9AD9-51213F11F024}" destId="{F9DF9C23-D14A-432E-A79D-DDB981989C84}" srcOrd="2" destOrd="0" presId="urn:microsoft.com/office/officeart/2005/8/layout/vList4"/>
  </dgm:cxnLst>
  <dgm:bg/>
  <dgm:whole/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837A6C41-69D9-425C-B8D8-9F7F9F7BEB83}" type="doc">
      <dgm:prSet loTypeId="urn:microsoft.com/office/officeart/2005/8/layout/hierarchy3" loCatId="hierarchy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C2D4196C-63CE-4FA3-BBDD-44089A2DB893}">
      <dgm:prSet phldrT="[Текст]" custT="1"/>
      <dgm:spPr/>
      <dgm:t>
        <a:bodyPr/>
        <a:lstStyle/>
        <a:p>
          <a:r>
            <a:rPr lang="ru-RU" sz="2000" dirty="0" smtClean="0">
              <a:solidFill>
                <a:schemeClr val="tx1"/>
              </a:solidFill>
            </a:rPr>
            <a:t>План года</a:t>
          </a:r>
          <a:endParaRPr lang="ru-RU" sz="2000" dirty="0">
            <a:solidFill>
              <a:schemeClr val="tx1"/>
            </a:solidFill>
          </a:endParaRPr>
        </a:p>
      </dgm:t>
    </dgm:pt>
    <dgm:pt modelId="{E0FE126D-DE38-4C55-A20A-2B9A69419E8F}" type="parTrans" cxnId="{B464EFAB-FAE8-4DE3-BCAB-F3C8BBD33530}">
      <dgm:prSet/>
      <dgm:spPr/>
      <dgm:t>
        <a:bodyPr/>
        <a:lstStyle/>
        <a:p>
          <a:endParaRPr lang="ru-RU"/>
        </a:p>
      </dgm:t>
    </dgm:pt>
    <dgm:pt modelId="{AA769F94-C6F8-4257-99FB-F7F2A20DEE87}" type="sibTrans" cxnId="{B464EFAB-FAE8-4DE3-BCAB-F3C8BBD33530}">
      <dgm:prSet/>
      <dgm:spPr/>
      <dgm:t>
        <a:bodyPr/>
        <a:lstStyle/>
        <a:p>
          <a:endParaRPr lang="ru-RU"/>
        </a:p>
      </dgm:t>
    </dgm:pt>
    <dgm:pt modelId="{7860F089-C886-4929-8692-AB7DED4717FA}">
      <dgm:prSet phldrT="[Текст]" custT="1"/>
      <dgm:spPr/>
      <dgm:t>
        <a:bodyPr/>
        <a:lstStyle/>
        <a:p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2 919 526,5</a:t>
          </a:r>
          <a:endParaRPr lang="ru-RU" sz="2000" dirty="0">
            <a:latin typeface="Times New Roman" pitchFamily="18" charset="0"/>
            <a:cs typeface="Times New Roman" pitchFamily="18" charset="0"/>
          </a:endParaRPr>
        </a:p>
      </dgm:t>
    </dgm:pt>
    <dgm:pt modelId="{1CE11A8A-4956-4ECA-A9C6-60F9BB83AC12}" type="parTrans" cxnId="{41B39369-5421-48F6-B4C6-84925B879B75}">
      <dgm:prSet/>
      <dgm:spPr/>
      <dgm:t>
        <a:bodyPr/>
        <a:lstStyle/>
        <a:p>
          <a:endParaRPr lang="ru-RU"/>
        </a:p>
      </dgm:t>
    </dgm:pt>
    <dgm:pt modelId="{74B7A7B1-AD74-44CC-9903-AEB447D1AFEE}" type="sibTrans" cxnId="{41B39369-5421-48F6-B4C6-84925B879B75}">
      <dgm:prSet/>
      <dgm:spPr/>
      <dgm:t>
        <a:bodyPr/>
        <a:lstStyle/>
        <a:p>
          <a:endParaRPr lang="ru-RU"/>
        </a:p>
      </dgm:t>
    </dgm:pt>
    <dgm:pt modelId="{CBA9DAB8-678C-42E7-A1CA-EF26A3580058}">
      <dgm:prSet custT="1"/>
      <dgm:spPr/>
      <dgm:t>
        <a:bodyPr/>
        <a:lstStyle/>
        <a:p>
          <a:r>
            <a:rPr lang="ru-RU" sz="2000" b="0" i="0" u="none" dirty="0" smtClean="0">
              <a:latin typeface="Times New Roman" pitchFamily="18" charset="0"/>
              <a:cs typeface="Times New Roman" pitchFamily="18" charset="0"/>
            </a:rPr>
            <a:t>1 978 308,4</a:t>
          </a:r>
          <a:endParaRPr lang="ru-RU" sz="2000" dirty="0">
            <a:latin typeface="Times New Roman" pitchFamily="18" charset="0"/>
            <a:cs typeface="Times New Roman" pitchFamily="18" charset="0"/>
          </a:endParaRPr>
        </a:p>
      </dgm:t>
    </dgm:pt>
    <dgm:pt modelId="{CA49F8E6-2CEC-4FC9-81C7-BE583CEEFEA5}" type="parTrans" cxnId="{181A7B1D-5C81-4ADA-98A4-DE74FF464734}">
      <dgm:prSet/>
      <dgm:spPr/>
      <dgm:t>
        <a:bodyPr/>
        <a:lstStyle/>
        <a:p>
          <a:endParaRPr lang="ru-RU"/>
        </a:p>
      </dgm:t>
    </dgm:pt>
    <dgm:pt modelId="{B1A209CD-DCAB-48F0-A292-AAC100B3839A}" type="sibTrans" cxnId="{181A7B1D-5C81-4ADA-98A4-DE74FF464734}">
      <dgm:prSet/>
      <dgm:spPr/>
      <dgm:t>
        <a:bodyPr/>
        <a:lstStyle/>
        <a:p>
          <a:endParaRPr lang="ru-RU"/>
        </a:p>
      </dgm:t>
    </dgm:pt>
    <dgm:pt modelId="{E6AB9302-80B5-43A0-9215-C42BC95CF884}">
      <dgm:prSet custT="1"/>
      <dgm:spPr/>
      <dgm:t>
        <a:bodyPr/>
        <a:lstStyle/>
        <a:p>
          <a:r>
            <a:rPr lang="ru-RU" sz="2000" b="1" i="0" u="none" dirty="0" smtClean="0">
              <a:latin typeface="Times New Roman" pitchFamily="18" charset="0"/>
              <a:cs typeface="Times New Roman" pitchFamily="18" charset="0"/>
            </a:rPr>
            <a:t>4 897 834,9</a:t>
          </a:r>
          <a:endParaRPr lang="ru-RU" sz="2000" b="1" dirty="0">
            <a:latin typeface="Times New Roman" pitchFamily="18" charset="0"/>
            <a:cs typeface="Times New Roman" pitchFamily="18" charset="0"/>
          </a:endParaRPr>
        </a:p>
      </dgm:t>
    </dgm:pt>
    <dgm:pt modelId="{058CBAE5-9544-4542-8438-A94A871ADB22}" type="parTrans" cxnId="{D41D464C-488C-47CB-BA07-A5C9FBFB4BA3}">
      <dgm:prSet/>
      <dgm:spPr/>
      <dgm:t>
        <a:bodyPr/>
        <a:lstStyle/>
        <a:p>
          <a:endParaRPr lang="ru-RU"/>
        </a:p>
      </dgm:t>
    </dgm:pt>
    <dgm:pt modelId="{A627E1B9-9FD1-4B06-9D6F-2ADC17B56997}" type="sibTrans" cxnId="{D41D464C-488C-47CB-BA07-A5C9FBFB4BA3}">
      <dgm:prSet/>
      <dgm:spPr/>
      <dgm:t>
        <a:bodyPr/>
        <a:lstStyle/>
        <a:p>
          <a:endParaRPr lang="ru-RU"/>
        </a:p>
      </dgm:t>
    </dgm:pt>
    <dgm:pt modelId="{EEBF5105-F3DF-49E8-884A-AF6D697ED47C}">
      <dgm:prSet custT="1"/>
      <dgm:spPr/>
      <dgm:t>
        <a:bodyPr/>
        <a:lstStyle/>
        <a:p>
          <a:r>
            <a:rPr lang="ru-RU" sz="2000" b="1" dirty="0" smtClean="0">
              <a:latin typeface="Times New Roman" pitchFamily="18" charset="0"/>
              <a:cs typeface="Times New Roman" pitchFamily="18" charset="0"/>
            </a:rPr>
            <a:t>16,2</a:t>
          </a:r>
          <a:endParaRPr lang="ru-RU" sz="2000" b="1" dirty="0">
            <a:latin typeface="Times New Roman" pitchFamily="18" charset="0"/>
            <a:cs typeface="Times New Roman" pitchFamily="18" charset="0"/>
          </a:endParaRPr>
        </a:p>
      </dgm:t>
    </dgm:pt>
    <dgm:pt modelId="{9D3CB534-57F7-4BB3-9E4C-B30F060E8B2E}">
      <dgm:prSet phldrT="[Текст]" custT="1"/>
      <dgm:spPr/>
      <dgm:t>
        <a:bodyPr/>
        <a:lstStyle/>
        <a:p>
          <a:r>
            <a:rPr lang="ru-RU" sz="2000" b="1" dirty="0" smtClean="0">
              <a:latin typeface="Times New Roman" pitchFamily="18" charset="0"/>
              <a:cs typeface="Times New Roman" pitchFamily="18" charset="0"/>
            </a:rPr>
            <a:t>16,5</a:t>
          </a:r>
          <a:endParaRPr lang="ru-RU" sz="2000" b="1" dirty="0">
            <a:latin typeface="Times New Roman" pitchFamily="18" charset="0"/>
            <a:cs typeface="Times New Roman" pitchFamily="18" charset="0"/>
          </a:endParaRPr>
        </a:p>
      </dgm:t>
    </dgm:pt>
    <dgm:pt modelId="{E9A73A7E-EAF8-4C61-8A77-6C3EA8E89F38}">
      <dgm:prSet phldrT="[Текст]" custT="1"/>
      <dgm:spPr/>
      <dgm:t>
        <a:bodyPr/>
        <a:lstStyle/>
        <a:p>
          <a:r>
            <a:rPr lang="ru-RU" sz="2000" b="1" dirty="0" smtClean="0">
              <a:latin typeface="Times New Roman" pitchFamily="18" charset="0"/>
              <a:cs typeface="Times New Roman" pitchFamily="18" charset="0"/>
            </a:rPr>
            <a:t>16,0</a:t>
          </a:r>
          <a:endParaRPr lang="ru-RU" sz="2000" b="1" dirty="0">
            <a:latin typeface="Times New Roman" pitchFamily="18" charset="0"/>
            <a:cs typeface="Times New Roman" pitchFamily="18" charset="0"/>
          </a:endParaRPr>
        </a:p>
      </dgm:t>
    </dgm:pt>
    <dgm:pt modelId="{94A835A3-BD29-4218-B383-6ECC0C80FBEC}">
      <dgm:prSet phldrT="[Текст]"/>
      <dgm:spPr/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% исполнения</a:t>
          </a:r>
          <a:endParaRPr lang="ru-RU" dirty="0">
            <a:solidFill>
              <a:schemeClr val="tx1"/>
            </a:solidFill>
          </a:endParaRPr>
        </a:p>
      </dgm:t>
    </dgm:pt>
    <dgm:pt modelId="{489F2B57-BF25-493B-8312-C4FDBCF61C84}" type="sibTrans" cxnId="{BB64338D-E60A-4632-AFBA-C5456DF71302}">
      <dgm:prSet/>
      <dgm:spPr/>
      <dgm:t>
        <a:bodyPr/>
        <a:lstStyle/>
        <a:p>
          <a:endParaRPr lang="ru-RU"/>
        </a:p>
      </dgm:t>
    </dgm:pt>
    <dgm:pt modelId="{ABE89E75-AC7C-49DA-A9BF-26BF09A66A1F}" type="parTrans" cxnId="{BB64338D-E60A-4632-AFBA-C5456DF71302}">
      <dgm:prSet/>
      <dgm:spPr/>
      <dgm:t>
        <a:bodyPr/>
        <a:lstStyle/>
        <a:p>
          <a:endParaRPr lang="ru-RU"/>
        </a:p>
      </dgm:t>
    </dgm:pt>
    <dgm:pt modelId="{71904DB5-054E-4BAB-8AF5-DE4084390BF7}" type="sibTrans" cxnId="{3BF5E0AE-A4DA-4B20-B725-5167E7E139FD}">
      <dgm:prSet/>
      <dgm:spPr/>
      <dgm:t>
        <a:bodyPr/>
        <a:lstStyle/>
        <a:p>
          <a:endParaRPr lang="ru-RU"/>
        </a:p>
      </dgm:t>
    </dgm:pt>
    <dgm:pt modelId="{2502BC66-E3D5-4706-BE2B-39FC06016DF8}" type="parTrans" cxnId="{3BF5E0AE-A4DA-4B20-B725-5167E7E139FD}">
      <dgm:prSet/>
      <dgm:spPr/>
      <dgm:t>
        <a:bodyPr/>
        <a:lstStyle/>
        <a:p>
          <a:endParaRPr lang="ru-RU"/>
        </a:p>
      </dgm:t>
    </dgm:pt>
    <dgm:pt modelId="{0A09CBDF-BE6C-43C8-AE01-69EE3D579B32}" type="sibTrans" cxnId="{49C3C26C-A61A-4B72-98BD-30AD5A1D3E8B}">
      <dgm:prSet/>
      <dgm:spPr/>
      <dgm:t>
        <a:bodyPr/>
        <a:lstStyle/>
        <a:p>
          <a:endParaRPr lang="ru-RU"/>
        </a:p>
      </dgm:t>
    </dgm:pt>
    <dgm:pt modelId="{BD85E561-B51F-47C0-8E5E-AB99BBF59F74}" type="parTrans" cxnId="{49C3C26C-A61A-4B72-98BD-30AD5A1D3E8B}">
      <dgm:prSet/>
      <dgm:spPr/>
      <dgm:t>
        <a:bodyPr/>
        <a:lstStyle/>
        <a:p>
          <a:endParaRPr lang="ru-RU"/>
        </a:p>
      </dgm:t>
    </dgm:pt>
    <dgm:pt modelId="{44B28B95-2F53-4876-9003-BA991902EF95}" type="sibTrans" cxnId="{A3D75040-4D03-4EC7-85FC-B0CB62DCB57C}">
      <dgm:prSet/>
      <dgm:spPr/>
      <dgm:t>
        <a:bodyPr/>
        <a:lstStyle/>
        <a:p>
          <a:endParaRPr lang="ru-RU"/>
        </a:p>
      </dgm:t>
    </dgm:pt>
    <dgm:pt modelId="{E35D62DA-B3A0-47AC-B1F6-CF40D7FBEE72}" type="parTrans" cxnId="{A3D75040-4D03-4EC7-85FC-B0CB62DCB57C}">
      <dgm:prSet/>
      <dgm:spPr/>
      <dgm:t>
        <a:bodyPr/>
        <a:lstStyle/>
        <a:p>
          <a:endParaRPr lang="ru-RU"/>
        </a:p>
      </dgm:t>
    </dgm:pt>
    <dgm:pt modelId="{10C65050-EA60-4C43-B416-C90778B47E96}" type="pres">
      <dgm:prSet presAssocID="{837A6C41-69D9-425C-B8D8-9F7F9F7BEB83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5CF64C16-7C8E-4076-BA39-4DCE82939981}" type="pres">
      <dgm:prSet presAssocID="{C2D4196C-63CE-4FA3-BBDD-44089A2DB893}" presName="root" presStyleCnt="0"/>
      <dgm:spPr/>
    </dgm:pt>
    <dgm:pt modelId="{A4244E5E-A421-43E3-9AD9-A98DCD53621A}" type="pres">
      <dgm:prSet presAssocID="{C2D4196C-63CE-4FA3-BBDD-44089A2DB893}" presName="rootComposite" presStyleCnt="0"/>
      <dgm:spPr/>
    </dgm:pt>
    <dgm:pt modelId="{4F93248B-F049-4809-8FC7-276B88D564FE}" type="pres">
      <dgm:prSet presAssocID="{C2D4196C-63CE-4FA3-BBDD-44089A2DB893}" presName="rootText" presStyleLbl="node1" presStyleIdx="0" presStyleCnt="2"/>
      <dgm:spPr/>
      <dgm:t>
        <a:bodyPr/>
        <a:lstStyle/>
        <a:p>
          <a:endParaRPr lang="ru-RU"/>
        </a:p>
      </dgm:t>
    </dgm:pt>
    <dgm:pt modelId="{5A2153DD-2D9E-423B-A965-DA005CB8A760}" type="pres">
      <dgm:prSet presAssocID="{C2D4196C-63CE-4FA3-BBDD-44089A2DB893}" presName="rootConnector" presStyleLbl="node1" presStyleIdx="0" presStyleCnt="2"/>
      <dgm:spPr/>
      <dgm:t>
        <a:bodyPr/>
        <a:lstStyle/>
        <a:p>
          <a:endParaRPr lang="ru-RU"/>
        </a:p>
      </dgm:t>
    </dgm:pt>
    <dgm:pt modelId="{159003D4-CB24-4EAA-BBBE-AC8F1927ACE2}" type="pres">
      <dgm:prSet presAssocID="{C2D4196C-63CE-4FA3-BBDD-44089A2DB893}" presName="childShape" presStyleCnt="0"/>
      <dgm:spPr/>
    </dgm:pt>
    <dgm:pt modelId="{4262512C-8C98-4B16-BD52-DCA017AF362D}" type="pres">
      <dgm:prSet presAssocID="{1CE11A8A-4956-4ECA-A9C6-60F9BB83AC12}" presName="Name13" presStyleLbl="parChTrans1D2" presStyleIdx="0" presStyleCnt="6"/>
      <dgm:spPr/>
      <dgm:t>
        <a:bodyPr/>
        <a:lstStyle/>
        <a:p>
          <a:endParaRPr lang="ru-RU"/>
        </a:p>
      </dgm:t>
    </dgm:pt>
    <dgm:pt modelId="{123184B7-2A7A-4D96-B450-BF2DA4E380C6}" type="pres">
      <dgm:prSet presAssocID="{7860F089-C886-4929-8692-AB7DED4717FA}" presName="childText" presStyleLbl="bgAcc1" presStyleIdx="0" presStyleCnt="6" custScaleX="11995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BFFAD48-F634-4A94-8020-DD3311BAFFC8}" type="pres">
      <dgm:prSet presAssocID="{CA49F8E6-2CEC-4FC9-81C7-BE583CEEFEA5}" presName="Name13" presStyleLbl="parChTrans1D2" presStyleIdx="1" presStyleCnt="6"/>
      <dgm:spPr/>
      <dgm:t>
        <a:bodyPr/>
        <a:lstStyle/>
        <a:p>
          <a:endParaRPr lang="ru-RU"/>
        </a:p>
      </dgm:t>
    </dgm:pt>
    <dgm:pt modelId="{A12940CE-A768-420D-8872-A7DF3F1C6B82}" type="pres">
      <dgm:prSet presAssocID="{CBA9DAB8-678C-42E7-A1CA-EF26A3580058}" presName="childText" presStyleLbl="bgAcc1" presStyleIdx="1" presStyleCnt="6" custScaleX="117460" custLinFactNeighborX="2341" custLinFactNeighborY="117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9441411-8F90-4DBD-9161-9366A6ED59E8}" type="pres">
      <dgm:prSet presAssocID="{058CBAE5-9544-4542-8438-A94A871ADB22}" presName="Name13" presStyleLbl="parChTrans1D2" presStyleIdx="2" presStyleCnt="6"/>
      <dgm:spPr/>
      <dgm:t>
        <a:bodyPr/>
        <a:lstStyle/>
        <a:p>
          <a:endParaRPr lang="ru-RU"/>
        </a:p>
      </dgm:t>
    </dgm:pt>
    <dgm:pt modelId="{52427BB8-0F58-4835-9EBB-29C1ED9859F6}" type="pres">
      <dgm:prSet presAssocID="{E6AB9302-80B5-43A0-9215-C42BC95CF884}" presName="childText" presStyleLbl="bgAcc1" presStyleIdx="2" presStyleCnt="6" custScaleX="12043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2C5EB14-F8C6-486E-8A47-288E2B73FAFD}" type="pres">
      <dgm:prSet presAssocID="{94A835A3-BD29-4218-B383-6ECC0C80FBEC}" presName="root" presStyleCnt="0"/>
      <dgm:spPr/>
    </dgm:pt>
    <dgm:pt modelId="{A6A20B68-8A7D-4DFF-A29F-D7430C093E0C}" type="pres">
      <dgm:prSet presAssocID="{94A835A3-BD29-4218-B383-6ECC0C80FBEC}" presName="rootComposite" presStyleCnt="0"/>
      <dgm:spPr/>
    </dgm:pt>
    <dgm:pt modelId="{076787FC-4972-41FA-84CD-F5C1F0E686F7}" type="pres">
      <dgm:prSet presAssocID="{94A835A3-BD29-4218-B383-6ECC0C80FBEC}" presName="rootText" presStyleLbl="node1" presStyleIdx="1" presStyleCnt="2"/>
      <dgm:spPr/>
      <dgm:t>
        <a:bodyPr/>
        <a:lstStyle/>
        <a:p>
          <a:endParaRPr lang="ru-RU"/>
        </a:p>
      </dgm:t>
    </dgm:pt>
    <dgm:pt modelId="{3B2504E2-A07D-4355-ADCE-8119AFD260A8}" type="pres">
      <dgm:prSet presAssocID="{94A835A3-BD29-4218-B383-6ECC0C80FBEC}" presName="rootConnector" presStyleLbl="node1" presStyleIdx="1" presStyleCnt="2"/>
      <dgm:spPr/>
      <dgm:t>
        <a:bodyPr/>
        <a:lstStyle/>
        <a:p>
          <a:endParaRPr lang="ru-RU"/>
        </a:p>
      </dgm:t>
    </dgm:pt>
    <dgm:pt modelId="{D5FB82EE-7BFE-4166-A3D8-96A62C5D60A1}" type="pres">
      <dgm:prSet presAssocID="{94A835A3-BD29-4218-B383-6ECC0C80FBEC}" presName="childShape" presStyleCnt="0"/>
      <dgm:spPr/>
    </dgm:pt>
    <dgm:pt modelId="{7CDE3C8A-7E4C-4804-8D0C-0C02957D7650}" type="pres">
      <dgm:prSet presAssocID="{E35D62DA-B3A0-47AC-B1F6-CF40D7FBEE72}" presName="Name13" presStyleLbl="parChTrans1D2" presStyleIdx="3" presStyleCnt="6"/>
      <dgm:spPr/>
      <dgm:t>
        <a:bodyPr/>
        <a:lstStyle/>
        <a:p>
          <a:endParaRPr lang="ru-RU"/>
        </a:p>
      </dgm:t>
    </dgm:pt>
    <dgm:pt modelId="{B3269C45-FBFA-4987-B30C-BA2C76D2B76E}" type="pres">
      <dgm:prSet presAssocID="{E9A73A7E-EAF8-4C61-8A77-6C3EA8E89F38}" presName="childText" presStyleLbl="bgAcc1" presStyleIdx="3" presStyleCnt="6" custScaleX="11127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AC51A8B-B0FA-40A5-A12E-DACD850C0D64}" type="pres">
      <dgm:prSet presAssocID="{BD85E561-B51F-47C0-8E5E-AB99BBF59F74}" presName="Name13" presStyleLbl="parChTrans1D2" presStyleIdx="4" presStyleCnt="6"/>
      <dgm:spPr/>
      <dgm:t>
        <a:bodyPr/>
        <a:lstStyle/>
        <a:p>
          <a:endParaRPr lang="ru-RU"/>
        </a:p>
      </dgm:t>
    </dgm:pt>
    <dgm:pt modelId="{70AB0A28-67A1-4F0B-8912-E03EE563DAD7}" type="pres">
      <dgm:prSet presAssocID="{9D3CB534-57F7-4BB3-9E4C-B30F060E8B2E}" presName="childText" presStyleLbl="bgAcc1" presStyleIdx="4" presStyleCnt="6" custScaleX="11134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D59E362-F5CD-462A-BD2B-953A9C556FA0}" type="pres">
      <dgm:prSet presAssocID="{2502BC66-E3D5-4706-BE2B-39FC06016DF8}" presName="Name13" presStyleLbl="parChTrans1D2" presStyleIdx="5" presStyleCnt="6"/>
      <dgm:spPr/>
      <dgm:t>
        <a:bodyPr/>
        <a:lstStyle/>
        <a:p>
          <a:endParaRPr lang="ru-RU"/>
        </a:p>
      </dgm:t>
    </dgm:pt>
    <dgm:pt modelId="{0921377B-BCC3-46C7-8780-3A5BB49F4B15}" type="pres">
      <dgm:prSet presAssocID="{EEBF5105-F3DF-49E8-884A-AF6D697ED47C}" presName="childText" presStyleLbl="bgAcc1" presStyleIdx="5" presStyleCnt="6" custScaleX="1112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C714DA8-F8C5-4700-A9C2-F7371AD458B5}" type="presOf" srcId="{E35D62DA-B3A0-47AC-B1F6-CF40D7FBEE72}" destId="{7CDE3C8A-7E4C-4804-8D0C-0C02957D7650}" srcOrd="0" destOrd="0" presId="urn:microsoft.com/office/officeart/2005/8/layout/hierarchy3"/>
    <dgm:cxn modelId="{24654139-2661-4054-BA09-01EF37B1C9EE}" type="presOf" srcId="{CBA9DAB8-678C-42E7-A1CA-EF26A3580058}" destId="{A12940CE-A768-420D-8872-A7DF3F1C6B82}" srcOrd="0" destOrd="0" presId="urn:microsoft.com/office/officeart/2005/8/layout/hierarchy3"/>
    <dgm:cxn modelId="{40C2DAB1-D496-4B1B-91C0-6B70F75484E8}" type="presOf" srcId="{C2D4196C-63CE-4FA3-BBDD-44089A2DB893}" destId="{4F93248B-F049-4809-8FC7-276B88D564FE}" srcOrd="0" destOrd="0" presId="urn:microsoft.com/office/officeart/2005/8/layout/hierarchy3"/>
    <dgm:cxn modelId="{0AE5A9C8-07B8-4E6D-8F10-B94CC8B9BA0F}" type="presOf" srcId="{94A835A3-BD29-4218-B383-6ECC0C80FBEC}" destId="{076787FC-4972-41FA-84CD-F5C1F0E686F7}" srcOrd="0" destOrd="0" presId="urn:microsoft.com/office/officeart/2005/8/layout/hierarchy3"/>
    <dgm:cxn modelId="{52C6AEC1-81E1-4DE1-94D8-4C0C5BCDA299}" type="presOf" srcId="{BD85E561-B51F-47C0-8E5E-AB99BBF59F74}" destId="{1AC51A8B-B0FA-40A5-A12E-DACD850C0D64}" srcOrd="0" destOrd="0" presId="urn:microsoft.com/office/officeart/2005/8/layout/hierarchy3"/>
    <dgm:cxn modelId="{290EE042-94FE-48B9-8958-C6AAE1AA4651}" type="presOf" srcId="{1CE11A8A-4956-4ECA-A9C6-60F9BB83AC12}" destId="{4262512C-8C98-4B16-BD52-DCA017AF362D}" srcOrd="0" destOrd="0" presId="urn:microsoft.com/office/officeart/2005/8/layout/hierarchy3"/>
    <dgm:cxn modelId="{DD50FF18-2A7A-4273-9D3F-3EA717BA6061}" type="presOf" srcId="{837A6C41-69D9-425C-B8D8-9F7F9F7BEB83}" destId="{10C65050-EA60-4C43-B416-C90778B47E96}" srcOrd="0" destOrd="0" presId="urn:microsoft.com/office/officeart/2005/8/layout/hierarchy3"/>
    <dgm:cxn modelId="{5AC17D06-736D-466E-AA3F-28AA5442CCF0}" type="presOf" srcId="{E9A73A7E-EAF8-4C61-8A77-6C3EA8E89F38}" destId="{B3269C45-FBFA-4987-B30C-BA2C76D2B76E}" srcOrd="0" destOrd="0" presId="urn:microsoft.com/office/officeart/2005/8/layout/hierarchy3"/>
    <dgm:cxn modelId="{D41D464C-488C-47CB-BA07-A5C9FBFB4BA3}" srcId="{C2D4196C-63CE-4FA3-BBDD-44089A2DB893}" destId="{E6AB9302-80B5-43A0-9215-C42BC95CF884}" srcOrd="2" destOrd="0" parTransId="{058CBAE5-9544-4542-8438-A94A871ADB22}" sibTransId="{A627E1B9-9FD1-4B06-9D6F-2ADC17B56997}"/>
    <dgm:cxn modelId="{1686F7FA-D203-450D-BC39-3CF9C3933A8E}" type="presOf" srcId="{2502BC66-E3D5-4706-BE2B-39FC06016DF8}" destId="{FD59E362-F5CD-462A-BD2B-953A9C556FA0}" srcOrd="0" destOrd="0" presId="urn:microsoft.com/office/officeart/2005/8/layout/hierarchy3"/>
    <dgm:cxn modelId="{A3D75040-4D03-4EC7-85FC-B0CB62DCB57C}" srcId="{94A835A3-BD29-4218-B383-6ECC0C80FBEC}" destId="{E9A73A7E-EAF8-4C61-8A77-6C3EA8E89F38}" srcOrd="0" destOrd="0" parTransId="{E35D62DA-B3A0-47AC-B1F6-CF40D7FBEE72}" sibTransId="{44B28B95-2F53-4876-9003-BA991902EF95}"/>
    <dgm:cxn modelId="{A6C94AFB-D214-458C-BA82-F3676470DDA1}" type="presOf" srcId="{E6AB9302-80B5-43A0-9215-C42BC95CF884}" destId="{52427BB8-0F58-4835-9EBB-29C1ED9859F6}" srcOrd="0" destOrd="0" presId="urn:microsoft.com/office/officeart/2005/8/layout/hierarchy3"/>
    <dgm:cxn modelId="{BB64338D-E60A-4632-AFBA-C5456DF71302}" srcId="{837A6C41-69D9-425C-B8D8-9F7F9F7BEB83}" destId="{94A835A3-BD29-4218-B383-6ECC0C80FBEC}" srcOrd="1" destOrd="0" parTransId="{ABE89E75-AC7C-49DA-A9BF-26BF09A66A1F}" sibTransId="{489F2B57-BF25-493B-8312-C4FDBCF61C84}"/>
    <dgm:cxn modelId="{ABF27409-9881-4951-A55E-B0A2CFA31E35}" type="presOf" srcId="{EEBF5105-F3DF-49E8-884A-AF6D697ED47C}" destId="{0921377B-BCC3-46C7-8780-3A5BB49F4B15}" srcOrd="0" destOrd="0" presId="urn:microsoft.com/office/officeart/2005/8/layout/hierarchy3"/>
    <dgm:cxn modelId="{AEA7F459-6AB3-48B9-8A5C-3375E1AE374A}" type="presOf" srcId="{C2D4196C-63CE-4FA3-BBDD-44089A2DB893}" destId="{5A2153DD-2D9E-423B-A965-DA005CB8A760}" srcOrd="1" destOrd="0" presId="urn:microsoft.com/office/officeart/2005/8/layout/hierarchy3"/>
    <dgm:cxn modelId="{8C26DEA1-9FE7-4A63-A899-C1FFB18EC75C}" type="presOf" srcId="{CA49F8E6-2CEC-4FC9-81C7-BE583CEEFEA5}" destId="{2BFFAD48-F634-4A94-8020-DD3311BAFFC8}" srcOrd="0" destOrd="0" presId="urn:microsoft.com/office/officeart/2005/8/layout/hierarchy3"/>
    <dgm:cxn modelId="{B464EFAB-FAE8-4DE3-BCAB-F3C8BBD33530}" srcId="{837A6C41-69D9-425C-B8D8-9F7F9F7BEB83}" destId="{C2D4196C-63CE-4FA3-BBDD-44089A2DB893}" srcOrd="0" destOrd="0" parTransId="{E0FE126D-DE38-4C55-A20A-2B9A69419E8F}" sibTransId="{AA769F94-C6F8-4257-99FB-F7F2A20DEE87}"/>
    <dgm:cxn modelId="{181A7B1D-5C81-4ADA-98A4-DE74FF464734}" srcId="{C2D4196C-63CE-4FA3-BBDD-44089A2DB893}" destId="{CBA9DAB8-678C-42E7-A1CA-EF26A3580058}" srcOrd="1" destOrd="0" parTransId="{CA49F8E6-2CEC-4FC9-81C7-BE583CEEFEA5}" sibTransId="{B1A209CD-DCAB-48F0-A292-AAC100B3839A}"/>
    <dgm:cxn modelId="{41B39369-5421-48F6-B4C6-84925B879B75}" srcId="{C2D4196C-63CE-4FA3-BBDD-44089A2DB893}" destId="{7860F089-C886-4929-8692-AB7DED4717FA}" srcOrd="0" destOrd="0" parTransId="{1CE11A8A-4956-4ECA-A9C6-60F9BB83AC12}" sibTransId="{74B7A7B1-AD74-44CC-9903-AEB447D1AFEE}"/>
    <dgm:cxn modelId="{4978DF19-F816-4AB6-A63C-037B01DB6A1F}" type="presOf" srcId="{7860F089-C886-4929-8692-AB7DED4717FA}" destId="{123184B7-2A7A-4D96-B450-BF2DA4E380C6}" srcOrd="0" destOrd="0" presId="urn:microsoft.com/office/officeart/2005/8/layout/hierarchy3"/>
    <dgm:cxn modelId="{3BF5E0AE-A4DA-4B20-B725-5167E7E139FD}" srcId="{94A835A3-BD29-4218-B383-6ECC0C80FBEC}" destId="{EEBF5105-F3DF-49E8-884A-AF6D697ED47C}" srcOrd="2" destOrd="0" parTransId="{2502BC66-E3D5-4706-BE2B-39FC06016DF8}" sibTransId="{71904DB5-054E-4BAB-8AF5-DE4084390BF7}"/>
    <dgm:cxn modelId="{49C3C26C-A61A-4B72-98BD-30AD5A1D3E8B}" srcId="{94A835A3-BD29-4218-B383-6ECC0C80FBEC}" destId="{9D3CB534-57F7-4BB3-9E4C-B30F060E8B2E}" srcOrd="1" destOrd="0" parTransId="{BD85E561-B51F-47C0-8E5E-AB99BBF59F74}" sibTransId="{0A09CBDF-BE6C-43C8-AE01-69EE3D579B32}"/>
    <dgm:cxn modelId="{3AB58CE9-C633-4A67-B841-73F7CC050026}" type="presOf" srcId="{058CBAE5-9544-4542-8438-A94A871ADB22}" destId="{29441411-8F90-4DBD-9161-9366A6ED59E8}" srcOrd="0" destOrd="0" presId="urn:microsoft.com/office/officeart/2005/8/layout/hierarchy3"/>
    <dgm:cxn modelId="{08E5E99E-89EC-44B9-AF34-F780C2137CE8}" type="presOf" srcId="{9D3CB534-57F7-4BB3-9E4C-B30F060E8B2E}" destId="{70AB0A28-67A1-4F0B-8912-E03EE563DAD7}" srcOrd="0" destOrd="0" presId="urn:microsoft.com/office/officeart/2005/8/layout/hierarchy3"/>
    <dgm:cxn modelId="{1B4CFF0F-B902-4887-A977-664FEA2651E2}" type="presOf" srcId="{94A835A3-BD29-4218-B383-6ECC0C80FBEC}" destId="{3B2504E2-A07D-4355-ADCE-8119AFD260A8}" srcOrd="1" destOrd="0" presId="urn:microsoft.com/office/officeart/2005/8/layout/hierarchy3"/>
    <dgm:cxn modelId="{406BAD76-8C38-40EA-B78A-CEF5115DA992}" type="presParOf" srcId="{10C65050-EA60-4C43-B416-C90778B47E96}" destId="{5CF64C16-7C8E-4076-BA39-4DCE82939981}" srcOrd="0" destOrd="0" presId="urn:microsoft.com/office/officeart/2005/8/layout/hierarchy3"/>
    <dgm:cxn modelId="{BD4891A4-FDF8-4FA3-A308-DC952D84BD1D}" type="presParOf" srcId="{5CF64C16-7C8E-4076-BA39-4DCE82939981}" destId="{A4244E5E-A421-43E3-9AD9-A98DCD53621A}" srcOrd="0" destOrd="0" presId="urn:microsoft.com/office/officeart/2005/8/layout/hierarchy3"/>
    <dgm:cxn modelId="{D418E284-7077-4BAF-93B7-E8E2251FEF2A}" type="presParOf" srcId="{A4244E5E-A421-43E3-9AD9-A98DCD53621A}" destId="{4F93248B-F049-4809-8FC7-276B88D564FE}" srcOrd="0" destOrd="0" presId="urn:microsoft.com/office/officeart/2005/8/layout/hierarchy3"/>
    <dgm:cxn modelId="{CFB3F1E5-E87C-438E-9B3E-65BDE9B79B02}" type="presParOf" srcId="{A4244E5E-A421-43E3-9AD9-A98DCD53621A}" destId="{5A2153DD-2D9E-423B-A965-DA005CB8A760}" srcOrd="1" destOrd="0" presId="urn:microsoft.com/office/officeart/2005/8/layout/hierarchy3"/>
    <dgm:cxn modelId="{78D33DB4-E0EB-46DC-9FCA-6BB9E7702DDE}" type="presParOf" srcId="{5CF64C16-7C8E-4076-BA39-4DCE82939981}" destId="{159003D4-CB24-4EAA-BBBE-AC8F1927ACE2}" srcOrd="1" destOrd="0" presId="urn:microsoft.com/office/officeart/2005/8/layout/hierarchy3"/>
    <dgm:cxn modelId="{4B53DFB4-59C7-4C24-BCC1-E8D5C71D04C8}" type="presParOf" srcId="{159003D4-CB24-4EAA-BBBE-AC8F1927ACE2}" destId="{4262512C-8C98-4B16-BD52-DCA017AF362D}" srcOrd="0" destOrd="0" presId="urn:microsoft.com/office/officeart/2005/8/layout/hierarchy3"/>
    <dgm:cxn modelId="{33E4B608-1B8A-4EC7-841F-C124EF1EA895}" type="presParOf" srcId="{159003D4-CB24-4EAA-BBBE-AC8F1927ACE2}" destId="{123184B7-2A7A-4D96-B450-BF2DA4E380C6}" srcOrd="1" destOrd="0" presId="urn:microsoft.com/office/officeart/2005/8/layout/hierarchy3"/>
    <dgm:cxn modelId="{06891B21-9852-43B3-936C-3FFADC9202D7}" type="presParOf" srcId="{159003D4-CB24-4EAA-BBBE-AC8F1927ACE2}" destId="{2BFFAD48-F634-4A94-8020-DD3311BAFFC8}" srcOrd="2" destOrd="0" presId="urn:microsoft.com/office/officeart/2005/8/layout/hierarchy3"/>
    <dgm:cxn modelId="{2377143A-5A04-4EBC-89A5-7465059F2BC8}" type="presParOf" srcId="{159003D4-CB24-4EAA-BBBE-AC8F1927ACE2}" destId="{A12940CE-A768-420D-8872-A7DF3F1C6B82}" srcOrd="3" destOrd="0" presId="urn:microsoft.com/office/officeart/2005/8/layout/hierarchy3"/>
    <dgm:cxn modelId="{1029A491-15FB-4280-842D-4BA19F1FDD51}" type="presParOf" srcId="{159003D4-CB24-4EAA-BBBE-AC8F1927ACE2}" destId="{29441411-8F90-4DBD-9161-9366A6ED59E8}" srcOrd="4" destOrd="0" presId="urn:microsoft.com/office/officeart/2005/8/layout/hierarchy3"/>
    <dgm:cxn modelId="{2ECA2897-5524-4F70-B570-477E06C5C55B}" type="presParOf" srcId="{159003D4-CB24-4EAA-BBBE-AC8F1927ACE2}" destId="{52427BB8-0F58-4835-9EBB-29C1ED9859F6}" srcOrd="5" destOrd="0" presId="urn:microsoft.com/office/officeart/2005/8/layout/hierarchy3"/>
    <dgm:cxn modelId="{F2021C31-17E5-4DC0-A570-C43F155B3433}" type="presParOf" srcId="{10C65050-EA60-4C43-B416-C90778B47E96}" destId="{22C5EB14-F8C6-486E-8A47-288E2B73FAFD}" srcOrd="1" destOrd="0" presId="urn:microsoft.com/office/officeart/2005/8/layout/hierarchy3"/>
    <dgm:cxn modelId="{A5B36FA3-9775-40FD-A6F8-6F9126EF7971}" type="presParOf" srcId="{22C5EB14-F8C6-486E-8A47-288E2B73FAFD}" destId="{A6A20B68-8A7D-4DFF-A29F-D7430C093E0C}" srcOrd="0" destOrd="0" presId="urn:microsoft.com/office/officeart/2005/8/layout/hierarchy3"/>
    <dgm:cxn modelId="{B6FF7CC3-C91F-4077-9CE5-C621B97AC418}" type="presParOf" srcId="{A6A20B68-8A7D-4DFF-A29F-D7430C093E0C}" destId="{076787FC-4972-41FA-84CD-F5C1F0E686F7}" srcOrd="0" destOrd="0" presId="urn:microsoft.com/office/officeart/2005/8/layout/hierarchy3"/>
    <dgm:cxn modelId="{4F76AC78-1607-452D-9D5E-644B19071E25}" type="presParOf" srcId="{A6A20B68-8A7D-4DFF-A29F-D7430C093E0C}" destId="{3B2504E2-A07D-4355-ADCE-8119AFD260A8}" srcOrd="1" destOrd="0" presId="urn:microsoft.com/office/officeart/2005/8/layout/hierarchy3"/>
    <dgm:cxn modelId="{35FA3B45-4E4F-4988-8114-4B304A5A1825}" type="presParOf" srcId="{22C5EB14-F8C6-486E-8A47-288E2B73FAFD}" destId="{D5FB82EE-7BFE-4166-A3D8-96A62C5D60A1}" srcOrd="1" destOrd="0" presId="urn:microsoft.com/office/officeart/2005/8/layout/hierarchy3"/>
    <dgm:cxn modelId="{10ED80F2-BCE2-4A68-88DD-93B391ADED54}" type="presParOf" srcId="{D5FB82EE-7BFE-4166-A3D8-96A62C5D60A1}" destId="{7CDE3C8A-7E4C-4804-8D0C-0C02957D7650}" srcOrd="0" destOrd="0" presId="urn:microsoft.com/office/officeart/2005/8/layout/hierarchy3"/>
    <dgm:cxn modelId="{053D8DF1-4AB2-4077-B130-5DCB8D0DE4C6}" type="presParOf" srcId="{D5FB82EE-7BFE-4166-A3D8-96A62C5D60A1}" destId="{B3269C45-FBFA-4987-B30C-BA2C76D2B76E}" srcOrd="1" destOrd="0" presId="urn:microsoft.com/office/officeart/2005/8/layout/hierarchy3"/>
    <dgm:cxn modelId="{500D1A41-49EF-420A-8F56-7CEA0E56EC42}" type="presParOf" srcId="{D5FB82EE-7BFE-4166-A3D8-96A62C5D60A1}" destId="{1AC51A8B-B0FA-40A5-A12E-DACD850C0D64}" srcOrd="2" destOrd="0" presId="urn:microsoft.com/office/officeart/2005/8/layout/hierarchy3"/>
    <dgm:cxn modelId="{72BE51B7-9E6F-4C3E-8106-880359007959}" type="presParOf" srcId="{D5FB82EE-7BFE-4166-A3D8-96A62C5D60A1}" destId="{70AB0A28-67A1-4F0B-8912-E03EE563DAD7}" srcOrd="3" destOrd="0" presId="urn:microsoft.com/office/officeart/2005/8/layout/hierarchy3"/>
    <dgm:cxn modelId="{3B3686F0-D375-4229-9B1C-9D990760DF2D}" type="presParOf" srcId="{D5FB82EE-7BFE-4166-A3D8-96A62C5D60A1}" destId="{FD59E362-F5CD-462A-BD2B-953A9C556FA0}" srcOrd="4" destOrd="0" presId="urn:microsoft.com/office/officeart/2005/8/layout/hierarchy3"/>
    <dgm:cxn modelId="{15037731-7DD3-4E59-9470-09CFE1385D58}" type="presParOf" srcId="{D5FB82EE-7BFE-4166-A3D8-96A62C5D60A1}" destId="{0921377B-BCC3-46C7-8780-3A5BB49F4B15}" srcOrd="5" destOrd="0" presId="urn:microsoft.com/office/officeart/2005/8/layout/hierarchy3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837A6C41-69D9-425C-B8D8-9F7F9F7BEB83}" type="doc">
      <dgm:prSet loTypeId="urn:microsoft.com/office/officeart/2005/8/layout/hierarchy3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C2D4196C-63CE-4FA3-BBDD-44089A2DB893}">
      <dgm:prSet phldrT="[Текст]" custT="1"/>
      <dgm:spPr/>
      <dgm:t>
        <a:bodyPr/>
        <a:lstStyle/>
        <a:p>
          <a:r>
            <a:rPr lang="ru-RU" sz="1800" b="1" dirty="0" smtClean="0">
              <a:solidFill>
                <a:schemeClr val="tx1"/>
              </a:solidFill>
            </a:rPr>
            <a:t>Программно-целевой метод планирования</a:t>
          </a:r>
          <a:endParaRPr lang="ru-RU" sz="1800" b="1" dirty="0">
            <a:solidFill>
              <a:schemeClr val="tx1"/>
            </a:solidFill>
          </a:endParaRPr>
        </a:p>
      </dgm:t>
    </dgm:pt>
    <dgm:pt modelId="{E0FE126D-DE38-4C55-A20A-2B9A69419E8F}" type="parTrans" cxnId="{B464EFAB-FAE8-4DE3-BCAB-F3C8BBD33530}">
      <dgm:prSet/>
      <dgm:spPr/>
      <dgm:t>
        <a:bodyPr/>
        <a:lstStyle/>
        <a:p>
          <a:endParaRPr lang="ru-RU"/>
        </a:p>
      </dgm:t>
    </dgm:pt>
    <dgm:pt modelId="{AA769F94-C6F8-4257-99FB-F7F2A20DEE87}" type="sibTrans" cxnId="{B464EFAB-FAE8-4DE3-BCAB-F3C8BBD33530}">
      <dgm:prSet/>
      <dgm:spPr/>
      <dgm:t>
        <a:bodyPr/>
        <a:lstStyle/>
        <a:p>
          <a:endParaRPr lang="ru-RU"/>
        </a:p>
      </dgm:t>
    </dgm:pt>
    <dgm:pt modelId="{94A835A3-BD29-4218-B383-6ECC0C80FBEC}">
      <dgm:prSet phldrT="[Текст]" custT="1"/>
      <dgm:spPr/>
      <dgm:t>
        <a:bodyPr/>
        <a:lstStyle/>
        <a:p>
          <a:r>
            <a:rPr lang="ru-RU" sz="2000" dirty="0" smtClean="0">
              <a:solidFill>
                <a:schemeClr val="tx1"/>
              </a:solidFill>
            </a:rPr>
            <a:t>Исполнение 1 квартала </a:t>
          </a:r>
          <a:endParaRPr lang="ru-RU" sz="2000" dirty="0">
            <a:solidFill>
              <a:schemeClr val="tx1"/>
            </a:solidFill>
          </a:endParaRPr>
        </a:p>
      </dgm:t>
    </dgm:pt>
    <dgm:pt modelId="{ABE89E75-AC7C-49DA-A9BF-26BF09A66A1F}" type="parTrans" cxnId="{BB64338D-E60A-4632-AFBA-C5456DF71302}">
      <dgm:prSet/>
      <dgm:spPr/>
      <dgm:t>
        <a:bodyPr/>
        <a:lstStyle/>
        <a:p>
          <a:endParaRPr lang="ru-RU"/>
        </a:p>
      </dgm:t>
    </dgm:pt>
    <dgm:pt modelId="{489F2B57-BF25-493B-8312-C4FDBCF61C84}" type="sibTrans" cxnId="{BB64338D-E60A-4632-AFBA-C5456DF71302}">
      <dgm:prSet/>
      <dgm:spPr/>
      <dgm:t>
        <a:bodyPr/>
        <a:lstStyle/>
        <a:p>
          <a:endParaRPr lang="ru-RU"/>
        </a:p>
      </dgm:t>
    </dgm:pt>
    <dgm:pt modelId="{9D3CB534-57F7-4BB3-9E4C-B30F060E8B2E}">
      <dgm:prSet phldrT="[Текст]" custT="1"/>
      <dgm:spPr/>
      <dgm:t>
        <a:bodyPr/>
        <a:lstStyle/>
        <a:p>
          <a:r>
            <a:rPr lang="ru-RU" sz="2000" b="0" i="0" u="none" dirty="0" smtClean="0">
              <a:latin typeface="Times New Roman" pitchFamily="18" charset="0"/>
              <a:cs typeface="Times New Roman" pitchFamily="18" charset="0"/>
            </a:rPr>
            <a:t>326 432,7</a:t>
          </a:r>
          <a:endParaRPr lang="ru-RU" sz="2000" dirty="0">
            <a:latin typeface="Times New Roman" pitchFamily="18" charset="0"/>
            <a:cs typeface="Times New Roman" pitchFamily="18" charset="0"/>
          </a:endParaRPr>
        </a:p>
      </dgm:t>
    </dgm:pt>
    <dgm:pt modelId="{0A09CBDF-BE6C-43C8-AE01-69EE3D579B32}" type="sibTrans" cxnId="{49C3C26C-A61A-4B72-98BD-30AD5A1D3E8B}">
      <dgm:prSet/>
      <dgm:spPr/>
      <dgm:t>
        <a:bodyPr/>
        <a:lstStyle/>
        <a:p>
          <a:endParaRPr lang="ru-RU"/>
        </a:p>
      </dgm:t>
    </dgm:pt>
    <dgm:pt modelId="{BD85E561-B51F-47C0-8E5E-AB99BBF59F74}" type="parTrans" cxnId="{49C3C26C-A61A-4B72-98BD-30AD5A1D3E8B}">
      <dgm:prSet/>
      <dgm:spPr/>
      <dgm:t>
        <a:bodyPr/>
        <a:lstStyle/>
        <a:p>
          <a:endParaRPr lang="ru-RU"/>
        </a:p>
      </dgm:t>
    </dgm:pt>
    <dgm:pt modelId="{E9A73A7E-EAF8-4C61-8A77-6C3EA8E89F38}">
      <dgm:prSet phldrT="[Текст]" custT="1"/>
      <dgm:spPr/>
      <dgm:t>
        <a:bodyPr/>
        <a:lstStyle/>
        <a:p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467 959,5</a:t>
          </a:r>
          <a:endParaRPr lang="ru-RU" sz="2000" dirty="0">
            <a:latin typeface="Times New Roman" pitchFamily="18" charset="0"/>
            <a:cs typeface="Times New Roman" pitchFamily="18" charset="0"/>
          </a:endParaRPr>
        </a:p>
      </dgm:t>
    </dgm:pt>
    <dgm:pt modelId="{44B28B95-2F53-4876-9003-BA991902EF95}" type="sibTrans" cxnId="{A3D75040-4D03-4EC7-85FC-B0CB62DCB57C}">
      <dgm:prSet/>
      <dgm:spPr/>
      <dgm:t>
        <a:bodyPr/>
        <a:lstStyle/>
        <a:p>
          <a:endParaRPr lang="ru-RU"/>
        </a:p>
      </dgm:t>
    </dgm:pt>
    <dgm:pt modelId="{E35D62DA-B3A0-47AC-B1F6-CF40D7FBEE72}" type="parTrans" cxnId="{A3D75040-4D03-4EC7-85FC-B0CB62DCB57C}">
      <dgm:prSet/>
      <dgm:spPr/>
      <dgm:t>
        <a:bodyPr/>
        <a:lstStyle/>
        <a:p>
          <a:endParaRPr lang="ru-RU"/>
        </a:p>
      </dgm:t>
    </dgm:pt>
    <dgm:pt modelId="{EEBF5105-F3DF-49E8-884A-AF6D697ED47C}">
      <dgm:prSet custT="1"/>
      <dgm:spPr/>
      <dgm:t>
        <a:bodyPr/>
        <a:lstStyle/>
        <a:p>
          <a:r>
            <a:rPr lang="ru-RU" sz="2000" b="1" i="0" u="none" dirty="0" smtClean="0">
              <a:latin typeface="Times New Roman" pitchFamily="18" charset="0"/>
              <a:cs typeface="Times New Roman" pitchFamily="18" charset="0"/>
            </a:rPr>
            <a:t>794 392,2</a:t>
          </a:r>
          <a:endParaRPr lang="ru-RU" sz="2000" b="1" dirty="0">
            <a:latin typeface="Times New Roman" pitchFamily="18" charset="0"/>
            <a:cs typeface="Times New Roman" pitchFamily="18" charset="0"/>
          </a:endParaRPr>
        </a:p>
      </dgm:t>
    </dgm:pt>
    <dgm:pt modelId="{2502BC66-E3D5-4706-BE2B-39FC06016DF8}" type="parTrans" cxnId="{3BF5E0AE-A4DA-4B20-B725-5167E7E139FD}">
      <dgm:prSet/>
      <dgm:spPr/>
      <dgm:t>
        <a:bodyPr/>
        <a:lstStyle/>
        <a:p>
          <a:endParaRPr lang="ru-RU"/>
        </a:p>
      </dgm:t>
    </dgm:pt>
    <dgm:pt modelId="{71904DB5-054E-4BAB-8AF5-DE4084390BF7}" type="sibTrans" cxnId="{3BF5E0AE-A4DA-4B20-B725-5167E7E139FD}">
      <dgm:prSet/>
      <dgm:spPr/>
      <dgm:t>
        <a:bodyPr/>
        <a:lstStyle/>
        <a:p>
          <a:endParaRPr lang="ru-RU"/>
        </a:p>
      </dgm:t>
    </dgm:pt>
    <dgm:pt modelId="{B3BB63F8-7E25-47AC-850C-942EC671257D}">
      <dgm:prSet/>
      <dgm:spPr/>
      <dgm:t>
        <a:bodyPr/>
        <a:lstStyle/>
        <a:p>
          <a:r>
            <a:rPr lang="ru-RU" b="1" dirty="0" smtClean="0"/>
            <a:t>Муниципальные программы района</a:t>
          </a:r>
          <a:endParaRPr lang="ru-RU" b="1" dirty="0"/>
        </a:p>
      </dgm:t>
    </dgm:pt>
    <dgm:pt modelId="{72081259-A1A6-4DCB-BA90-E0A4CAC39E9D}" type="parTrans" cxnId="{527827C1-9CE8-441D-AA09-38801F3B13DA}">
      <dgm:prSet/>
      <dgm:spPr/>
      <dgm:t>
        <a:bodyPr/>
        <a:lstStyle/>
        <a:p>
          <a:endParaRPr lang="ru-RU"/>
        </a:p>
      </dgm:t>
    </dgm:pt>
    <dgm:pt modelId="{32228B0D-FA51-44E7-AB05-E59D995DFC87}" type="sibTrans" cxnId="{527827C1-9CE8-441D-AA09-38801F3B13DA}">
      <dgm:prSet/>
      <dgm:spPr/>
      <dgm:t>
        <a:bodyPr/>
        <a:lstStyle/>
        <a:p>
          <a:endParaRPr lang="ru-RU"/>
        </a:p>
      </dgm:t>
    </dgm:pt>
    <dgm:pt modelId="{8156659E-2FD8-4F0C-85C8-776F156AE7BB}">
      <dgm:prSet/>
      <dgm:spPr/>
      <dgm:t>
        <a:bodyPr/>
        <a:lstStyle/>
        <a:p>
          <a:r>
            <a:rPr lang="ru-RU" b="1" dirty="0" smtClean="0"/>
            <a:t>Ведомственные целевые программы района</a:t>
          </a:r>
          <a:endParaRPr lang="ru-RU" b="1" dirty="0"/>
        </a:p>
      </dgm:t>
    </dgm:pt>
    <dgm:pt modelId="{40251C2D-FF32-4F1C-858D-6A5839004169}" type="parTrans" cxnId="{25F41027-6368-41B3-8AF6-AB8866388318}">
      <dgm:prSet/>
      <dgm:spPr/>
      <dgm:t>
        <a:bodyPr/>
        <a:lstStyle/>
        <a:p>
          <a:endParaRPr lang="ru-RU"/>
        </a:p>
      </dgm:t>
    </dgm:pt>
    <dgm:pt modelId="{4EFA836F-FC21-4AB2-8C66-28AC2E2E9F4F}" type="sibTrans" cxnId="{25F41027-6368-41B3-8AF6-AB8866388318}">
      <dgm:prSet/>
      <dgm:spPr/>
      <dgm:t>
        <a:bodyPr/>
        <a:lstStyle/>
        <a:p>
          <a:endParaRPr lang="ru-RU"/>
        </a:p>
      </dgm:t>
    </dgm:pt>
    <dgm:pt modelId="{31A7AE0B-4B98-4F18-95D6-91847C136BDE}">
      <dgm:prSet/>
      <dgm:spPr/>
      <dgm:t>
        <a:bodyPr/>
        <a:lstStyle/>
        <a:p>
          <a:r>
            <a:rPr lang="ru-RU" b="1" dirty="0" smtClean="0">
              <a:latin typeface="Times New Roman" pitchFamily="18" charset="0"/>
              <a:cs typeface="Times New Roman" pitchFamily="18" charset="0"/>
            </a:rPr>
            <a:t>Всего</a:t>
          </a:r>
          <a:endParaRPr lang="ru-RU" b="1" dirty="0">
            <a:latin typeface="Times New Roman" pitchFamily="18" charset="0"/>
            <a:cs typeface="Times New Roman" pitchFamily="18" charset="0"/>
          </a:endParaRPr>
        </a:p>
      </dgm:t>
    </dgm:pt>
    <dgm:pt modelId="{C987A94F-4957-4BE5-A290-7361A92573D1}" type="parTrans" cxnId="{8212B2F1-4C19-403D-8396-AE579D64A998}">
      <dgm:prSet/>
      <dgm:spPr/>
      <dgm:t>
        <a:bodyPr/>
        <a:lstStyle/>
        <a:p>
          <a:endParaRPr lang="ru-RU"/>
        </a:p>
      </dgm:t>
    </dgm:pt>
    <dgm:pt modelId="{7CCD95EE-94ED-41F6-AC67-8173AD423FB8}" type="sibTrans" cxnId="{8212B2F1-4C19-403D-8396-AE579D64A998}">
      <dgm:prSet/>
      <dgm:spPr/>
      <dgm:t>
        <a:bodyPr/>
        <a:lstStyle/>
        <a:p>
          <a:endParaRPr lang="ru-RU"/>
        </a:p>
      </dgm:t>
    </dgm:pt>
    <dgm:pt modelId="{10C65050-EA60-4C43-B416-C90778B47E96}" type="pres">
      <dgm:prSet presAssocID="{837A6C41-69D9-425C-B8D8-9F7F9F7BEB83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5CF64C16-7C8E-4076-BA39-4DCE82939981}" type="pres">
      <dgm:prSet presAssocID="{C2D4196C-63CE-4FA3-BBDD-44089A2DB893}" presName="root" presStyleCnt="0"/>
      <dgm:spPr/>
    </dgm:pt>
    <dgm:pt modelId="{A4244E5E-A421-43E3-9AD9-A98DCD53621A}" type="pres">
      <dgm:prSet presAssocID="{C2D4196C-63CE-4FA3-BBDD-44089A2DB893}" presName="rootComposite" presStyleCnt="0"/>
      <dgm:spPr/>
    </dgm:pt>
    <dgm:pt modelId="{4F93248B-F049-4809-8FC7-276B88D564FE}" type="pres">
      <dgm:prSet presAssocID="{C2D4196C-63CE-4FA3-BBDD-44089A2DB893}" presName="rootText" presStyleLbl="node1" presStyleIdx="0" presStyleCnt="2" custScaleX="163985" custScaleY="113616"/>
      <dgm:spPr/>
      <dgm:t>
        <a:bodyPr/>
        <a:lstStyle/>
        <a:p>
          <a:endParaRPr lang="ru-RU"/>
        </a:p>
      </dgm:t>
    </dgm:pt>
    <dgm:pt modelId="{5A2153DD-2D9E-423B-A965-DA005CB8A760}" type="pres">
      <dgm:prSet presAssocID="{C2D4196C-63CE-4FA3-BBDD-44089A2DB893}" presName="rootConnector" presStyleLbl="node1" presStyleIdx="0" presStyleCnt="2"/>
      <dgm:spPr/>
      <dgm:t>
        <a:bodyPr/>
        <a:lstStyle/>
        <a:p>
          <a:endParaRPr lang="ru-RU"/>
        </a:p>
      </dgm:t>
    </dgm:pt>
    <dgm:pt modelId="{159003D4-CB24-4EAA-BBBE-AC8F1927ACE2}" type="pres">
      <dgm:prSet presAssocID="{C2D4196C-63CE-4FA3-BBDD-44089A2DB893}" presName="childShape" presStyleCnt="0"/>
      <dgm:spPr/>
    </dgm:pt>
    <dgm:pt modelId="{E0936AD0-5F70-43C8-ABE5-C130D3878D5B}" type="pres">
      <dgm:prSet presAssocID="{72081259-A1A6-4DCB-BA90-E0A4CAC39E9D}" presName="Name13" presStyleLbl="parChTrans1D2" presStyleIdx="0" presStyleCnt="6"/>
      <dgm:spPr/>
      <dgm:t>
        <a:bodyPr/>
        <a:lstStyle/>
        <a:p>
          <a:endParaRPr lang="ru-RU"/>
        </a:p>
      </dgm:t>
    </dgm:pt>
    <dgm:pt modelId="{BA574755-8D03-4459-9BDB-EAF07646C4CA}" type="pres">
      <dgm:prSet presAssocID="{B3BB63F8-7E25-47AC-850C-942EC671257D}" presName="childText" presStyleLbl="bgAcc1" presStyleIdx="0" presStyleCnt="6" custScaleX="196774" custLinFactNeighborX="-491" custLinFactNeighborY="-662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6A52434-045D-4336-84AD-BC825162881A}" type="pres">
      <dgm:prSet presAssocID="{40251C2D-FF32-4F1C-858D-6A5839004169}" presName="Name13" presStyleLbl="parChTrans1D2" presStyleIdx="1" presStyleCnt="6"/>
      <dgm:spPr/>
      <dgm:t>
        <a:bodyPr/>
        <a:lstStyle/>
        <a:p>
          <a:endParaRPr lang="ru-RU"/>
        </a:p>
      </dgm:t>
    </dgm:pt>
    <dgm:pt modelId="{EF870678-66EE-4002-8DD0-8536ABC311A2}" type="pres">
      <dgm:prSet presAssocID="{8156659E-2FD8-4F0C-85C8-776F156AE7BB}" presName="childText" presStyleLbl="bgAcc1" presStyleIdx="1" presStyleCnt="6" custScaleX="196774" custLinFactNeighborX="-491" custLinFactNeighborY="-886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D489671-F62F-4427-AB3D-069EAB956DBA}" type="pres">
      <dgm:prSet presAssocID="{C987A94F-4957-4BE5-A290-7361A92573D1}" presName="Name13" presStyleLbl="parChTrans1D2" presStyleIdx="2" presStyleCnt="6"/>
      <dgm:spPr/>
      <dgm:t>
        <a:bodyPr/>
        <a:lstStyle/>
        <a:p>
          <a:endParaRPr lang="ru-RU"/>
        </a:p>
      </dgm:t>
    </dgm:pt>
    <dgm:pt modelId="{99EC82B3-321D-421F-AC46-4846D0D1B4CB}" type="pres">
      <dgm:prSet presAssocID="{31A7AE0B-4B98-4F18-95D6-91847C136BDE}" presName="childText" presStyleLbl="bgAcc1" presStyleIdx="2" presStyleCnt="6" custScaleX="196774" custLinFactNeighborX="-491" custLinFactNeighborY="-1110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2C5EB14-F8C6-486E-8A47-288E2B73FAFD}" type="pres">
      <dgm:prSet presAssocID="{94A835A3-BD29-4218-B383-6ECC0C80FBEC}" presName="root" presStyleCnt="0"/>
      <dgm:spPr/>
    </dgm:pt>
    <dgm:pt modelId="{A6A20B68-8A7D-4DFF-A29F-D7430C093E0C}" type="pres">
      <dgm:prSet presAssocID="{94A835A3-BD29-4218-B383-6ECC0C80FBEC}" presName="rootComposite" presStyleCnt="0"/>
      <dgm:spPr/>
    </dgm:pt>
    <dgm:pt modelId="{076787FC-4972-41FA-84CD-F5C1F0E686F7}" type="pres">
      <dgm:prSet presAssocID="{94A835A3-BD29-4218-B383-6ECC0C80FBEC}" presName="rootText" presStyleLbl="node1" presStyleIdx="1" presStyleCnt="2" custScaleX="102758" custLinFactNeighborX="-42" custLinFactNeighborY="9236"/>
      <dgm:spPr/>
      <dgm:t>
        <a:bodyPr/>
        <a:lstStyle/>
        <a:p>
          <a:endParaRPr lang="ru-RU"/>
        </a:p>
      </dgm:t>
    </dgm:pt>
    <dgm:pt modelId="{3B2504E2-A07D-4355-ADCE-8119AFD260A8}" type="pres">
      <dgm:prSet presAssocID="{94A835A3-BD29-4218-B383-6ECC0C80FBEC}" presName="rootConnector" presStyleLbl="node1" presStyleIdx="1" presStyleCnt="2"/>
      <dgm:spPr/>
      <dgm:t>
        <a:bodyPr/>
        <a:lstStyle/>
        <a:p>
          <a:endParaRPr lang="ru-RU"/>
        </a:p>
      </dgm:t>
    </dgm:pt>
    <dgm:pt modelId="{D5FB82EE-7BFE-4166-A3D8-96A62C5D60A1}" type="pres">
      <dgm:prSet presAssocID="{94A835A3-BD29-4218-B383-6ECC0C80FBEC}" presName="childShape" presStyleCnt="0"/>
      <dgm:spPr/>
    </dgm:pt>
    <dgm:pt modelId="{7CDE3C8A-7E4C-4804-8D0C-0C02957D7650}" type="pres">
      <dgm:prSet presAssocID="{E35D62DA-B3A0-47AC-B1F6-CF40D7FBEE72}" presName="Name13" presStyleLbl="parChTrans1D2" presStyleIdx="3" presStyleCnt="6"/>
      <dgm:spPr/>
      <dgm:t>
        <a:bodyPr/>
        <a:lstStyle/>
        <a:p>
          <a:endParaRPr lang="ru-RU"/>
        </a:p>
      </dgm:t>
    </dgm:pt>
    <dgm:pt modelId="{B3269C45-FBFA-4987-B30C-BA2C76D2B76E}" type="pres">
      <dgm:prSet presAssocID="{E9A73A7E-EAF8-4C61-8A77-6C3EA8E89F38}" presName="childText" presStyleLbl="bgAcc1" presStyleIdx="3" presStyleCnt="6" custScaleX="113409" custLinFactNeighborX="1659" custLinFactNeighborY="699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AC51A8B-B0FA-40A5-A12E-DACD850C0D64}" type="pres">
      <dgm:prSet presAssocID="{BD85E561-B51F-47C0-8E5E-AB99BBF59F74}" presName="Name13" presStyleLbl="parChTrans1D2" presStyleIdx="4" presStyleCnt="6"/>
      <dgm:spPr/>
      <dgm:t>
        <a:bodyPr/>
        <a:lstStyle/>
        <a:p>
          <a:endParaRPr lang="ru-RU"/>
        </a:p>
      </dgm:t>
    </dgm:pt>
    <dgm:pt modelId="{70AB0A28-67A1-4F0B-8912-E03EE563DAD7}" type="pres">
      <dgm:prSet presAssocID="{9D3CB534-57F7-4BB3-9E4C-B30F060E8B2E}" presName="childText" presStyleLbl="bgAcc1" presStyleIdx="4" presStyleCnt="6" custScaleX="106713" custLinFactNeighborX="7140" custLinFactNeighborY="475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D59E362-F5CD-462A-BD2B-953A9C556FA0}" type="pres">
      <dgm:prSet presAssocID="{2502BC66-E3D5-4706-BE2B-39FC06016DF8}" presName="Name13" presStyleLbl="parChTrans1D2" presStyleIdx="5" presStyleCnt="6"/>
      <dgm:spPr/>
      <dgm:t>
        <a:bodyPr/>
        <a:lstStyle/>
        <a:p>
          <a:endParaRPr lang="ru-RU"/>
        </a:p>
      </dgm:t>
    </dgm:pt>
    <dgm:pt modelId="{0921377B-BCC3-46C7-8780-3A5BB49F4B15}" type="pres">
      <dgm:prSet presAssocID="{EEBF5105-F3DF-49E8-884A-AF6D697ED47C}" presName="childText" presStyleLbl="bgAcc1" presStyleIdx="5" presStyleCnt="6" custScaleX="108993" custLinFactNeighborX="3867" custLinFactNeighborY="251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9C3C26C-A61A-4B72-98BD-30AD5A1D3E8B}" srcId="{94A835A3-BD29-4218-B383-6ECC0C80FBEC}" destId="{9D3CB534-57F7-4BB3-9E4C-B30F060E8B2E}" srcOrd="1" destOrd="0" parTransId="{BD85E561-B51F-47C0-8E5E-AB99BBF59F74}" sibTransId="{0A09CBDF-BE6C-43C8-AE01-69EE3D579B32}"/>
    <dgm:cxn modelId="{A3D75040-4D03-4EC7-85FC-B0CB62DCB57C}" srcId="{94A835A3-BD29-4218-B383-6ECC0C80FBEC}" destId="{E9A73A7E-EAF8-4C61-8A77-6C3EA8E89F38}" srcOrd="0" destOrd="0" parTransId="{E35D62DA-B3A0-47AC-B1F6-CF40D7FBEE72}" sibTransId="{44B28B95-2F53-4876-9003-BA991902EF95}"/>
    <dgm:cxn modelId="{DB9F1C03-A0FA-45B2-8397-A32E60FA55F8}" type="presOf" srcId="{9D3CB534-57F7-4BB3-9E4C-B30F060E8B2E}" destId="{70AB0A28-67A1-4F0B-8912-E03EE563DAD7}" srcOrd="0" destOrd="0" presId="urn:microsoft.com/office/officeart/2005/8/layout/hierarchy3"/>
    <dgm:cxn modelId="{A4771F8C-04B3-4E3C-8D61-F6ADEF2CCE28}" type="presOf" srcId="{2502BC66-E3D5-4706-BE2B-39FC06016DF8}" destId="{FD59E362-F5CD-462A-BD2B-953A9C556FA0}" srcOrd="0" destOrd="0" presId="urn:microsoft.com/office/officeart/2005/8/layout/hierarchy3"/>
    <dgm:cxn modelId="{6BF03679-45C3-4EDC-91F9-2C1DD51601C2}" type="presOf" srcId="{C2D4196C-63CE-4FA3-BBDD-44089A2DB893}" destId="{5A2153DD-2D9E-423B-A965-DA005CB8A760}" srcOrd="1" destOrd="0" presId="urn:microsoft.com/office/officeart/2005/8/layout/hierarchy3"/>
    <dgm:cxn modelId="{549646BB-D7F3-44C1-B94A-09FF3220F9B5}" type="presOf" srcId="{72081259-A1A6-4DCB-BA90-E0A4CAC39E9D}" destId="{E0936AD0-5F70-43C8-ABE5-C130D3878D5B}" srcOrd="0" destOrd="0" presId="urn:microsoft.com/office/officeart/2005/8/layout/hierarchy3"/>
    <dgm:cxn modelId="{8AFF4478-7D8E-4B97-A9EC-1869B11B3231}" type="presOf" srcId="{94A835A3-BD29-4218-B383-6ECC0C80FBEC}" destId="{076787FC-4972-41FA-84CD-F5C1F0E686F7}" srcOrd="0" destOrd="0" presId="urn:microsoft.com/office/officeart/2005/8/layout/hierarchy3"/>
    <dgm:cxn modelId="{1CDA7CB7-62DA-411F-9D34-036E7F02EEDC}" type="presOf" srcId="{C2D4196C-63CE-4FA3-BBDD-44089A2DB893}" destId="{4F93248B-F049-4809-8FC7-276B88D564FE}" srcOrd="0" destOrd="0" presId="urn:microsoft.com/office/officeart/2005/8/layout/hierarchy3"/>
    <dgm:cxn modelId="{C0A2F9E5-55A8-4B8F-AFFD-EF07F1E55435}" type="presOf" srcId="{E9A73A7E-EAF8-4C61-8A77-6C3EA8E89F38}" destId="{B3269C45-FBFA-4987-B30C-BA2C76D2B76E}" srcOrd="0" destOrd="0" presId="urn:microsoft.com/office/officeart/2005/8/layout/hierarchy3"/>
    <dgm:cxn modelId="{25F41027-6368-41B3-8AF6-AB8866388318}" srcId="{C2D4196C-63CE-4FA3-BBDD-44089A2DB893}" destId="{8156659E-2FD8-4F0C-85C8-776F156AE7BB}" srcOrd="1" destOrd="0" parTransId="{40251C2D-FF32-4F1C-858D-6A5839004169}" sibTransId="{4EFA836F-FC21-4AB2-8C66-28AC2E2E9F4F}"/>
    <dgm:cxn modelId="{2AC70E5E-7E4C-4F67-8467-DEDB78EB8ED2}" type="presOf" srcId="{94A835A3-BD29-4218-B383-6ECC0C80FBEC}" destId="{3B2504E2-A07D-4355-ADCE-8119AFD260A8}" srcOrd="1" destOrd="0" presId="urn:microsoft.com/office/officeart/2005/8/layout/hierarchy3"/>
    <dgm:cxn modelId="{3BF5E0AE-A4DA-4B20-B725-5167E7E139FD}" srcId="{94A835A3-BD29-4218-B383-6ECC0C80FBEC}" destId="{EEBF5105-F3DF-49E8-884A-AF6D697ED47C}" srcOrd="2" destOrd="0" parTransId="{2502BC66-E3D5-4706-BE2B-39FC06016DF8}" sibTransId="{71904DB5-054E-4BAB-8AF5-DE4084390BF7}"/>
    <dgm:cxn modelId="{C8787F49-2805-4CB2-9CC5-0FC6E0F4C46F}" type="presOf" srcId="{31A7AE0B-4B98-4F18-95D6-91847C136BDE}" destId="{99EC82B3-321D-421F-AC46-4846D0D1B4CB}" srcOrd="0" destOrd="0" presId="urn:microsoft.com/office/officeart/2005/8/layout/hierarchy3"/>
    <dgm:cxn modelId="{5C4AD814-F044-4C5C-A3A8-FDFC6EAF1D92}" type="presOf" srcId="{E35D62DA-B3A0-47AC-B1F6-CF40D7FBEE72}" destId="{7CDE3C8A-7E4C-4804-8D0C-0C02957D7650}" srcOrd="0" destOrd="0" presId="urn:microsoft.com/office/officeart/2005/8/layout/hierarchy3"/>
    <dgm:cxn modelId="{972A819A-9693-4D78-9BEC-7F9A47AD2D4A}" type="presOf" srcId="{BD85E561-B51F-47C0-8E5E-AB99BBF59F74}" destId="{1AC51A8B-B0FA-40A5-A12E-DACD850C0D64}" srcOrd="0" destOrd="0" presId="urn:microsoft.com/office/officeart/2005/8/layout/hierarchy3"/>
    <dgm:cxn modelId="{B464EFAB-FAE8-4DE3-BCAB-F3C8BBD33530}" srcId="{837A6C41-69D9-425C-B8D8-9F7F9F7BEB83}" destId="{C2D4196C-63CE-4FA3-BBDD-44089A2DB893}" srcOrd="0" destOrd="0" parTransId="{E0FE126D-DE38-4C55-A20A-2B9A69419E8F}" sibTransId="{AA769F94-C6F8-4257-99FB-F7F2A20DEE87}"/>
    <dgm:cxn modelId="{AF887B96-28B4-4656-89EA-0A86B69F3D3B}" type="presOf" srcId="{B3BB63F8-7E25-47AC-850C-942EC671257D}" destId="{BA574755-8D03-4459-9BDB-EAF07646C4CA}" srcOrd="0" destOrd="0" presId="urn:microsoft.com/office/officeart/2005/8/layout/hierarchy3"/>
    <dgm:cxn modelId="{741D1DE6-C6BF-4785-8B61-A25F66D1E83D}" type="presOf" srcId="{8156659E-2FD8-4F0C-85C8-776F156AE7BB}" destId="{EF870678-66EE-4002-8DD0-8536ABC311A2}" srcOrd="0" destOrd="0" presId="urn:microsoft.com/office/officeart/2005/8/layout/hierarchy3"/>
    <dgm:cxn modelId="{2F3E1502-D74C-42B0-9811-D9FE4B6B5698}" type="presOf" srcId="{40251C2D-FF32-4F1C-858D-6A5839004169}" destId="{C6A52434-045D-4336-84AD-BC825162881A}" srcOrd="0" destOrd="0" presId="urn:microsoft.com/office/officeart/2005/8/layout/hierarchy3"/>
    <dgm:cxn modelId="{BB64338D-E60A-4632-AFBA-C5456DF71302}" srcId="{837A6C41-69D9-425C-B8D8-9F7F9F7BEB83}" destId="{94A835A3-BD29-4218-B383-6ECC0C80FBEC}" srcOrd="1" destOrd="0" parTransId="{ABE89E75-AC7C-49DA-A9BF-26BF09A66A1F}" sibTransId="{489F2B57-BF25-493B-8312-C4FDBCF61C84}"/>
    <dgm:cxn modelId="{CFD5E96F-157E-4500-85E0-77905E77C1CA}" type="presOf" srcId="{837A6C41-69D9-425C-B8D8-9F7F9F7BEB83}" destId="{10C65050-EA60-4C43-B416-C90778B47E96}" srcOrd="0" destOrd="0" presId="urn:microsoft.com/office/officeart/2005/8/layout/hierarchy3"/>
    <dgm:cxn modelId="{475862BE-4EFB-4767-A239-224A3A5A0514}" type="presOf" srcId="{C987A94F-4957-4BE5-A290-7361A92573D1}" destId="{FD489671-F62F-4427-AB3D-069EAB956DBA}" srcOrd="0" destOrd="0" presId="urn:microsoft.com/office/officeart/2005/8/layout/hierarchy3"/>
    <dgm:cxn modelId="{527827C1-9CE8-441D-AA09-38801F3B13DA}" srcId="{C2D4196C-63CE-4FA3-BBDD-44089A2DB893}" destId="{B3BB63F8-7E25-47AC-850C-942EC671257D}" srcOrd="0" destOrd="0" parTransId="{72081259-A1A6-4DCB-BA90-E0A4CAC39E9D}" sibTransId="{32228B0D-FA51-44E7-AB05-E59D995DFC87}"/>
    <dgm:cxn modelId="{8212B2F1-4C19-403D-8396-AE579D64A998}" srcId="{C2D4196C-63CE-4FA3-BBDD-44089A2DB893}" destId="{31A7AE0B-4B98-4F18-95D6-91847C136BDE}" srcOrd="2" destOrd="0" parTransId="{C987A94F-4957-4BE5-A290-7361A92573D1}" sibTransId="{7CCD95EE-94ED-41F6-AC67-8173AD423FB8}"/>
    <dgm:cxn modelId="{C94DCC27-849B-4404-96BE-E10EEFA6FB4C}" type="presOf" srcId="{EEBF5105-F3DF-49E8-884A-AF6D697ED47C}" destId="{0921377B-BCC3-46C7-8780-3A5BB49F4B15}" srcOrd="0" destOrd="0" presId="urn:microsoft.com/office/officeart/2005/8/layout/hierarchy3"/>
    <dgm:cxn modelId="{853F6425-B07F-4558-96BB-1AF3B1EB53EA}" type="presParOf" srcId="{10C65050-EA60-4C43-B416-C90778B47E96}" destId="{5CF64C16-7C8E-4076-BA39-4DCE82939981}" srcOrd="0" destOrd="0" presId="urn:microsoft.com/office/officeart/2005/8/layout/hierarchy3"/>
    <dgm:cxn modelId="{1B6D47D0-1E85-4669-8B9C-5C6949961B90}" type="presParOf" srcId="{5CF64C16-7C8E-4076-BA39-4DCE82939981}" destId="{A4244E5E-A421-43E3-9AD9-A98DCD53621A}" srcOrd="0" destOrd="0" presId="urn:microsoft.com/office/officeart/2005/8/layout/hierarchy3"/>
    <dgm:cxn modelId="{CC1E078E-9BF8-49F4-8CDC-322A14B97326}" type="presParOf" srcId="{A4244E5E-A421-43E3-9AD9-A98DCD53621A}" destId="{4F93248B-F049-4809-8FC7-276B88D564FE}" srcOrd="0" destOrd="0" presId="urn:microsoft.com/office/officeart/2005/8/layout/hierarchy3"/>
    <dgm:cxn modelId="{A4C64905-C2A6-41E5-B35A-F24AAA7EC844}" type="presParOf" srcId="{A4244E5E-A421-43E3-9AD9-A98DCD53621A}" destId="{5A2153DD-2D9E-423B-A965-DA005CB8A760}" srcOrd="1" destOrd="0" presId="urn:microsoft.com/office/officeart/2005/8/layout/hierarchy3"/>
    <dgm:cxn modelId="{BB21F012-7560-4ED0-B24F-1F367CF483C6}" type="presParOf" srcId="{5CF64C16-7C8E-4076-BA39-4DCE82939981}" destId="{159003D4-CB24-4EAA-BBBE-AC8F1927ACE2}" srcOrd="1" destOrd="0" presId="urn:microsoft.com/office/officeart/2005/8/layout/hierarchy3"/>
    <dgm:cxn modelId="{90D4FC38-3D98-4084-9223-4EA1E0DEA3DD}" type="presParOf" srcId="{159003D4-CB24-4EAA-BBBE-AC8F1927ACE2}" destId="{E0936AD0-5F70-43C8-ABE5-C130D3878D5B}" srcOrd="0" destOrd="0" presId="urn:microsoft.com/office/officeart/2005/8/layout/hierarchy3"/>
    <dgm:cxn modelId="{3664FBD3-9742-41DC-A001-B23679C19559}" type="presParOf" srcId="{159003D4-CB24-4EAA-BBBE-AC8F1927ACE2}" destId="{BA574755-8D03-4459-9BDB-EAF07646C4CA}" srcOrd="1" destOrd="0" presId="urn:microsoft.com/office/officeart/2005/8/layout/hierarchy3"/>
    <dgm:cxn modelId="{2D9BBE47-C0D7-4DFA-8619-A704BB42D6AA}" type="presParOf" srcId="{159003D4-CB24-4EAA-BBBE-AC8F1927ACE2}" destId="{C6A52434-045D-4336-84AD-BC825162881A}" srcOrd="2" destOrd="0" presId="urn:microsoft.com/office/officeart/2005/8/layout/hierarchy3"/>
    <dgm:cxn modelId="{E6A1A703-2345-4D1A-9950-2EED3DC26E31}" type="presParOf" srcId="{159003D4-CB24-4EAA-BBBE-AC8F1927ACE2}" destId="{EF870678-66EE-4002-8DD0-8536ABC311A2}" srcOrd="3" destOrd="0" presId="urn:microsoft.com/office/officeart/2005/8/layout/hierarchy3"/>
    <dgm:cxn modelId="{881E29CE-3D49-405C-9EEF-AEE6146B491F}" type="presParOf" srcId="{159003D4-CB24-4EAA-BBBE-AC8F1927ACE2}" destId="{FD489671-F62F-4427-AB3D-069EAB956DBA}" srcOrd="4" destOrd="0" presId="urn:microsoft.com/office/officeart/2005/8/layout/hierarchy3"/>
    <dgm:cxn modelId="{7C57D649-147C-4217-83E9-D4E6D5064FB1}" type="presParOf" srcId="{159003D4-CB24-4EAA-BBBE-AC8F1927ACE2}" destId="{99EC82B3-321D-421F-AC46-4846D0D1B4CB}" srcOrd="5" destOrd="0" presId="urn:microsoft.com/office/officeart/2005/8/layout/hierarchy3"/>
    <dgm:cxn modelId="{0192336F-E4A0-4100-946A-4D3CD1D65ABD}" type="presParOf" srcId="{10C65050-EA60-4C43-B416-C90778B47E96}" destId="{22C5EB14-F8C6-486E-8A47-288E2B73FAFD}" srcOrd="1" destOrd="0" presId="urn:microsoft.com/office/officeart/2005/8/layout/hierarchy3"/>
    <dgm:cxn modelId="{0CE5F155-B37D-471F-BC42-3F366F215E5D}" type="presParOf" srcId="{22C5EB14-F8C6-486E-8A47-288E2B73FAFD}" destId="{A6A20B68-8A7D-4DFF-A29F-D7430C093E0C}" srcOrd="0" destOrd="0" presId="urn:microsoft.com/office/officeart/2005/8/layout/hierarchy3"/>
    <dgm:cxn modelId="{82928BF1-5848-4687-A76A-9FE21B1702C4}" type="presParOf" srcId="{A6A20B68-8A7D-4DFF-A29F-D7430C093E0C}" destId="{076787FC-4972-41FA-84CD-F5C1F0E686F7}" srcOrd="0" destOrd="0" presId="urn:microsoft.com/office/officeart/2005/8/layout/hierarchy3"/>
    <dgm:cxn modelId="{1FC125E2-E28E-4366-B264-DDD1702F7CB7}" type="presParOf" srcId="{A6A20B68-8A7D-4DFF-A29F-D7430C093E0C}" destId="{3B2504E2-A07D-4355-ADCE-8119AFD260A8}" srcOrd="1" destOrd="0" presId="urn:microsoft.com/office/officeart/2005/8/layout/hierarchy3"/>
    <dgm:cxn modelId="{87137987-FE72-4EFF-843C-884342FF697C}" type="presParOf" srcId="{22C5EB14-F8C6-486E-8A47-288E2B73FAFD}" destId="{D5FB82EE-7BFE-4166-A3D8-96A62C5D60A1}" srcOrd="1" destOrd="0" presId="urn:microsoft.com/office/officeart/2005/8/layout/hierarchy3"/>
    <dgm:cxn modelId="{EED64EC0-5276-4D45-9E07-B92C2052FBBF}" type="presParOf" srcId="{D5FB82EE-7BFE-4166-A3D8-96A62C5D60A1}" destId="{7CDE3C8A-7E4C-4804-8D0C-0C02957D7650}" srcOrd="0" destOrd="0" presId="urn:microsoft.com/office/officeart/2005/8/layout/hierarchy3"/>
    <dgm:cxn modelId="{110B15E5-2BCB-49B2-8240-72F82B0558D9}" type="presParOf" srcId="{D5FB82EE-7BFE-4166-A3D8-96A62C5D60A1}" destId="{B3269C45-FBFA-4987-B30C-BA2C76D2B76E}" srcOrd="1" destOrd="0" presId="urn:microsoft.com/office/officeart/2005/8/layout/hierarchy3"/>
    <dgm:cxn modelId="{BCCF110C-04EA-425D-9A98-B65CCE0B909A}" type="presParOf" srcId="{D5FB82EE-7BFE-4166-A3D8-96A62C5D60A1}" destId="{1AC51A8B-B0FA-40A5-A12E-DACD850C0D64}" srcOrd="2" destOrd="0" presId="urn:microsoft.com/office/officeart/2005/8/layout/hierarchy3"/>
    <dgm:cxn modelId="{21A056DD-296E-44AC-8536-FFD32EAD5F15}" type="presParOf" srcId="{D5FB82EE-7BFE-4166-A3D8-96A62C5D60A1}" destId="{70AB0A28-67A1-4F0B-8912-E03EE563DAD7}" srcOrd="3" destOrd="0" presId="urn:microsoft.com/office/officeart/2005/8/layout/hierarchy3"/>
    <dgm:cxn modelId="{8B740770-894D-4584-983F-9697E8A2C0C8}" type="presParOf" srcId="{D5FB82EE-7BFE-4166-A3D8-96A62C5D60A1}" destId="{FD59E362-F5CD-462A-BD2B-953A9C556FA0}" srcOrd="4" destOrd="0" presId="urn:microsoft.com/office/officeart/2005/8/layout/hierarchy3"/>
    <dgm:cxn modelId="{5F321F40-F40D-4799-9082-4E07F114A652}" type="presParOf" srcId="{D5FB82EE-7BFE-4166-A3D8-96A62C5D60A1}" destId="{0921377B-BCC3-46C7-8780-3A5BB49F4B15}" srcOrd="5" destOrd="0" presId="urn:microsoft.com/office/officeart/2005/8/layout/hierarchy3"/>
  </dgm:cxnLst>
  <dgm:bg/>
  <dgm:whole/>
  <dgm:extLst>
    <a:ext uri="http://schemas.microsoft.com/office/drawing/2008/diagram">
      <dsp:dataModelExt xmlns=""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4659A6C-1334-49F4-AC94-CA74A61BD9DC}">
      <dsp:nvSpPr>
        <dsp:cNvPr id="0" name=""/>
        <dsp:cNvSpPr/>
      </dsp:nvSpPr>
      <dsp:spPr>
        <a:xfrm>
          <a:off x="738" y="0"/>
          <a:ext cx="1919744" cy="547260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tint val="40000"/>
                <a:hueOff val="0"/>
                <a:satOff val="0"/>
                <a:lumOff val="0"/>
                <a:alphaOff val="0"/>
                <a:shade val="45000"/>
                <a:satMod val="155000"/>
              </a:schemeClr>
            </a:gs>
            <a:gs pos="60000">
              <a:schemeClr val="accent3">
                <a:tint val="40000"/>
                <a:hueOff val="0"/>
                <a:satOff val="0"/>
                <a:lumOff val="0"/>
                <a:alphaOff val="0"/>
                <a:shade val="95000"/>
                <a:satMod val="150000"/>
              </a:schemeClr>
            </a:gs>
            <a:gs pos="100000">
              <a:schemeClr val="accent3">
                <a:tint val="40000"/>
                <a:hueOff val="0"/>
                <a:satOff val="0"/>
                <a:lumOff val="0"/>
                <a:alphaOff val="0"/>
                <a:tint val="87000"/>
                <a:satMod val="250000"/>
              </a:schemeClr>
            </a:gs>
          </a:gsLst>
          <a:lin ang="162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matte">
          <a:bevelT w="14445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latin typeface="Times New Roman" pitchFamily="18" charset="0"/>
              <a:cs typeface="Times New Roman" pitchFamily="18" charset="0"/>
            </a:rPr>
            <a:t>2014 год (проект)</a:t>
          </a:r>
          <a:endParaRPr lang="ru-RU" sz="28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738" y="0"/>
        <a:ext cx="1919744" cy="1641782"/>
      </dsp:txXfrm>
    </dsp:sp>
    <dsp:sp modelId="{E21D6728-144B-4DEA-8789-009EF5806EFE}">
      <dsp:nvSpPr>
        <dsp:cNvPr id="0" name=""/>
        <dsp:cNvSpPr/>
      </dsp:nvSpPr>
      <dsp:spPr>
        <a:xfrm>
          <a:off x="192712" y="1642250"/>
          <a:ext cx="1535795" cy="107514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45000"/>
                <a:satMod val="155000"/>
              </a:schemeClr>
            </a:gs>
            <a:gs pos="60000">
              <a:schemeClr val="accent3">
                <a:hueOff val="0"/>
                <a:satOff val="0"/>
                <a:lumOff val="0"/>
                <a:alphaOff val="0"/>
                <a:shade val="95000"/>
                <a:satMod val="15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87000"/>
                <a:satMod val="250000"/>
              </a:schemeClr>
            </a:gs>
          </a:gsLst>
          <a:lin ang="16200000" scaled="0"/>
        </a:gradFill>
        <a:ln>
          <a:noFill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45720" rIns="6096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solidFill>
                <a:schemeClr val="tx1"/>
              </a:solidFill>
            </a:rPr>
            <a:t>3351857,6</a:t>
          </a:r>
          <a:endParaRPr lang="ru-RU" sz="2400" kern="1200" dirty="0">
            <a:solidFill>
              <a:schemeClr val="tx1"/>
            </a:solidFill>
          </a:endParaRPr>
        </a:p>
      </dsp:txBody>
      <dsp:txXfrm>
        <a:off x="224202" y="1673740"/>
        <a:ext cx="1472815" cy="1012168"/>
      </dsp:txXfrm>
    </dsp:sp>
    <dsp:sp modelId="{6169A735-C8B8-4ADE-B9F7-55089ABF3E68}">
      <dsp:nvSpPr>
        <dsp:cNvPr id="0" name=""/>
        <dsp:cNvSpPr/>
      </dsp:nvSpPr>
      <dsp:spPr>
        <a:xfrm>
          <a:off x="192712" y="2882805"/>
          <a:ext cx="1535795" cy="107514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1406283"/>
                <a:satOff val="-2110"/>
                <a:lumOff val="-343"/>
                <a:alphaOff val="0"/>
                <a:shade val="45000"/>
                <a:satMod val="155000"/>
              </a:schemeClr>
            </a:gs>
            <a:gs pos="60000">
              <a:schemeClr val="accent3">
                <a:hueOff val="1406283"/>
                <a:satOff val="-2110"/>
                <a:lumOff val="-343"/>
                <a:alphaOff val="0"/>
                <a:shade val="95000"/>
                <a:satMod val="150000"/>
              </a:schemeClr>
            </a:gs>
            <a:gs pos="100000">
              <a:schemeClr val="accent3">
                <a:hueOff val="1406283"/>
                <a:satOff val="-2110"/>
                <a:lumOff val="-343"/>
                <a:alphaOff val="0"/>
                <a:tint val="87000"/>
                <a:satMod val="250000"/>
              </a:schemeClr>
            </a:gs>
          </a:gsLst>
          <a:lin ang="16200000" scaled="0"/>
        </a:gradFill>
        <a:ln>
          <a:noFill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45720" rIns="6096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solidFill>
                <a:schemeClr val="tx1"/>
              </a:solidFill>
            </a:rPr>
            <a:t>3425857,6</a:t>
          </a:r>
          <a:endParaRPr lang="ru-RU" sz="2400" kern="1200" dirty="0">
            <a:solidFill>
              <a:schemeClr val="tx1"/>
            </a:solidFill>
          </a:endParaRPr>
        </a:p>
      </dsp:txBody>
      <dsp:txXfrm>
        <a:off x="224202" y="2914295"/>
        <a:ext cx="1472815" cy="1012168"/>
      </dsp:txXfrm>
    </dsp:sp>
    <dsp:sp modelId="{F7E1681C-0E2C-4795-B598-BC52A18CEA41}">
      <dsp:nvSpPr>
        <dsp:cNvPr id="0" name=""/>
        <dsp:cNvSpPr/>
      </dsp:nvSpPr>
      <dsp:spPr>
        <a:xfrm>
          <a:off x="192712" y="4123361"/>
          <a:ext cx="1535795" cy="107514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2812566"/>
                <a:satOff val="-4220"/>
                <a:lumOff val="-686"/>
                <a:alphaOff val="0"/>
                <a:shade val="45000"/>
                <a:satMod val="155000"/>
              </a:schemeClr>
            </a:gs>
            <a:gs pos="60000">
              <a:schemeClr val="accent3">
                <a:hueOff val="2812566"/>
                <a:satOff val="-4220"/>
                <a:lumOff val="-686"/>
                <a:alphaOff val="0"/>
                <a:shade val="95000"/>
                <a:satMod val="150000"/>
              </a:schemeClr>
            </a:gs>
            <a:gs pos="100000">
              <a:schemeClr val="accent3">
                <a:hueOff val="2812566"/>
                <a:satOff val="-4220"/>
                <a:lumOff val="-686"/>
                <a:alphaOff val="0"/>
                <a:tint val="87000"/>
                <a:satMod val="250000"/>
              </a:schemeClr>
            </a:gs>
          </a:gsLst>
          <a:lin ang="16200000" scaled="0"/>
        </a:gradFill>
        <a:ln>
          <a:noFill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6040" tIns="49530" rIns="66040" bIns="4953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kern="1200" dirty="0" smtClean="0">
              <a:solidFill>
                <a:srgbClr val="002060"/>
              </a:solidFill>
            </a:rPr>
            <a:t>-</a:t>
          </a:r>
          <a:r>
            <a:rPr lang="ru-RU" sz="2600" kern="1200" dirty="0" smtClean="0">
              <a:solidFill>
                <a:schemeClr val="tx1"/>
              </a:solidFill>
            </a:rPr>
            <a:t>74000,0</a:t>
          </a:r>
          <a:endParaRPr lang="ru-RU" sz="2600" kern="1200" dirty="0">
            <a:solidFill>
              <a:schemeClr val="tx1"/>
            </a:solidFill>
          </a:endParaRPr>
        </a:p>
      </dsp:txBody>
      <dsp:txXfrm>
        <a:off x="224202" y="4154851"/>
        <a:ext cx="1472815" cy="1012168"/>
      </dsp:txXfrm>
    </dsp:sp>
    <dsp:sp modelId="{76F112AC-163B-45A5-821F-4CA16E1844A6}">
      <dsp:nvSpPr>
        <dsp:cNvPr id="0" name=""/>
        <dsp:cNvSpPr/>
      </dsp:nvSpPr>
      <dsp:spPr>
        <a:xfrm>
          <a:off x="2064463" y="0"/>
          <a:ext cx="1919744" cy="547260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tint val="40000"/>
                <a:hueOff val="0"/>
                <a:satOff val="0"/>
                <a:lumOff val="0"/>
                <a:alphaOff val="0"/>
                <a:shade val="45000"/>
                <a:satMod val="155000"/>
              </a:schemeClr>
            </a:gs>
            <a:gs pos="60000">
              <a:schemeClr val="accent3">
                <a:tint val="40000"/>
                <a:hueOff val="0"/>
                <a:satOff val="0"/>
                <a:lumOff val="0"/>
                <a:alphaOff val="0"/>
                <a:shade val="95000"/>
                <a:satMod val="150000"/>
              </a:schemeClr>
            </a:gs>
            <a:gs pos="100000">
              <a:schemeClr val="accent3">
                <a:tint val="40000"/>
                <a:hueOff val="0"/>
                <a:satOff val="0"/>
                <a:lumOff val="0"/>
                <a:alphaOff val="0"/>
                <a:tint val="87000"/>
                <a:satMod val="250000"/>
              </a:schemeClr>
            </a:gs>
          </a:gsLst>
          <a:lin ang="162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matte">
          <a:bevelT w="14445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latin typeface="Times New Roman" pitchFamily="18" charset="0"/>
              <a:cs typeface="Times New Roman" pitchFamily="18" charset="0"/>
            </a:rPr>
            <a:t>2015 год (проект)</a:t>
          </a:r>
          <a:endParaRPr lang="ru-RU" sz="28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2064463" y="0"/>
        <a:ext cx="1919744" cy="1641782"/>
      </dsp:txXfrm>
    </dsp:sp>
    <dsp:sp modelId="{2F9D9632-25B3-490E-B9CC-DF379A24FB61}">
      <dsp:nvSpPr>
        <dsp:cNvPr id="0" name=""/>
        <dsp:cNvSpPr/>
      </dsp:nvSpPr>
      <dsp:spPr>
        <a:xfrm>
          <a:off x="2256438" y="1642250"/>
          <a:ext cx="1535795" cy="107514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4218849"/>
                <a:satOff val="-6330"/>
                <a:lumOff val="-1029"/>
                <a:alphaOff val="0"/>
                <a:shade val="45000"/>
                <a:satMod val="155000"/>
              </a:schemeClr>
            </a:gs>
            <a:gs pos="60000">
              <a:schemeClr val="accent3">
                <a:hueOff val="4218849"/>
                <a:satOff val="-6330"/>
                <a:lumOff val="-1029"/>
                <a:alphaOff val="0"/>
                <a:shade val="95000"/>
                <a:satMod val="150000"/>
              </a:schemeClr>
            </a:gs>
            <a:gs pos="100000">
              <a:schemeClr val="accent3">
                <a:hueOff val="4218849"/>
                <a:satOff val="-6330"/>
                <a:lumOff val="-1029"/>
                <a:alphaOff val="0"/>
                <a:tint val="87000"/>
                <a:satMod val="250000"/>
              </a:schemeClr>
            </a:gs>
          </a:gsLst>
          <a:lin ang="16200000" scaled="0"/>
        </a:gradFill>
        <a:ln>
          <a:noFill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45720" rIns="6096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solidFill>
                <a:schemeClr val="tx1"/>
              </a:solidFill>
            </a:rPr>
            <a:t>3602335,0</a:t>
          </a:r>
          <a:endParaRPr lang="ru-RU" sz="2400" kern="1200" dirty="0">
            <a:solidFill>
              <a:schemeClr val="tx1"/>
            </a:solidFill>
          </a:endParaRPr>
        </a:p>
      </dsp:txBody>
      <dsp:txXfrm>
        <a:off x="2287928" y="1673740"/>
        <a:ext cx="1472815" cy="1012168"/>
      </dsp:txXfrm>
    </dsp:sp>
    <dsp:sp modelId="{8463BF43-BF90-4F00-A6B9-9281AEBFD34E}">
      <dsp:nvSpPr>
        <dsp:cNvPr id="0" name=""/>
        <dsp:cNvSpPr/>
      </dsp:nvSpPr>
      <dsp:spPr>
        <a:xfrm>
          <a:off x="2256438" y="2882805"/>
          <a:ext cx="1535795" cy="107514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5625132"/>
                <a:satOff val="-8440"/>
                <a:lumOff val="-1373"/>
                <a:alphaOff val="0"/>
                <a:shade val="45000"/>
                <a:satMod val="155000"/>
              </a:schemeClr>
            </a:gs>
            <a:gs pos="60000">
              <a:schemeClr val="accent3">
                <a:hueOff val="5625132"/>
                <a:satOff val="-8440"/>
                <a:lumOff val="-1373"/>
                <a:alphaOff val="0"/>
                <a:shade val="95000"/>
                <a:satMod val="150000"/>
              </a:schemeClr>
            </a:gs>
            <a:gs pos="100000">
              <a:schemeClr val="accent3">
                <a:hueOff val="5625132"/>
                <a:satOff val="-8440"/>
                <a:lumOff val="-1373"/>
                <a:alphaOff val="0"/>
                <a:tint val="87000"/>
                <a:satMod val="250000"/>
              </a:schemeClr>
            </a:gs>
          </a:gsLst>
          <a:lin ang="16200000" scaled="0"/>
        </a:gradFill>
        <a:ln>
          <a:noFill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45720" rIns="6096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solidFill>
                <a:schemeClr val="tx1"/>
              </a:solidFill>
            </a:rPr>
            <a:t>3717805,8</a:t>
          </a:r>
          <a:endParaRPr lang="ru-RU" sz="2400" kern="1200" dirty="0">
            <a:solidFill>
              <a:schemeClr val="tx1"/>
            </a:solidFill>
          </a:endParaRPr>
        </a:p>
      </dsp:txBody>
      <dsp:txXfrm>
        <a:off x="2287928" y="2914295"/>
        <a:ext cx="1472815" cy="1012168"/>
      </dsp:txXfrm>
    </dsp:sp>
    <dsp:sp modelId="{E263EBC2-3D86-4D8D-A5E0-F8E9A10C4806}">
      <dsp:nvSpPr>
        <dsp:cNvPr id="0" name=""/>
        <dsp:cNvSpPr/>
      </dsp:nvSpPr>
      <dsp:spPr>
        <a:xfrm>
          <a:off x="2256438" y="4123361"/>
          <a:ext cx="1535795" cy="107514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7031415"/>
                <a:satOff val="-10550"/>
                <a:lumOff val="-1716"/>
                <a:alphaOff val="0"/>
                <a:shade val="45000"/>
                <a:satMod val="155000"/>
              </a:schemeClr>
            </a:gs>
            <a:gs pos="60000">
              <a:schemeClr val="accent3">
                <a:hueOff val="7031415"/>
                <a:satOff val="-10550"/>
                <a:lumOff val="-1716"/>
                <a:alphaOff val="0"/>
                <a:shade val="95000"/>
                <a:satMod val="150000"/>
              </a:schemeClr>
            </a:gs>
            <a:gs pos="100000">
              <a:schemeClr val="accent3">
                <a:hueOff val="7031415"/>
                <a:satOff val="-10550"/>
                <a:lumOff val="-1716"/>
                <a:alphaOff val="0"/>
                <a:tint val="87000"/>
                <a:satMod val="250000"/>
              </a:schemeClr>
            </a:gs>
          </a:gsLst>
          <a:lin ang="16200000" scaled="0"/>
        </a:gradFill>
        <a:ln>
          <a:noFill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45720" rIns="6096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solidFill>
                <a:schemeClr val="tx1"/>
              </a:solidFill>
            </a:rPr>
            <a:t>-115470,8</a:t>
          </a:r>
          <a:endParaRPr lang="ru-RU" sz="2400" kern="1200" dirty="0">
            <a:solidFill>
              <a:schemeClr val="tx1"/>
            </a:solidFill>
          </a:endParaRPr>
        </a:p>
      </dsp:txBody>
      <dsp:txXfrm>
        <a:off x="2287928" y="4154851"/>
        <a:ext cx="1472815" cy="1012168"/>
      </dsp:txXfrm>
    </dsp:sp>
    <dsp:sp modelId="{17596C36-8685-4024-AFD6-D43146FB7766}">
      <dsp:nvSpPr>
        <dsp:cNvPr id="0" name=""/>
        <dsp:cNvSpPr/>
      </dsp:nvSpPr>
      <dsp:spPr>
        <a:xfrm>
          <a:off x="4032451" y="0"/>
          <a:ext cx="1919744" cy="547260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tint val="40000"/>
                <a:hueOff val="0"/>
                <a:satOff val="0"/>
                <a:lumOff val="0"/>
                <a:alphaOff val="0"/>
                <a:shade val="45000"/>
                <a:satMod val="155000"/>
              </a:schemeClr>
            </a:gs>
            <a:gs pos="60000">
              <a:schemeClr val="accent3">
                <a:tint val="40000"/>
                <a:hueOff val="0"/>
                <a:satOff val="0"/>
                <a:lumOff val="0"/>
                <a:alphaOff val="0"/>
                <a:shade val="95000"/>
                <a:satMod val="150000"/>
              </a:schemeClr>
            </a:gs>
            <a:gs pos="100000">
              <a:schemeClr val="accent3">
                <a:tint val="40000"/>
                <a:hueOff val="0"/>
                <a:satOff val="0"/>
                <a:lumOff val="0"/>
                <a:alphaOff val="0"/>
                <a:tint val="87000"/>
                <a:satMod val="250000"/>
              </a:schemeClr>
            </a:gs>
          </a:gsLst>
          <a:lin ang="162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matte">
          <a:bevelT w="14445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latin typeface="Times New Roman" pitchFamily="18" charset="0"/>
              <a:cs typeface="Times New Roman" pitchFamily="18" charset="0"/>
            </a:rPr>
            <a:t>2016 год (проект)</a:t>
          </a:r>
          <a:endParaRPr lang="ru-RU" sz="28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4032451" y="0"/>
        <a:ext cx="1919744" cy="1641782"/>
      </dsp:txXfrm>
    </dsp:sp>
    <dsp:sp modelId="{4C7FBC20-38EF-42FF-AED9-CBAF83C66A51}">
      <dsp:nvSpPr>
        <dsp:cNvPr id="0" name=""/>
        <dsp:cNvSpPr/>
      </dsp:nvSpPr>
      <dsp:spPr>
        <a:xfrm>
          <a:off x="4320163" y="1642250"/>
          <a:ext cx="1535795" cy="107514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8437698"/>
                <a:satOff val="-12660"/>
                <a:lumOff val="-2059"/>
                <a:alphaOff val="0"/>
                <a:shade val="45000"/>
                <a:satMod val="155000"/>
              </a:schemeClr>
            </a:gs>
            <a:gs pos="60000">
              <a:schemeClr val="accent3">
                <a:hueOff val="8437698"/>
                <a:satOff val="-12660"/>
                <a:lumOff val="-2059"/>
                <a:alphaOff val="0"/>
                <a:shade val="95000"/>
                <a:satMod val="150000"/>
              </a:schemeClr>
            </a:gs>
            <a:gs pos="100000">
              <a:schemeClr val="accent3">
                <a:hueOff val="8437698"/>
                <a:satOff val="-12660"/>
                <a:lumOff val="-2059"/>
                <a:alphaOff val="0"/>
                <a:tint val="87000"/>
                <a:satMod val="250000"/>
              </a:schemeClr>
            </a:gs>
          </a:gsLst>
          <a:lin ang="16200000" scaled="0"/>
        </a:gradFill>
        <a:ln>
          <a:noFill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45720" rIns="6096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solidFill>
                <a:schemeClr val="tx1"/>
              </a:solidFill>
            </a:rPr>
            <a:t>3580249,9</a:t>
          </a:r>
          <a:endParaRPr lang="ru-RU" sz="2400" kern="1200" dirty="0">
            <a:solidFill>
              <a:schemeClr val="tx1"/>
            </a:solidFill>
          </a:endParaRPr>
        </a:p>
      </dsp:txBody>
      <dsp:txXfrm>
        <a:off x="4351653" y="1673740"/>
        <a:ext cx="1472815" cy="1012168"/>
      </dsp:txXfrm>
    </dsp:sp>
    <dsp:sp modelId="{D83F18C4-DCFA-47CB-9B27-B067DDED864C}">
      <dsp:nvSpPr>
        <dsp:cNvPr id="0" name=""/>
        <dsp:cNvSpPr/>
      </dsp:nvSpPr>
      <dsp:spPr>
        <a:xfrm>
          <a:off x="4320163" y="2882805"/>
          <a:ext cx="1535795" cy="107514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9843981"/>
                <a:satOff val="-14770"/>
                <a:lumOff val="-2402"/>
                <a:alphaOff val="0"/>
                <a:shade val="45000"/>
                <a:satMod val="155000"/>
              </a:schemeClr>
            </a:gs>
            <a:gs pos="60000">
              <a:schemeClr val="accent3">
                <a:hueOff val="9843981"/>
                <a:satOff val="-14770"/>
                <a:lumOff val="-2402"/>
                <a:alphaOff val="0"/>
                <a:shade val="95000"/>
                <a:satMod val="150000"/>
              </a:schemeClr>
            </a:gs>
            <a:gs pos="100000">
              <a:schemeClr val="accent3">
                <a:hueOff val="9843981"/>
                <a:satOff val="-14770"/>
                <a:lumOff val="-2402"/>
                <a:alphaOff val="0"/>
                <a:tint val="87000"/>
                <a:satMod val="250000"/>
              </a:schemeClr>
            </a:gs>
          </a:gsLst>
          <a:lin ang="16200000" scaled="0"/>
        </a:gradFill>
        <a:ln>
          <a:noFill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45720" rIns="6096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solidFill>
                <a:schemeClr val="tx1"/>
              </a:solidFill>
            </a:rPr>
            <a:t>3676838,3</a:t>
          </a:r>
          <a:endParaRPr lang="ru-RU" sz="2400" kern="1200" dirty="0">
            <a:solidFill>
              <a:schemeClr val="tx1"/>
            </a:solidFill>
          </a:endParaRPr>
        </a:p>
      </dsp:txBody>
      <dsp:txXfrm>
        <a:off x="4351653" y="2914295"/>
        <a:ext cx="1472815" cy="1012168"/>
      </dsp:txXfrm>
    </dsp:sp>
    <dsp:sp modelId="{8E4ED8D6-D6D6-48A8-BDB6-C6E4D6CD68E7}">
      <dsp:nvSpPr>
        <dsp:cNvPr id="0" name=""/>
        <dsp:cNvSpPr/>
      </dsp:nvSpPr>
      <dsp:spPr>
        <a:xfrm>
          <a:off x="4320163" y="4123361"/>
          <a:ext cx="1535795" cy="107514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11250264"/>
                <a:satOff val="-16880"/>
                <a:lumOff val="-2745"/>
                <a:alphaOff val="0"/>
                <a:shade val="45000"/>
                <a:satMod val="155000"/>
              </a:schemeClr>
            </a:gs>
            <a:gs pos="60000">
              <a:schemeClr val="accent3">
                <a:hueOff val="11250264"/>
                <a:satOff val="-16880"/>
                <a:lumOff val="-2745"/>
                <a:alphaOff val="0"/>
                <a:shade val="95000"/>
                <a:satMod val="150000"/>
              </a:schemeClr>
            </a:gs>
            <a:gs pos="100000">
              <a:schemeClr val="accent3">
                <a:hueOff val="11250264"/>
                <a:satOff val="-16880"/>
                <a:lumOff val="-2745"/>
                <a:alphaOff val="0"/>
                <a:tint val="87000"/>
                <a:satMod val="250000"/>
              </a:schemeClr>
            </a:gs>
          </a:gsLst>
          <a:lin ang="16200000" scaled="0"/>
        </a:gradFill>
        <a:ln>
          <a:noFill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45720" rIns="6096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solidFill>
                <a:schemeClr val="tx1"/>
              </a:solidFill>
            </a:rPr>
            <a:t>-96588,4</a:t>
          </a:r>
          <a:endParaRPr lang="ru-RU" sz="2400" kern="1200" dirty="0">
            <a:solidFill>
              <a:schemeClr val="tx1"/>
            </a:solidFill>
          </a:endParaRPr>
        </a:p>
      </dsp:txBody>
      <dsp:txXfrm>
        <a:off x="4351653" y="4154851"/>
        <a:ext cx="1472815" cy="1012168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20CEB00-3792-4E81-A935-BAC4A8EFD0AB}">
      <dsp:nvSpPr>
        <dsp:cNvPr id="0" name=""/>
        <dsp:cNvSpPr/>
      </dsp:nvSpPr>
      <dsp:spPr>
        <a:xfrm>
          <a:off x="0" y="0"/>
          <a:ext cx="2448271" cy="2448271"/>
        </a:xfrm>
        <a:prstGeom prst="pie">
          <a:avLst>
            <a:gd name="adj1" fmla="val 5400000"/>
            <a:gd name="adj2" fmla="val 1620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9645B52-4AE4-43DA-91FE-422692B589AC}">
      <dsp:nvSpPr>
        <dsp:cNvPr id="0" name=""/>
        <dsp:cNvSpPr/>
      </dsp:nvSpPr>
      <dsp:spPr>
        <a:xfrm>
          <a:off x="1224135" y="0"/>
          <a:ext cx="7344816" cy="2448271"/>
        </a:xfrm>
        <a:prstGeom prst="rect">
          <a:avLst/>
        </a:prstGeom>
        <a:noFill/>
        <a:ln w="425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b="1" kern="1200" dirty="0" smtClean="0">
              <a:latin typeface="Times New Roman" pitchFamily="18" charset="0"/>
              <a:cs typeface="Times New Roman" pitchFamily="18" charset="0"/>
            </a:rPr>
            <a:t>создание условий и механизмов для увеличения объемов; создание условий, способствующих повышению доступности жилья, улучшению жилищных условий и качества жилищного обеспечения населения Ханты-Мансийского автономного округа – Югры; </a:t>
          </a:r>
          <a:endParaRPr lang="ru-RU" sz="17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1224135" y="0"/>
        <a:ext cx="7344816" cy="1162929"/>
      </dsp:txXfrm>
    </dsp:sp>
    <dsp:sp modelId="{83F350C5-2DA3-4D85-851A-98EA01BF3419}">
      <dsp:nvSpPr>
        <dsp:cNvPr id="0" name=""/>
        <dsp:cNvSpPr/>
      </dsp:nvSpPr>
      <dsp:spPr>
        <a:xfrm>
          <a:off x="642671" y="1162929"/>
          <a:ext cx="1162929" cy="1162929"/>
        </a:xfrm>
        <a:prstGeom prst="pie">
          <a:avLst>
            <a:gd name="adj1" fmla="val 5400000"/>
            <a:gd name="adj2" fmla="val 16200000"/>
          </a:avLst>
        </a:prstGeom>
        <a:solidFill>
          <a:schemeClr val="accent2">
            <a:hueOff val="4681519"/>
            <a:satOff val="-5839"/>
            <a:lumOff val="1373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D568A18-C92F-45DA-9274-235C39B5AB52}">
      <dsp:nvSpPr>
        <dsp:cNvPr id="0" name=""/>
        <dsp:cNvSpPr/>
      </dsp:nvSpPr>
      <dsp:spPr>
        <a:xfrm>
          <a:off x="1224135" y="1162929"/>
          <a:ext cx="7344816" cy="1162929"/>
        </a:xfrm>
        <a:prstGeom prst="rect">
          <a:avLst/>
        </a:prstGeom>
        <a:noFill/>
        <a:ln w="42500" cap="flat" cmpd="sng" algn="ctr">
          <a:solidFill>
            <a:schemeClr val="accent2">
              <a:hueOff val="4681519"/>
              <a:satOff val="-5839"/>
              <a:lumOff val="1373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latin typeface="Times New Roman" pitchFamily="18" charset="0"/>
              <a:cs typeface="Times New Roman" pitchFamily="18" charset="0"/>
            </a:rPr>
            <a:t>реализация единой политики и нормативного правового регулирования, оказание муниципальных услуг в сфере строительства, архитектуры, градостроительной деятельности, жилищной сфере в части обеспечения отдельных категорий граждан жилыми помещениями, предоставления субсидий для приобретения или строительства жилых помещений</a:t>
          </a:r>
          <a:endParaRPr lang="ru-RU" sz="16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1224135" y="1162929"/>
        <a:ext cx="7344816" cy="1162929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4659A6C-1334-49F4-AC94-CA74A61BD9DC}">
      <dsp:nvSpPr>
        <dsp:cNvPr id="0" name=""/>
        <dsp:cNvSpPr/>
      </dsp:nvSpPr>
      <dsp:spPr>
        <a:xfrm>
          <a:off x="0" y="0"/>
          <a:ext cx="2304256" cy="540060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tint val="40000"/>
                <a:hueOff val="0"/>
                <a:satOff val="0"/>
                <a:lumOff val="0"/>
                <a:alphaOff val="0"/>
                <a:shade val="45000"/>
                <a:satMod val="155000"/>
              </a:schemeClr>
            </a:gs>
            <a:gs pos="60000">
              <a:schemeClr val="accent3">
                <a:tint val="40000"/>
                <a:hueOff val="0"/>
                <a:satOff val="0"/>
                <a:lumOff val="0"/>
                <a:alphaOff val="0"/>
                <a:shade val="95000"/>
                <a:satMod val="150000"/>
              </a:schemeClr>
            </a:gs>
            <a:gs pos="100000">
              <a:schemeClr val="accent3">
                <a:tint val="40000"/>
                <a:hueOff val="0"/>
                <a:satOff val="0"/>
                <a:lumOff val="0"/>
                <a:alphaOff val="0"/>
                <a:tint val="87000"/>
                <a:satMod val="250000"/>
              </a:schemeClr>
            </a:gs>
          </a:gsLst>
          <a:lin ang="162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matte">
          <a:bevelT w="14445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247650" rIns="247650" bIns="24765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500" kern="1200" dirty="0"/>
        </a:p>
      </dsp:txBody>
      <dsp:txXfrm>
        <a:off x="0" y="0"/>
        <a:ext cx="2304256" cy="1620180"/>
      </dsp:txXfrm>
    </dsp:sp>
    <dsp:sp modelId="{E21D6728-144B-4DEA-8789-009EF5806EFE}">
      <dsp:nvSpPr>
        <dsp:cNvPr id="0" name=""/>
        <dsp:cNvSpPr/>
      </dsp:nvSpPr>
      <dsp:spPr>
        <a:xfrm>
          <a:off x="144015" y="1620641"/>
          <a:ext cx="2016224" cy="106100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45000"/>
                <a:satMod val="155000"/>
              </a:schemeClr>
            </a:gs>
            <a:gs pos="60000">
              <a:schemeClr val="accent3">
                <a:hueOff val="0"/>
                <a:satOff val="0"/>
                <a:lumOff val="0"/>
                <a:alphaOff val="0"/>
                <a:shade val="95000"/>
                <a:satMod val="15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87000"/>
                <a:satMod val="250000"/>
              </a:schemeClr>
            </a:gs>
          </a:gsLst>
          <a:lin ang="16200000" scaled="0"/>
        </a:gradFill>
        <a:ln>
          <a:noFill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3500" tIns="47625" rIns="63500" bIns="47625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b="1" kern="1200" dirty="0" smtClean="0">
              <a:solidFill>
                <a:schemeClr val="tx1"/>
              </a:solidFill>
            </a:rPr>
            <a:t>Доходы</a:t>
          </a:r>
          <a:endParaRPr lang="ru-RU" sz="2500" b="1" kern="1200" dirty="0">
            <a:solidFill>
              <a:schemeClr val="tx1"/>
            </a:solidFill>
          </a:endParaRPr>
        </a:p>
      </dsp:txBody>
      <dsp:txXfrm>
        <a:off x="175091" y="1651717"/>
        <a:ext cx="1954072" cy="998849"/>
      </dsp:txXfrm>
    </dsp:sp>
    <dsp:sp modelId="{6169A735-C8B8-4ADE-B9F7-55089ABF3E68}">
      <dsp:nvSpPr>
        <dsp:cNvPr id="0" name=""/>
        <dsp:cNvSpPr/>
      </dsp:nvSpPr>
      <dsp:spPr>
        <a:xfrm>
          <a:off x="144015" y="2844874"/>
          <a:ext cx="2016224" cy="106100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5625132"/>
                <a:satOff val="-8440"/>
                <a:lumOff val="-1373"/>
                <a:alphaOff val="0"/>
                <a:shade val="45000"/>
                <a:satMod val="155000"/>
              </a:schemeClr>
            </a:gs>
            <a:gs pos="60000">
              <a:schemeClr val="accent3">
                <a:hueOff val="5625132"/>
                <a:satOff val="-8440"/>
                <a:lumOff val="-1373"/>
                <a:alphaOff val="0"/>
                <a:shade val="95000"/>
                <a:satMod val="150000"/>
              </a:schemeClr>
            </a:gs>
            <a:gs pos="100000">
              <a:schemeClr val="accent3">
                <a:hueOff val="5625132"/>
                <a:satOff val="-8440"/>
                <a:lumOff val="-1373"/>
                <a:alphaOff val="0"/>
                <a:tint val="87000"/>
                <a:satMod val="250000"/>
              </a:schemeClr>
            </a:gs>
          </a:gsLst>
          <a:lin ang="16200000" scaled="0"/>
        </a:gradFill>
        <a:ln>
          <a:noFill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3500" tIns="47625" rIns="63500" bIns="47625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b="1" kern="1200" dirty="0" smtClean="0">
              <a:solidFill>
                <a:schemeClr val="tx1"/>
              </a:solidFill>
            </a:rPr>
            <a:t>Расходы</a:t>
          </a:r>
          <a:endParaRPr lang="ru-RU" sz="2500" b="1" kern="1200" dirty="0">
            <a:solidFill>
              <a:schemeClr val="tx1"/>
            </a:solidFill>
          </a:endParaRPr>
        </a:p>
      </dsp:txBody>
      <dsp:txXfrm>
        <a:off x="175091" y="2875950"/>
        <a:ext cx="1954072" cy="998849"/>
      </dsp:txXfrm>
    </dsp:sp>
    <dsp:sp modelId="{F7E1681C-0E2C-4795-B598-BC52A18CEA41}">
      <dsp:nvSpPr>
        <dsp:cNvPr id="0" name=""/>
        <dsp:cNvSpPr/>
      </dsp:nvSpPr>
      <dsp:spPr>
        <a:xfrm>
          <a:off x="144015" y="4069106"/>
          <a:ext cx="2016224" cy="106100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11250264"/>
                <a:satOff val="-16880"/>
                <a:lumOff val="-2745"/>
                <a:alphaOff val="0"/>
                <a:shade val="45000"/>
                <a:satMod val="155000"/>
              </a:schemeClr>
            </a:gs>
            <a:gs pos="60000">
              <a:schemeClr val="accent3">
                <a:hueOff val="11250264"/>
                <a:satOff val="-16880"/>
                <a:lumOff val="-2745"/>
                <a:alphaOff val="0"/>
                <a:shade val="95000"/>
                <a:satMod val="150000"/>
              </a:schemeClr>
            </a:gs>
            <a:gs pos="100000">
              <a:schemeClr val="accent3">
                <a:hueOff val="11250264"/>
                <a:satOff val="-16880"/>
                <a:lumOff val="-2745"/>
                <a:alphaOff val="0"/>
                <a:tint val="87000"/>
                <a:satMod val="250000"/>
              </a:schemeClr>
            </a:gs>
          </a:gsLst>
          <a:lin ang="16200000" scaled="0"/>
        </a:gradFill>
        <a:ln>
          <a:noFill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3500" tIns="47625" rIns="63500" bIns="47625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dirty="0" smtClean="0">
              <a:solidFill>
                <a:schemeClr val="tx1"/>
              </a:solidFill>
            </a:rPr>
            <a:t>Дефицит (-),</a:t>
          </a:r>
          <a:br>
            <a:rPr lang="ru-RU" sz="2500" kern="1200" dirty="0" smtClean="0">
              <a:solidFill>
                <a:schemeClr val="tx1"/>
              </a:solidFill>
            </a:rPr>
          </a:br>
          <a:r>
            <a:rPr lang="ru-RU" sz="2500" kern="1200" dirty="0" smtClean="0">
              <a:solidFill>
                <a:schemeClr val="tx1"/>
              </a:solidFill>
            </a:rPr>
            <a:t>Профицит (+)</a:t>
          </a:r>
          <a:endParaRPr lang="ru-RU" sz="2500" kern="1200" dirty="0">
            <a:solidFill>
              <a:schemeClr val="tx1"/>
            </a:solidFill>
          </a:endParaRPr>
        </a:p>
      </dsp:txBody>
      <dsp:txXfrm>
        <a:off x="175091" y="4100182"/>
        <a:ext cx="1954072" cy="998849"/>
      </dsp:txXfrm>
    </dsp:sp>
  </dsp:spTree>
</dsp:drawing>
</file>

<file path=ppt/diagrams/drawing2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F93248B-F049-4809-8FC7-276B88D564FE}">
      <dsp:nvSpPr>
        <dsp:cNvPr id="0" name=""/>
        <dsp:cNvSpPr/>
      </dsp:nvSpPr>
      <dsp:spPr>
        <a:xfrm>
          <a:off x="1969" y="109960"/>
          <a:ext cx="1597958" cy="798979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2015 год (проект)</a:t>
          </a:r>
          <a:endParaRPr lang="ru-RU" sz="2400" kern="1200" dirty="0"/>
        </a:p>
      </dsp:txBody>
      <dsp:txXfrm>
        <a:off x="25370" y="133361"/>
        <a:ext cx="1551156" cy="752177"/>
      </dsp:txXfrm>
    </dsp:sp>
    <dsp:sp modelId="{4262512C-8C98-4B16-BD52-DCA017AF362D}">
      <dsp:nvSpPr>
        <dsp:cNvPr id="0" name=""/>
        <dsp:cNvSpPr/>
      </dsp:nvSpPr>
      <dsp:spPr>
        <a:xfrm>
          <a:off x="161765" y="908939"/>
          <a:ext cx="159795" cy="59923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99234"/>
              </a:lnTo>
              <a:lnTo>
                <a:pt x="159795" y="599234"/>
              </a:lnTo>
            </a:path>
          </a:pathLst>
        </a:custGeom>
        <a:noFill/>
        <a:ln w="425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23184B7-2A7A-4D96-B450-BF2DA4E380C6}">
      <dsp:nvSpPr>
        <dsp:cNvPr id="0" name=""/>
        <dsp:cNvSpPr/>
      </dsp:nvSpPr>
      <dsp:spPr>
        <a:xfrm>
          <a:off x="321561" y="1108684"/>
          <a:ext cx="1533465" cy="79897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Times New Roman" pitchFamily="18" charset="0"/>
              <a:cs typeface="Times New Roman" pitchFamily="18" charset="0"/>
            </a:rPr>
            <a:t>2 359 019,7</a:t>
          </a:r>
          <a:endParaRPr lang="ru-RU" sz="20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344962" y="1132085"/>
        <a:ext cx="1486663" cy="752177"/>
      </dsp:txXfrm>
    </dsp:sp>
    <dsp:sp modelId="{2BFFAD48-F634-4A94-8020-DD3311BAFFC8}">
      <dsp:nvSpPr>
        <dsp:cNvPr id="0" name=""/>
        <dsp:cNvSpPr/>
      </dsp:nvSpPr>
      <dsp:spPr>
        <a:xfrm>
          <a:off x="161765" y="908939"/>
          <a:ext cx="159795" cy="159795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97958"/>
              </a:lnTo>
              <a:lnTo>
                <a:pt x="159795" y="1597958"/>
              </a:lnTo>
            </a:path>
          </a:pathLst>
        </a:custGeom>
        <a:noFill/>
        <a:ln w="425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12940CE-A768-420D-8872-A7DF3F1C6B82}">
      <dsp:nvSpPr>
        <dsp:cNvPr id="0" name=""/>
        <dsp:cNvSpPr/>
      </dsp:nvSpPr>
      <dsp:spPr>
        <a:xfrm>
          <a:off x="321561" y="2107408"/>
          <a:ext cx="1501569" cy="79897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accent5">
              <a:hueOff val="-1986775"/>
              <a:satOff val="7962"/>
              <a:lumOff val="1726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27940" rIns="41910" bIns="2794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0" i="0" u="none" kern="1200" dirty="0" smtClean="0">
              <a:latin typeface="Times New Roman" pitchFamily="18" charset="0"/>
              <a:cs typeface="Times New Roman" pitchFamily="18" charset="0"/>
            </a:rPr>
            <a:t>1 358 786,1</a:t>
          </a:r>
          <a:endParaRPr lang="ru-RU" sz="22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344962" y="2130809"/>
        <a:ext cx="1454767" cy="752177"/>
      </dsp:txXfrm>
    </dsp:sp>
    <dsp:sp modelId="{29441411-8F90-4DBD-9161-9366A6ED59E8}">
      <dsp:nvSpPr>
        <dsp:cNvPr id="0" name=""/>
        <dsp:cNvSpPr/>
      </dsp:nvSpPr>
      <dsp:spPr>
        <a:xfrm>
          <a:off x="161765" y="908939"/>
          <a:ext cx="159795" cy="259668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596683"/>
              </a:lnTo>
              <a:lnTo>
                <a:pt x="159795" y="2596683"/>
              </a:lnTo>
            </a:path>
          </a:pathLst>
        </a:custGeom>
        <a:noFill/>
        <a:ln w="425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2427BB8-0F58-4835-9EBB-29C1ED9859F6}">
      <dsp:nvSpPr>
        <dsp:cNvPr id="0" name=""/>
        <dsp:cNvSpPr/>
      </dsp:nvSpPr>
      <dsp:spPr>
        <a:xfrm>
          <a:off x="321561" y="3106133"/>
          <a:ext cx="1539537" cy="79897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accent5">
              <a:hueOff val="-3973551"/>
              <a:satOff val="15924"/>
              <a:lumOff val="3451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i="0" u="none" kern="1200" dirty="0" smtClean="0">
              <a:latin typeface="Times New Roman" pitchFamily="18" charset="0"/>
              <a:cs typeface="Times New Roman" pitchFamily="18" charset="0"/>
            </a:rPr>
            <a:t>3 717 805,8</a:t>
          </a:r>
          <a:endParaRPr lang="ru-RU" sz="20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344962" y="3129534"/>
        <a:ext cx="1492735" cy="752177"/>
      </dsp:txXfrm>
    </dsp:sp>
    <dsp:sp modelId="{076787FC-4972-41FA-84CD-F5C1F0E686F7}">
      <dsp:nvSpPr>
        <dsp:cNvPr id="0" name=""/>
        <dsp:cNvSpPr/>
      </dsp:nvSpPr>
      <dsp:spPr>
        <a:xfrm>
          <a:off x="1999418" y="109960"/>
          <a:ext cx="1597958" cy="798979"/>
        </a:xfrm>
        <a:prstGeom prst="roundRect">
          <a:avLst>
            <a:gd name="adj" fmla="val 10000"/>
          </a:avLst>
        </a:prstGeom>
        <a:solidFill>
          <a:schemeClr val="accent5">
            <a:hueOff val="-9933876"/>
            <a:satOff val="39811"/>
            <a:lumOff val="8628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2016 год (проект)</a:t>
          </a:r>
          <a:endParaRPr lang="ru-RU" sz="2400" kern="1200" dirty="0"/>
        </a:p>
      </dsp:txBody>
      <dsp:txXfrm>
        <a:off x="2022819" y="133361"/>
        <a:ext cx="1551156" cy="752177"/>
      </dsp:txXfrm>
    </dsp:sp>
    <dsp:sp modelId="{7CDE3C8A-7E4C-4804-8D0C-0C02957D7650}">
      <dsp:nvSpPr>
        <dsp:cNvPr id="0" name=""/>
        <dsp:cNvSpPr/>
      </dsp:nvSpPr>
      <dsp:spPr>
        <a:xfrm>
          <a:off x="2159214" y="908939"/>
          <a:ext cx="159795" cy="59923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99234"/>
              </a:lnTo>
              <a:lnTo>
                <a:pt x="159795" y="599234"/>
              </a:lnTo>
            </a:path>
          </a:pathLst>
        </a:custGeom>
        <a:noFill/>
        <a:ln w="425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269C45-FBFA-4987-B30C-BA2C76D2B76E}">
      <dsp:nvSpPr>
        <dsp:cNvPr id="0" name=""/>
        <dsp:cNvSpPr/>
      </dsp:nvSpPr>
      <dsp:spPr>
        <a:xfrm>
          <a:off x="2319010" y="1108684"/>
          <a:ext cx="1422554" cy="79897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accent5">
              <a:hueOff val="-5960326"/>
              <a:satOff val="23887"/>
              <a:lumOff val="5177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Times New Roman" pitchFamily="18" charset="0"/>
              <a:cs typeface="Times New Roman" pitchFamily="18" charset="0"/>
            </a:rPr>
            <a:t>2 252 371,7</a:t>
          </a:r>
          <a:endParaRPr lang="ru-RU" sz="20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2342411" y="1132085"/>
        <a:ext cx="1375752" cy="752177"/>
      </dsp:txXfrm>
    </dsp:sp>
    <dsp:sp modelId="{1AC51A8B-B0FA-40A5-A12E-DACD850C0D64}">
      <dsp:nvSpPr>
        <dsp:cNvPr id="0" name=""/>
        <dsp:cNvSpPr/>
      </dsp:nvSpPr>
      <dsp:spPr>
        <a:xfrm>
          <a:off x="2159214" y="908939"/>
          <a:ext cx="159795" cy="159795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97958"/>
              </a:lnTo>
              <a:lnTo>
                <a:pt x="159795" y="1597958"/>
              </a:lnTo>
            </a:path>
          </a:pathLst>
        </a:custGeom>
        <a:noFill/>
        <a:ln w="425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0AB0A28-67A1-4F0B-8912-E03EE563DAD7}">
      <dsp:nvSpPr>
        <dsp:cNvPr id="0" name=""/>
        <dsp:cNvSpPr/>
      </dsp:nvSpPr>
      <dsp:spPr>
        <a:xfrm>
          <a:off x="2319010" y="2107408"/>
          <a:ext cx="1423436" cy="79897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accent5">
              <a:hueOff val="-7947101"/>
              <a:satOff val="31849"/>
              <a:lumOff val="6902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Times New Roman" pitchFamily="18" charset="0"/>
              <a:cs typeface="Times New Roman" pitchFamily="18" charset="0"/>
            </a:rPr>
            <a:t>1 424 466,6</a:t>
          </a:r>
          <a:endParaRPr lang="ru-RU" sz="20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2342411" y="2130809"/>
        <a:ext cx="1376634" cy="752177"/>
      </dsp:txXfrm>
    </dsp:sp>
    <dsp:sp modelId="{FD59E362-F5CD-462A-BD2B-953A9C556FA0}">
      <dsp:nvSpPr>
        <dsp:cNvPr id="0" name=""/>
        <dsp:cNvSpPr/>
      </dsp:nvSpPr>
      <dsp:spPr>
        <a:xfrm>
          <a:off x="2159214" y="908939"/>
          <a:ext cx="159795" cy="259668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596683"/>
              </a:lnTo>
              <a:lnTo>
                <a:pt x="159795" y="2596683"/>
              </a:lnTo>
            </a:path>
          </a:pathLst>
        </a:custGeom>
        <a:noFill/>
        <a:ln w="425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921377B-BCC3-46C7-8780-3A5BB49F4B15}">
      <dsp:nvSpPr>
        <dsp:cNvPr id="0" name=""/>
        <dsp:cNvSpPr/>
      </dsp:nvSpPr>
      <dsp:spPr>
        <a:xfrm>
          <a:off x="2319010" y="3106133"/>
          <a:ext cx="1421671" cy="79897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accent5">
              <a:hueOff val="-9933876"/>
              <a:satOff val="39811"/>
              <a:lumOff val="862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Times New Roman" pitchFamily="18" charset="0"/>
              <a:cs typeface="Times New Roman" pitchFamily="18" charset="0"/>
            </a:rPr>
            <a:t>3 676 838,3</a:t>
          </a:r>
          <a:endParaRPr lang="ru-RU" sz="20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2342411" y="3129534"/>
        <a:ext cx="1374869" cy="752177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F93248B-F049-4809-8FC7-276B88D564FE}">
      <dsp:nvSpPr>
        <dsp:cNvPr id="0" name=""/>
        <dsp:cNvSpPr/>
      </dsp:nvSpPr>
      <dsp:spPr>
        <a:xfrm>
          <a:off x="1123968" y="1256"/>
          <a:ext cx="2693320" cy="933025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2385" tIns="21590" rIns="32385" bIns="2159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b="1" kern="1200" dirty="0" smtClean="0">
              <a:solidFill>
                <a:schemeClr val="bg1"/>
              </a:solidFill>
            </a:rPr>
            <a:t>Расходы запланированные по программно-целевому методу</a:t>
          </a:r>
          <a:endParaRPr lang="ru-RU" sz="1700" b="1" kern="1200" dirty="0">
            <a:solidFill>
              <a:schemeClr val="bg1"/>
            </a:solidFill>
          </a:endParaRPr>
        </a:p>
      </dsp:txBody>
      <dsp:txXfrm>
        <a:off x="1151295" y="28583"/>
        <a:ext cx="2638666" cy="878371"/>
      </dsp:txXfrm>
    </dsp:sp>
    <dsp:sp modelId="{E0936AD0-5F70-43C8-ABE5-C130D3878D5B}">
      <dsp:nvSpPr>
        <dsp:cNvPr id="0" name=""/>
        <dsp:cNvSpPr/>
      </dsp:nvSpPr>
      <dsp:spPr>
        <a:xfrm>
          <a:off x="1393300" y="934281"/>
          <a:ext cx="262880" cy="56154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61542"/>
              </a:lnTo>
              <a:lnTo>
                <a:pt x="262880" y="561542"/>
              </a:lnTo>
            </a:path>
          </a:pathLst>
        </a:custGeom>
        <a:noFill/>
        <a:ln w="425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A574755-8D03-4459-9BDB-EAF07646C4CA}">
      <dsp:nvSpPr>
        <dsp:cNvPr id="0" name=""/>
        <dsp:cNvSpPr/>
      </dsp:nvSpPr>
      <dsp:spPr>
        <a:xfrm>
          <a:off x="1656180" y="1085219"/>
          <a:ext cx="2585482" cy="82120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2385" tIns="21590" rIns="32385" bIns="2159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b="1" kern="1200" dirty="0" smtClean="0"/>
            <a:t>Муниципальные программы района</a:t>
          </a:r>
          <a:endParaRPr lang="ru-RU" sz="1700" b="1" kern="1200" dirty="0"/>
        </a:p>
      </dsp:txBody>
      <dsp:txXfrm>
        <a:off x="1680232" y="1109271"/>
        <a:ext cx="2537378" cy="773105"/>
      </dsp:txXfrm>
    </dsp:sp>
    <dsp:sp modelId="{C6A52434-045D-4336-84AD-BC825162881A}">
      <dsp:nvSpPr>
        <dsp:cNvPr id="0" name=""/>
        <dsp:cNvSpPr/>
      </dsp:nvSpPr>
      <dsp:spPr>
        <a:xfrm>
          <a:off x="1393300" y="934281"/>
          <a:ext cx="262880" cy="156965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69651"/>
              </a:lnTo>
              <a:lnTo>
                <a:pt x="262880" y="1569651"/>
              </a:lnTo>
            </a:path>
          </a:pathLst>
        </a:custGeom>
        <a:noFill/>
        <a:ln w="425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F870678-66EE-4002-8DD0-8536ABC311A2}">
      <dsp:nvSpPr>
        <dsp:cNvPr id="0" name=""/>
        <dsp:cNvSpPr/>
      </dsp:nvSpPr>
      <dsp:spPr>
        <a:xfrm>
          <a:off x="1656180" y="2093328"/>
          <a:ext cx="2585482" cy="82120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accent3">
              <a:hueOff val="2250053"/>
              <a:satOff val="-3376"/>
              <a:lumOff val="-549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2385" tIns="21590" rIns="32385" bIns="2159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b="1" kern="1200" dirty="0" smtClean="0"/>
            <a:t>Ведомственные целевые программы района</a:t>
          </a:r>
          <a:endParaRPr lang="ru-RU" sz="1700" b="1" kern="1200" dirty="0"/>
        </a:p>
      </dsp:txBody>
      <dsp:txXfrm>
        <a:off x="1680232" y="2117380"/>
        <a:ext cx="2537378" cy="773105"/>
      </dsp:txXfrm>
    </dsp:sp>
    <dsp:sp modelId="{FD489671-F62F-4427-AB3D-069EAB956DBA}">
      <dsp:nvSpPr>
        <dsp:cNvPr id="0" name=""/>
        <dsp:cNvSpPr/>
      </dsp:nvSpPr>
      <dsp:spPr>
        <a:xfrm>
          <a:off x="1393300" y="934281"/>
          <a:ext cx="262880" cy="257776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577768"/>
              </a:lnTo>
              <a:lnTo>
                <a:pt x="262880" y="2577768"/>
              </a:lnTo>
            </a:path>
          </a:pathLst>
        </a:custGeom>
        <a:noFill/>
        <a:ln w="425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9EC82B3-321D-421F-AC46-4846D0D1B4CB}">
      <dsp:nvSpPr>
        <dsp:cNvPr id="0" name=""/>
        <dsp:cNvSpPr/>
      </dsp:nvSpPr>
      <dsp:spPr>
        <a:xfrm>
          <a:off x="1656180" y="3101444"/>
          <a:ext cx="2585482" cy="82120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accent3">
              <a:hueOff val="4500106"/>
              <a:satOff val="-6752"/>
              <a:lumOff val="-109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2385" tIns="21590" rIns="32385" bIns="2159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b="1" kern="1200" dirty="0" smtClean="0">
              <a:latin typeface="Times New Roman" pitchFamily="18" charset="0"/>
              <a:cs typeface="Times New Roman" pitchFamily="18" charset="0"/>
            </a:rPr>
            <a:t>Всего</a:t>
          </a:r>
          <a:endParaRPr lang="ru-RU" sz="17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1680232" y="3125496"/>
        <a:ext cx="2537378" cy="773105"/>
      </dsp:txXfrm>
    </dsp:sp>
    <dsp:sp modelId="{076787FC-4972-41FA-84CD-F5C1F0E686F7}">
      <dsp:nvSpPr>
        <dsp:cNvPr id="0" name=""/>
        <dsp:cNvSpPr/>
      </dsp:nvSpPr>
      <dsp:spPr>
        <a:xfrm>
          <a:off x="4320486" y="77103"/>
          <a:ext cx="1687716" cy="821209"/>
        </a:xfrm>
        <a:prstGeom prst="roundRect">
          <a:avLst>
            <a:gd name="adj" fmla="val 10000"/>
          </a:avLst>
        </a:prstGeom>
        <a:solidFill>
          <a:schemeClr val="accent3">
            <a:hueOff val="11250264"/>
            <a:satOff val="-16880"/>
            <a:lumOff val="-2745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33020" rIns="49530" bIns="3302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kern="1200" dirty="0" smtClean="0"/>
            <a:t>2014 год (проект)</a:t>
          </a:r>
          <a:endParaRPr lang="ru-RU" sz="2600" kern="1200" dirty="0"/>
        </a:p>
      </dsp:txBody>
      <dsp:txXfrm>
        <a:off x="4344538" y="101155"/>
        <a:ext cx="1639612" cy="773105"/>
      </dsp:txXfrm>
    </dsp:sp>
    <dsp:sp modelId="{7CDE3C8A-7E4C-4804-8D0C-0C02957D7650}">
      <dsp:nvSpPr>
        <dsp:cNvPr id="0" name=""/>
        <dsp:cNvSpPr/>
      </dsp:nvSpPr>
      <dsp:spPr>
        <a:xfrm>
          <a:off x="4489257" y="898312"/>
          <a:ext cx="191259" cy="59751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97511"/>
              </a:lnTo>
              <a:lnTo>
                <a:pt x="191259" y="597511"/>
              </a:lnTo>
            </a:path>
          </a:pathLst>
        </a:custGeom>
        <a:noFill/>
        <a:ln w="425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269C45-FBFA-4987-B30C-BA2C76D2B76E}">
      <dsp:nvSpPr>
        <dsp:cNvPr id="0" name=""/>
        <dsp:cNvSpPr/>
      </dsp:nvSpPr>
      <dsp:spPr>
        <a:xfrm>
          <a:off x="4680517" y="1085219"/>
          <a:ext cx="1490120" cy="82120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accent3">
              <a:hueOff val="6750158"/>
              <a:satOff val="-10128"/>
              <a:lumOff val="-1647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Times New Roman" pitchFamily="18" charset="0"/>
              <a:cs typeface="Times New Roman" pitchFamily="18" charset="0"/>
            </a:rPr>
            <a:t>2 084 731,8</a:t>
          </a:r>
          <a:endParaRPr lang="ru-RU" sz="20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4704569" y="1109271"/>
        <a:ext cx="1442016" cy="773105"/>
      </dsp:txXfrm>
    </dsp:sp>
    <dsp:sp modelId="{1AC51A8B-B0FA-40A5-A12E-DACD850C0D64}">
      <dsp:nvSpPr>
        <dsp:cNvPr id="0" name=""/>
        <dsp:cNvSpPr/>
      </dsp:nvSpPr>
      <dsp:spPr>
        <a:xfrm>
          <a:off x="4489257" y="898312"/>
          <a:ext cx="263276" cy="160562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05620"/>
              </a:lnTo>
              <a:lnTo>
                <a:pt x="263276" y="1605620"/>
              </a:lnTo>
            </a:path>
          </a:pathLst>
        </a:custGeom>
        <a:noFill/>
        <a:ln w="425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0AB0A28-67A1-4F0B-8912-E03EE563DAD7}">
      <dsp:nvSpPr>
        <dsp:cNvPr id="0" name=""/>
        <dsp:cNvSpPr/>
      </dsp:nvSpPr>
      <dsp:spPr>
        <a:xfrm>
          <a:off x="4752534" y="2093328"/>
          <a:ext cx="1402139" cy="82120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accent3">
              <a:hueOff val="9000211"/>
              <a:satOff val="-13504"/>
              <a:lumOff val="-2196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0" i="0" u="none" kern="1200" dirty="0" smtClean="0">
              <a:latin typeface="Times New Roman" pitchFamily="18" charset="0"/>
              <a:cs typeface="Times New Roman" pitchFamily="18" charset="0"/>
            </a:rPr>
            <a:t>1 341 125,8</a:t>
          </a:r>
          <a:endParaRPr lang="ru-RU" sz="20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4776586" y="2117380"/>
        <a:ext cx="1354035" cy="773105"/>
      </dsp:txXfrm>
    </dsp:sp>
    <dsp:sp modelId="{FD59E362-F5CD-462A-BD2B-953A9C556FA0}">
      <dsp:nvSpPr>
        <dsp:cNvPr id="0" name=""/>
        <dsp:cNvSpPr/>
      </dsp:nvSpPr>
      <dsp:spPr>
        <a:xfrm>
          <a:off x="4489257" y="898312"/>
          <a:ext cx="220271" cy="261373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613737"/>
              </a:lnTo>
              <a:lnTo>
                <a:pt x="220271" y="2613737"/>
              </a:lnTo>
            </a:path>
          </a:pathLst>
        </a:custGeom>
        <a:noFill/>
        <a:ln w="425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921377B-BCC3-46C7-8780-3A5BB49F4B15}">
      <dsp:nvSpPr>
        <dsp:cNvPr id="0" name=""/>
        <dsp:cNvSpPr/>
      </dsp:nvSpPr>
      <dsp:spPr>
        <a:xfrm>
          <a:off x="4709529" y="3101444"/>
          <a:ext cx="1432097" cy="82120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accent3">
              <a:hueOff val="11250264"/>
              <a:satOff val="-16880"/>
              <a:lumOff val="-2745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i="0" u="none" kern="1200" dirty="0" smtClean="0">
              <a:latin typeface="Times New Roman" pitchFamily="18" charset="0"/>
              <a:cs typeface="Times New Roman" pitchFamily="18" charset="0"/>
            </a:rPr>
            <a:t>3 425 857,6</a:t>
          </a:r>
          <a:endParaRPr lang="ru-RU" sz="20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4733581" y="3125496"/>
        <a:ext cx="1383993" cy="773105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01DE8EF-0968-4745-8496-53819C3A2A9A}">
      <dsp:nvSpPr>
        <dsp:cNvPr id="0" name=""/>
        <dsp:cNvSpPr/>
      </dsp:nvSpPr>
      <dsp:spPr>
        <a:xfrm>
          <a:off x="0" y="180019"/>
          <a:ext cx="5184576" cy="5184576"/>
        </a:xfrm>
        <a:prstGeom prst="pie">
          <a:avLst>
            <a:gd name="adj1" fmla="val 5400000"/>
            <a:gd name="adj2" fmla="val 1620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A063FEE-219D-4D0B-8AE9-16CF27435226}">
      <dsp:nvSpPr>
        <dsp:cNvPr id="0" name=""/>
        <dsp:cNvSpPr/>
      </dsp:nvSpPr>
      <dsp:spPr>
        <a:xfrm>
          <a:off x="2592288" y="180019"/>
          <a:ext cx="6048671" cy="5184576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/>
            <a:t>обеспечение доступности качественного образования, соответствующего требованиям инновационного развития экономики, современным потребностям общества и каждого жителя района; </a:t>
          </a:r>
          <a:endParaRPr lang="ru-RU" sz="1600" b="1" kern="1200" dirty="0"/>
        </a:p>
      </dsp:txBody>
      <dsp:txXfrm>
        <a:off x="2592288" y="180019"/>
        <a:ext cx="6048671" cy="1101722"/>
      </dsp:txXfrm>
    </dsp:sp>
    <dsp:sp modelId="{20687CD5-537D-4C1E-AF1F-24D78484A766}">
      <dsp:nvSpPr>
        <dsp:cNvPr id="0" name=""/>
        <dsp:cNvSpPr/>
      </dsp:nvSpPr>
      <dsp:spPr>
        <a:xfrm>
          <a:off x="680475" y="1281742"/>
          <a:ext cx="3823624" cy="3823624"/>
        </a:xfrm>
        <a:prstGeom prst="pie">
          <a:avLst>
            <a:gd name="adj1" fmla="val 5400000"/>
            <a:gd name="adj2" fmla="val 16200000"/>
          </a:avLst>
        </a:prstGeom>
        <a:solidFill>
          <a:schemeClr val="accent5">
            <a:hueOff val="-3311292"/>
            <a:satOff val="13270"/>
            <a:lumOff val="2876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35A1DBE-16B3-4E68-A292-B97D73E3D4AE}">
      <dsp:nvSpPr>
        <dsp:cNvPr id="0" name=""/>
        <dsp:cNvSpPr/>
      </dsp:nvSpPr>
      <dsp:spPr>
        <a:xfrm>
          <a:off x="2592288" y="1281742"/>
          <a:ext cx="6048671" cy="3823624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accent5">
              <a:hueOff val="-3311292"/>
              <a:satOff val="13270"/>
              <a:lumOff val="2876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/>
            <a:t>повышение эффективности реализации молодежной политики в интересах инновационного социально-ориентированного развития района;</a:t>
          </a:r>
          <a:endParaRPr lang="ru-RU" sz="1600" b="1" kern="1200" dirty="0"/>
        </a:p>
      </dsp:txBody>
      <dsp:txXfrm>
        <a:off x="2592288" y="1281742"/>
        <a:ext cx="6048671" cy="1101722"/>
      </dsp:txXfrm>
    </dsp:sp>
    <dsp:sp modelId="{E66782CB-B57E-42AB-A534-466E1A96EE44}">
      <dsp:nvSpPr>
        <dsp:cNvPr id="0" name=""/>
        <dsp:cNvSpPr/>
      </dsp:nvSpPr>
      <dsp:spPr>
        <a:xfrm>
          <a:off x="1360951" y="2383464"/>
          <a:ext cx="2462673" cy="2462673"/>
        </a:xfrm>
        <a:prstGeom prst="pie">
          <a:avLst>
            <a:gd name="adj1" fmla="val 5400000"/>
            <a:gd name="adj2" fmla="val 16200000"/>
          </a:avLst>
        </a:prstGeom>
        <a:solidFill>
          <a:schemeClr val="accent5">
            <a:hueOff val="-6622584"/>
            <a:satOff val="26541"/>
            <a:lumOff val="5752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F20D2F7-5F62-4CB5-AE9D-62A9358DD32F}">
      <dsp:nvSpPr>
        <dsp:cNvPr id="0" name=""/>
        <dsp:cNvSpPr/>
      </dsp:nvSpPr>
      <dsp:spPr>
        <a:xfrm>
          <a:off x="2592288" y="2484286"/>
          <a:ext cx="6048671" cy="2462673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accent5">
              <a:hueOff val="-6622584"/>
              <a:satOff val="26541"/>
              <a:lumOff val="5752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/>
            <a:t>обеспечение безопасного функционирования и развития системы отдыха, оздоровления, творче­ского досуга, занятости детей, подростков и мо­лодежи района. Формирование основ комплекс­ного решения проблем организации детского от­дыха, занятости;  </a:t>
          </a:r>
          <a:endParaRPr lang="ru-RU" sz="1600" b="1" kern="1200" dirty="0"/>
        </a:p>
      </dsp:txBody>
      <dsp:txXfrm>
        <a:off x="2592288" y="2484286"/>
        <a:ext cx="6048671" cy="1101722"/>
      </dsp:txXfrm>
    </dsp:sp>
    <dsp:sp modelId="{9BBAE537-E3BA-4A0B-BFE3-D5C3389AA49C}">
      <dsp:nvSpPr>
        <dsp:cNvPr id="0" name=""/>
        <dsp:cNvSpPr/>
      </dsp:nvSpPr>
      <dsp:spPr>
        <a:xfrm>
          <a:off x="2041426" y="3485187"/>
          <a:ext cx="1101722" cy="1101722"/>
        </a:xfrm>
        <a:prstGeom prst="pie">
          <a:avLst>
            <a:gd name="adj1" fmla="val 5400000"/>
            <a:gd name="adj2" fmla="val 16200000"/>
          </a:avLst>
        </a:prstGeom>
        <a:solidFill>
          <a:schemeClr val="accent5">
            <a:hueOff val="-9933876"/>
            <a:satOff val="39811"/>
            <a:lumOff val="8628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05949FC-1732-4F12-9475-C4C80E1FD933}">
      <dsp:nvSpPr>
        <dsp:cNvPr id="0" name=""/>
        <dsp:cNvSpPr/>
      </dsp:nvSpPr>
      <dsp:spPr>
        <a:xfrm>
          <a:off x="2592288" y="3859635"/>
          <a:ext cx="6048671" cy="1504963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accent5">
              <a:hueOff val="-9933876"/>
              <a:satOff val="39811"/>
              <a:lumOff val="862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/>
            <a:t>обеспечение условий для приостановления роста злоупотребления наркотиками и алкоголем, поэтапное сокращение распространение наркомании и алкоголизма и связанных с этим правонарушений  до уровня минимально  опасного для общества и формирование у населения активных жизненных позиций, пропагандирующих здоровый образ жизни.</a:t>
          </a:r>
          <a:endParaRPr lang="ru-RU" sz="1600" b="1" kern="1200" dirty="0"/>
        </a:p>
      </dsp:txBody>
      <dsp:txXfrm>
        <a:off x="2592288" y="3859635"/>
        <a:ext cx="6048671" cy="1504963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C2550CD-7DA0-46F2-A1B5-B021CF3778C7}">
      <dsp:nvSpPr>
        <dsp:cNvPr id="0" name=""/>
        <dsp:cNvSpPr/>
      </dsp:nvSpPr>
      <dsp:spPr>
        <a:xfrm>
          <a:off x="0" y="0"/>
          <a:ext cx="2592287" cy="2592287"/>
        </a:xfrm>
        <a:prstGeom prst="pie">
          <a:avLst>
            <a:gd name="adj1" fmla="val 5400000"/>
            <a:gd name="adj2" fmla="val 1620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6780168-B919-4F37-AE02-BF7B7E8487D7}">
      <dsp:nvSpPr>
        <dsp:cNvPr id="0" name=""/>
        <dsp:cNvSpPr/>
      </dsp:nvSpPr>
      <dsp:spPr>
        <a:xfrm>
          <a:off x="1222360" y="0"/>
          <a:ext cx="7415383" cy="2592287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Times New Roman" pitchFamily="18" charset="0"/>
              <a:cs typeface="Times New Roman" pitchFamily="18" charset="0"/>
            </a:rPr>
            <a:t>усиление социальной защиты уязвимых групп населения путем  предоставления адресной социальной помощи</a:t>
          </a:r>
          <a:endParaRPr lang="ru-RU" sz="20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1222360" y="0"/>
        <a:ext cx="7415383" cy="777688"/>
      </dsp:txXfrm>
    </dsp:sp>
    <dsp:sp modelId="{9EB2558E-9D10-4446-AC83-405F04C116C2}">
      <dsp:nvSpPr>
        <dsp:cNvPr id="0" name=""/>
        <dsp:cNvSpPr/>
      </dsp:nvSpPr>
      <dsp:spPr>
        <a:xfrm>
          <a:off x="453651" y="777688"/>
          <a:ext cx="1684985" cy="1684985"/>
        </a:xfrm>
        <a:prstGeom prst="pie">
          <a:avLst>
            <a:gd name="adj1" fmla="val 5400000"/>
            <a:gd name="adj2" fmla="val 16200000"/>
          </a:avLst>
        </a:prstGeom>
        <a:solidFill>
          <a:schemeClr val="accent2">
            <a:hueOff val="2340759"/>
            <a:satOff val="-2919"/>
            <a:lumOff val="686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BB4AFCD-5013-4799-92CB-6ABF0CA6779B}">
      <dsp:nvSpPr>
        <dsp:cNvPr id="0" name=""/>
        <dsp:cNvSpPr/>
      </dsp:nvSpPr>
      <dsp:spPr>
        <a:xfrm>
          <a:off x="1222360" y="792094"/>
          <a:ext cx="7415383" cy="1684985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accent2">
              <a:hueOff val="2340759"/>
              <a:satOff val="-2919"/>
              <a:lumOff val="686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Times New Roman" pitchFamily="18" charset="0"/>
              <a:cs typeface="Times New Roman" pitchFamily="18" charset="0"/>
            </a:rPr>
            <a:t>обеспечение адресного подхода к определению права на социальную помощь</a:t>
          </a:r>
          <a:endParaRPr lang="ru-RU" sz="20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1222360" y="792094"/>
        <a:ext cx="7415383" cy="777685"/>
      </dsp:txXfrm>
    </dsp:sp>
    <dsp:sp modelId="{5BA25BCB-1EFC-417C-AC1B-F3C58EC0EC9F}">
      <dsp:nvSpPr>
        <dsp:cNvPr id="0" name=""/>
        <dsp:cNvSpPr/>
      </dsp:nvSpPr>
      <dsp:spPr>
        <a:xfrm>
          <a:off x="907301" y="1555373"/>
          <a:ext cx="777685" cy="777685"/>
        </a:xfrm>
        <a:prstGeom prst="pie">
          <a:avLst>
            <a:gd name="adj1" fmla="val 5400000"/>
            <a:gd name="adj2" fmla="val 16200000"/>
          </a:avLst>
        </a:prstGeom>
        <a:solidFill>
          <a:schemeClr val="accent2">
            <a:hueOff val="4681519"/>
            <a:satOff val="-5839"/>
            <a:lumOff val="1373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9BFFED3-4386-428A-99C3-9FFE5F2644FD}">
      <dsp:nvSpPr>
        <dsp:cNvPr id="0" name=""/>
        <dsp:cNvSpPr/>
      </dsp:nvSpPr>
      <dsp:spPr>
        <a:xfrm>
          <a:off x="1254692" y="1584179"/>
          <a:ext cx="7415383" cy="777685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accent2">
              <a:hueOff val="4681519"/>
              <a:satOff val="-5839"/>
              <a:lumOff val="1373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Times New Roman" pitchFamily="18" charset="0"/>
              <a:cs typeface="Times New Roman" pitchFamily="18" charset="0"/>
            </a:rPr>
            <a:t>создание условий, обеспечивающих отдельным категориям граждан достойную жизнь, активную деятельность, почет и уважение в обществе</a:t>
          </a:r>
          <a:endParaRPr lang="ru-RU" sz="20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1254692" y="1584179"/>
        <a:ext cx="7415383" cy="777685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01DE8EF-0968-4745-8496-53819C3A2A9A}">
      <dsp:nvSpPr>
        <dsp:cNvPr id="0" name=""/>
        <dsp:cNvSpPr/>
      </dsp:nvSpPr>
      <dsp:spPr>
        <a:xfrm>
          <a:off x="0" y="180019"/>
          <a:ext cx="5184576" cy="5184576"/>
        </a:xfrm>
        <a:prstGeom prst="pie">
          <a:avLst>
            <a:gd name="adj1" fmla="val 5400000"/>
            <a:gd name="adj2" fmla="val 1620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A063FEE-219D-4D0B-8AE9-16CF27435226}">
      <dsp:nvSpPr>
        <dsp:cNvPr id="0" name=""/>
        <dsp:cNvSpPr/>
      </dsp:nvSpPr>
      <dsp:spPr>
        <a:xfrm>
          <a:off x="2592288" y="186759"/>
          <a:ext cx="6048671" cy="5171096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/>
            <a:t>создание условий для модернизационного развития общедоступных библиотек, сохранение и популяризация объектов культурного наследия, создание благоприятных условий для художественно-творческой деятельности и развитию народных художественных промыслов и ремесел</a:t>
          </a:r>
          <a:endParaRPr lang="ru-RU" sz="1600" b="1" kern="1200" dirty="0"/>
        </a:p>
      </dsp:txBody>
      <dsp:txXfrm>
        <a:off x="2592288" y="186759"/>
        <a:ext cx="6048671" cy="1551332"/>
      </dsp:txXfrm>
    </dsp:sp>
    <dsp:sp modelId="{20687CD5-537D-4C1E-AF1F-24D78484A766}">
      <dsp:nvSpPr>
        <dsp:cNvPr id="0" name=""/>
        <dsp:cNvSpPr/>
      </dsp:nvSpPr>
      <dsp:spPr>
        <a:xfrm>
          <a:off x="907302" y="1735396"/>
          <a:ext cx="3369971" cy="3369971"/>
        </a:xfrm>
        <a:prstGeom prst="pie">
          <a:avLst>
            <a:gd name="adj1" fmla="val 5400000"/>
            <a:gd name="adj2" fmla="val 16200000"/>
          </a:avLst>
        </a:prstGeom>
        <a:solidFill>
          <a:schemeClr val="accent5">
            <a:hueOff val="-4966938"/>
            <a:satOff val="19906"/>
            <a:lumOff val="4314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35A1DBE-16B3-4E68-A292-B97D73E3D4AE}">
      <dsp:nvSpPr>
        <dsp:cNvPr id="0" name=""/>
        <dsp:cNvSpPr/>
      </dsp:nvSpPr>
      <dsp:spPr>
        <a:xfrm>
          <a:off x="2571722" y="1802020"/>
          <a:ext cx="6048671" cy="3369971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accent5">
              <a:hueOff val="-4966938"/>
              <a:satOff val="19906"/>
              <a:lumOff val="4314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/>
            <a:t>создание условий для функционирования учреждений дополнительного образования в сфере культуры, создание условий для функционирования учреждений культурно - досугового типа</a:t>
          </a:r>
          <a:endParaRPr lang="ru-RU" sz="1600" b="1" kern="1200" dirty="0"/>
        </a:p>
      </dsp:txBody>
      <dsp:txXfrm>
        <a:off x="2571722" y="1802020"/>
        <a:ext cx="6048671" cy="1555370"/>
      </dsp:txXfrm>
    </dsp:sp>
    <dsp:sp modelId="{E66782CB-B57E-42AB-A534-466E1A96EE44}">
      <dsp:nvSpPr>
        <dsp:cNvPr id="0" name=""/>
        <dsp:cNvSpPr/>
      </dsp:nvSpPr>
      <dsp:spPr>
        <a:xfrm>
          <a:off x="1814602" y="3290767"/>
          <a:ext cx="1555371" cy="1555371"/>
        </a:xfrm>
        <a:prstGeom prst="pie">
          <a:avLst>
            <a:gd name="adj1" fmla="val 5400000"/>
            <a:gd name="adj2" fmla="val 16200000"/>
          </a:avLst>
        </a:prstGeom>
        <a:solidFill>
          <a:schemeClr val="accent5">
            <a:hueOff val="-9933876"/>
            <a:satOff val="39811"/>
            <a:lumOff val="8628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F20D2F7-5F62-4CB5-AE9D-62A9358DD32F}">
      <dsp:nvSpPr>
        <dsp:cNvPr id="0" name=""/>
        <dsp:cNvSpPr/>
      </dsp:nvSpPr>
      <dsp:spPr>
        <a:xfrm>
          <a:off x="2571722" y="3360090"/>
          <a:ext cx="6048671" cy="1544017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accent5">
              <a:hueOff val="-9933876"/>
              <a:satOff val="39811"/>
              <a:lumOff val="862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/>
            <a:t>формирование эффективного механизма управления в сфере туризма, информационное, инновационное и методическое обеспечение туристской отрасли, продвижение туристских возможностей;  </a:t>
          </a:r>
          <a:endParaRPr lang="ru-RU" sz="1600" b="1" kern="1200" dirty="0"/>
        </a:p>
      </dsp:txBody>
      <dsp:txXfrm>
        <a:off x="2571722" y="3360090"/>
        <a:ext cx="6048671" cy="1544017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01DE8EF-0968-4745-8496-53819C3A2A9A}">
      <dsp:nvSpPr>
        <dsp:cNvPr id="0" name=""/>
        <dsp:cNvSpPr/>
      </dsp:nvSpPr>
      <dsp:spPr>
        <a:xfrm>
          <a:off x="0" y="180019"/>
          <a:ext cx="5184576" cy="5184576"/>
        </a:xfrm>
        <a:prstGeom prst="pie">
          <a:avLst>
            <a:gd name="adj1" fmla="val 5400000"/>
            <a:gd name="adj2" fmla="val 1620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A063FEE-219D-4D0B-8AE9-16CF27435226}">
      <dsp:nvSpPr>
        <dsp:cNvPr id="0" name=""/>
        <dsp:cNvSpPr/>
      </dsp:nvSpPr>
      <dsp:spPr>
        <a:xfrm>
          <a:off x="2592288" y="180019"/>
          <a:ext cx="6048671" cy="5184576"/>
        </a:xfrm>
        <a:prstGeom prst="rect">
          <a:avLst/>
        </a:prstGeom>
        <a:noFill/>
        <a:ln w="425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latin typeface="Times New Roman" pitchFamily="18" charset="0"/>
              <a:cs typeface="Times New Roman" pitchFamily="18" charset="0"/>
            </a:rPr>
            <a:t>повышение конкурентоспособности районной продукции растениеводства на внутреннем рынке;</a:t>
          </a:r>
          <a:endParaRPr lang="ru-RU" sz="18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2592288" y="180019"/>
        <a:ext cx="6048671" cy="518456"/>
      </dsp:txXfrm>
    </dsp:sp>
    <dsp:sp modelId="{20687CD5-537D-4C1E-AF1F-24D78484A766}">
      <dsp:nvSpPr>
        <dsp:cNvPr id="0" name=""/>
        <dsp:cNvSpPr/>
      </dsp:nvSpPr>
      <dsp:spPr>
        <a:xfrm>
          <a:off x="388842" y="698476"/>
          <a:ext cx="4406890" cy="4406890"/>
        </a:xfrm>
        <a:prstGeom prst="pie">
          <a:avLst>
            <a:gd name="adj1" fmla="val 5400000"/>
            <a:gd name="adj2" fmla="val 16200000"/>
          </a:avLst>
        </a:prstGeom>
        <a:solidFill>
          <a:schemeClr val="accent5">
            <a:hueOff val="-1655646"/>
            <a:satOff val="6635"/>
            <a:lumOff val="1438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35A1DBE-16B3-4E68-A292-B97D73E3D4AE}">
      <dsp:nvSpPr>
        <dsp:cNvPr id="0" name=""/>
        <dsp:cNvSpPr/>
      </dsp:nvSpPr>
      <dsp:spPr>
        <a:xfrm>
          <a:off x="2590049" y="892776"/>
          <a:ext cx="6048671" cy="4406890"/>
        </a:xfrm>
        <a:prstGeom prst="rect">
          <a:avLst/>
        </a:prstGeom>
        <a:noFill/>
        <a:ln w="42500" cap="flat" cmpd="sng" algn="ctr">
          <a:solidFill>
            <a:schemeClr val="accent5">
              <a:hueOff val="-1655646"/>
              <a:satOff val="6635"/>
              <a:lumOff val="143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b="1" kern="1200" dirty="0" smtClean="0">
            <a:latin typeface="Times New Roman" pitchFamily="18" charset="0"/>
            <a:cs typeface="Times New Roman" pitchFamily="18" charset="0"/>
          </a:endParaRP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latin typeface="Times New Roman" pitchFamily="18" charset="0"/>
              <a:cs typeface="Times New Roman" pitchFamily="18" charset="0"/>
            </a:rPr>
            <a:t>комплексное развитие и повышение эффективности производства животноводческой продукции и продуктов ее переработки;</a:t>
          </a:r>
          <a:endParaRPr lang="ru-RU" sz="18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2590049" y="892776"/>
        <a:ext cx="6048671" cy="518456"/>
      </dsp:txXfrm>
    </dsp:sp>
    <dsp:sp modelId="{1D4C5536-71F1-4C6E-B47A-28207928C774}">
      <dsp:nvSpPr>
        <dsp:cNvPr id="0" name=""/>
        <dsp:cNvSpPr/>
      </dsp:nvSpPr>
      <dsp:spPr>
        <a:xfrm>
          <a:off x="777685" y="1216933"/>
          <a:ext cx="3629204" cy="3629204"/>
        </a:xfrm>
        <a:prstGeom prst="pie">
          <a:avLst>
            <a:gd name="adj1" fmla="val 5400000"/>
            <a:gd name="adj2" fmla="val 16200000"/>
          </a:avLst>
        </a:prstGeom>
        <a:solidFill>
          <a:schemeClr val="accent5">
            <a:hueOff val="-3311292"/>
            <a:satOff val="13270"/>
            <a:lumOff val="2876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833AEB8-56CC-4F88-8120-6C7FA1A67125}">
      <dsp:nvSpPr>
        <dsp:cNvPr id="0" name=""/>
        <dsp:cNvSpPr/>
      </dsp:nvSpPr>
      <dsp:spPr>
        <a:xfrm>
          <a:off x="2573960" y="1739031"/>
          <a:ext cx="6048671" cy="3629204"/>
        </a:xfrm>
        <a:prstGeom prst="rect">
          <a:avLst/>
        </a:prstGeom>
        <a:noFill/>
        <a:ln w="42500" cap="flat" cmpd="sng" algn="ctr">
          <a:solidFill>
            <a:schemeClr val="accent5">
              <a:hueOff val="-3311292"/>
              <a:satOff val="13270"/>
              <a:lumOff val="2876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b="1" kern="1200" dirty="0" smtClean="0">
            <a:latin typeface="Times New Roman" pitchFamily="18" charset="0"/>
            <a:cs typeface="Times New Roman" pitchFamily="18" charset="0"/>
          </a:endParaRPr>
        </a:p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latin typeface="Times New Roman" pitchFamily="18" charset="0"/>
              <a:cs typeface="Times New Roman" pitchFamily="18" charset="0"/>
            </a:rPr>
            <a:t>поддержка и дальнейшее развитие сельскохозяйственной деятельности малых форм хозяйствования;</a:t>
          </a:r>
          <a:endParaRPr lang="ru-RU" sz="18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2573960" y="1739031"/>
        <a:ext cx="6048671" cy="518456"/>
      </dsp:txXfrm>
    </dsp:sp>
    <dsp:sp modelId="{E81114B6-F7F8-4FC8-8699-28F74B8014A8}">
      <dsp:nvSpPr>
        <dsp:cNvPr id="0" name=""/>
        <dsp:cNvSpPr/>
      </dsp:nvSpPr>
      <dsp:spPr>
        <a:xfrm>
          <a:off x="1166528" y="1735390"/>
          <a:ext cx="2851519" cy="2851519"/>
        </a:xfrm>
        <a:prstGeom prst="pie">
          <a:avLst>
            <a:gd name="adj1" fmla="val 5400000"/>
            <a:gd name="adj2" fmla="val 16200000"/>
          </a:avLst>
        </a:prstGeom>
        <a:solidFill>
          <a:schemeClr val="accent5">
            <a:hueOff val="-4966938"/>
            <a:satOff val="19906"/>
            <a:lumOff val="4314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0E81755-BF3A-426C-BCE0-23655683D802}">
      <dsp:nvSpPr>
        <dsp:cNvPr id="0" name=""/>
        <dsp:cNvSpPr/>
      </dsp:nvSpPr>
      <dsp:spPr>
        <a:xfrm>
          <a:off x="2592288" y="2593925"/>
          <a:ext cx="6048671" cy="2851519"/>
        </a:xfrm>
        <a:prstGeom prst="rect">
          <a:avLst/>
        </a:prstGeom>
        <a:noFill/>
        <a:ln w="42500" cap="flat" cmpd="sng" algn="ctr">
          <a:solidFill>
            <a:schemeClr val="accent5">
              <a:hueOff val="-4966938"/>
              <a:satOff val="19906"/>
              <a:lumOff val="4314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latin typeface="Times New Roman" pitchFamily="18" charset="0"/>
              <a:cs typeface="Times New Roman" pitchFamily="18" charset="0"/>
            </a:rPr>
            <a:t>обеспечение устойчивого развития </a:t>
          </a:r>
          <a:r>
            <a:rPr lang="ru-RU" sz="1800" b="1" kern="1200" dirty="0" err="1" smtClean="0">
              <a:latin typeface="Times New Roman" pitchFamily="18" charset="0"/>
              <a:cs typeface="Times New Roman" pitchFamily="18" charset="0"/>
            </a:rPr>
            <a:t>рыбохозяйственного</a:t>
          </a:r>
          <a:r>
            <a:rPr lang="ru-RU" sz="1800" b="1" kern="1200" dirty="0" smtClean="0">
              <a:latin typeface="Times New Roman" pitchFamily="18" charset="0"/>
              <a:cs typeface="Times New Roman" pitchFamily="18" charset="0"/>
            </a:rPr>
            <a:t> комплекса в Нижневартовском районе;</a:t>
          </a:r>
          <a:endParaRPr lang="ru-RU" sz="18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2592288" y="2593925"/>
        <a:ext cx="6048671" cy="518462"/>
      </dsp:txXfrm>
    </dsp:sp>
    <dsp:sp modelId="{843D293F-1533-4FBA-8676-ECD24E785F73}">
      <dsp:nvSpPr>
        <dsp:cNvPr id="0" name=""/>
        <dsp:cNvSpPr/>
      </dsp:nvSpPr>
      <dsp:spPr>
        <a:xfrm>
          <a:off x="1555373" y="2253852"/>
          <a:ext cx="2073828" cy="2073828"/>
        </a:xfrm>
        <a:prstGeom prst="pie">
          <a:avLst>
            <a:gd name="adj1" fmla="val 5400000"/>
            <a:gd name="adj2" fmla="val 16200000"/>
          </a:avLst>
        </a:prstGeom>
        <a:solidFill>
          <a:schemeClr val="accent5">
            <a:hueOff val="-6622584"/>
            <a:satOff val="26541"/>
            <a:lumOff val="5752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BE5B5BC-99DB-47CA-A55E-9F1BCDE40FB6}">
      <dsp:nvSpPr>
        <dsp:cNvPr id="0" name=""/>
        <dsp:cNvSpPr/>
      </dsp:nvSpPr>
      <dsp:spPr>
        <a:xfrm>
          <a:off x="2590049" y="3211619"/>
          <a:ext cx="6048671" cy="1830879"/>
        </a:xfrm>
        <a:prstGeom prst="rect">
          <a:avLst/>
        </a:prstGeom>
        <a:noFill/>
        <a:ln w="42500" cap="flat" cmpd="sng" algn="ctr">
          <a:solidFill>
            <a:schemeClr val="accent5">
              <a:hueOff val="-6622584"/>
              <a:satOff val="26541"/>
              <a:lumOff val="5752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b="1" kern="1200" dirty="0" smtClean="0">
            <a:latin typeface="Times New Roman" pitchFamily="18" charset="0"/>
            <a:cs typeface="Times New Roman" pitchFamily="18" charset="0"/>
          </a:endParaRPr>
        </a:p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latin typeface="Times New Roman" pitchFamily="18" charset="0"/>
              <a:cs typeface="Times New Roman" pitchFamily="18" charset="0"/>
            </a:rPr>
            <a:t>повышение конкурентоспособности заготовки и переработки дикоросов на территории Нижневартовского района;</a:t>
          </a:r>
          <a:endParaRPr lang="ru-RU" sz="18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2590049" y="3211619"/>
        <a:ext cx="6048671" cy="457719"/>
      </dsp:txXfrm>
    </dsp:sp>
    <dsp:sp modelId="{DF5929C7-84DF-4181-830D-462EC362A654}">
      <dsp:nvSpPr>
        <dsp:cNvPr id="0" name=""/>
        <dsp:cNvSpPr/>
      </dsp:nvSpPr>
      <dsp:spPr>
        <a:xfrm>
          <a:off x="1944216" y="2772309"/>
          <a:ext cx="1296142" cy="1296142"/>
        </a:xfrm>
        <a:prstGeom prst="pie">
          <a:avLst>
            <a:gd name="adj1" fmla="val 5400000"/>
            <a:gd name="adj2" fmla="val 16200000"/>
          </a:avLst>
        </a:prstGeom>
        <a:solidFill>
          <a:schemeClr val="accent5">
            <a:hueOff val="-8278230"/>
            <a:satOff val="33176"/>
            <a:lumOff val="7190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9B284B1-94B6-4C59-B9ED-183510A99A93}">
      <dsp:nvSpPr>
        <dsp:cNvPr id="0" name=""/>
        <dsp:cNvSpPr/>
      </dsp:nvSpPr>
      <dsp:spPr>
        <a:xfrm>
          <a:off x="2592288" y="4047298"/>
          <a:ext cx="6048671" cy="1296142"/>
        </a:xfrm>
        <a:prstGeom prst="rect">
          <a:avLst/>
        </a:prstGeom>
        <a:noFill/>
        <a:ln w="42500" cap="flat" cmpd="sng" algn="ctr">
          <a:solidFill>
            <a:schemeClr val="accent5">
              <a:hueOff val="-8278230"/>
              <a:satOff val="33176"/>
              <a:lumOff val="719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latin typeface="Times New Roman" pitchFamily="18" charset="0"/>
              <a:cs typeface="Times New Roman" pitchFamily="18" charset="0"/>
            </a:rPr>
            <a:t>создание комфортных условий жизнедеятельности в сельской местности;</a:t>
          </a:r>
          <a:endParaRPr lang="ru-RU" sz="18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2592288" y="4047298"/>
        <a:ext cx="6048671" cy="518456"/>
      </dsp:txXfrm>
    </dsp:sp>
    <dsp:sp modelId="{CCE50429-5248-4136-A9E8-2001B753F565}">
      <dsp:nvSpPr>
        <dsp:cNvPr id="0" name=""/>
        <dsp:cNvSpPr/>
      </dsp:nvSpPr>
      <dsp:spPr>
        <a:xfrm>
          <a:off x="2333059" y="3290766"/>
          <a:ext cx="518456" cy="518456"/>
        </a:xfrm>
        <a:prstGeom prst="pie">
          <a:avLst>
            <a:gd name="adj1" fmla="val 5400000"/>
            <a:gd name="adj2" fmla="val 16200000"/>
          </a:avLst>
        </a:prstGeom>
        <a:solidFill>
          <a:schemeClr val="accent5">
            <a:hueOff val="-9933876"/>
            <a:satOff val="39811"/>
            <a:lumOff val="8628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22CA72E-2D7B-414D-9D6F-83F097EA0284}">
      <dsp:nvSpPr>
        <dsp:cNvPr id="0" name=""/>
        <dsp:cNvSpPr/>
      </dsp:nvSpPr>
      <dsp:spPr>
        <a:xfrm>
          <a:off x="2569786" y="4536506"/>
          <a:ext cx="6048671" cy="645193"/>
        </a:xfrm>
        <a:prstGeom prst="rect">
          <a:avLst/>
        </a:prstGeom>
        <a:noFill/>
        <a:ln w="42500" cap="flat" cmpd="sng" algn="ctr">
          <a:solidFill>
            <a:schemeClr val="accent5">
              <a:hueOff val="-9933876"/>
              <a:satOff val="39811"/>
              <a:lumOff val="862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tx1"/>
              </a:solidFill>
              <a:latin typeface="Times New Roman" pitchFamily="18" charset="0"/>
              <a:ea typeface="+mn-ea"/>
              <a:cs typeface="Times New Roman" pitchFamily="18" charset="0"/>
            </a:rPr>
            <a:t> поддержка </a:t>
          </a:r>
          <a:r>
            <a:rPr lang="ru-RU" sz="1800" b="1" kern="1200" dirty="0" err="1" smtClean="0">
              <a:solidFill>
                <a:schemeClr val="tx1"/>
              </a:solidFill>
              <a:latin typeface="Times New Roman" pitchFamily="18" charset="0"/>
              <a:ea typeface="+mn-ea"/>
              <a:cs typeface="Times New Roman" pitchFamily="18" charset="0"/>
            </a:rPr>
            <a:t>подотраслей</a:t>
          </a:r>
          <a:r>
            <a:rPr lang="ru-RU" sz="1800" b="1" kern="1200" dirty="0" smtClean="0">
              <a:solidFill>
                <a:schemeClr val="tx1"/>
              </a:solidFill>
              <a:latin typeface="Times New Roman" pitchFamily="18" charset="0"/>
              <a:ea typeface="+mn-ea"/>
              <a:cs typeface="Times New Roman" pitchFamily="18" charset="0"/>
            </a:rPr>
            <a:t> агропромышленного комплекса</a:t>
          </a:r>
          <a:r>
            <a:rPr lang="ru-RU" sz="1400" b="1" kern="1200" dirty="0" smtClean="0">
              <a:solidFill>
                <a:schemeClr val="tx1"/>
              </a:solidFill>
              <a:latin typeface="+mn-lt"/>
              <a:ea typeface="+mn-ea"/>
              <a:cs typeface="+mn-cs"/>
            </a:rPr>
            <a:t>.</a:t>
          </a:r>
          <a:endParaRPr lang="ru-RU" sz="1400" b="1" kern="1200" dirty="0">
            <a:solidFill>
              <a:schemeClr val="tx1"/>
            </a:solidFill>
            <a:latin typeface="+mn-lt"/>
            <a:ea typeface="+mn-ea"/>
            <a:cs typeface="+mn-cs"/>
          </a:endParaRPr>
        </a:p>
      </dsp:txBody>
      <dsp:txXfrm>
        <a:off x="2569786" y="4536506"/>
        <a:ext cx="6048671" cy="645193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01DE8EF-0968-4745-8496-53819C3A2A9A}">
      <dsp:nvSpPr>
        <dsp:cNvPr id="0" name=""/>
        <dsp:cNvSpPr/>
      </dsp:nvSpPr>
      <dsp:spPr>
        <a:xfrm>
          <a:off x="0" y="-5639"/>
          <a:ext cx="4000943" cy="4000943"/>
        </a:xfrm>
        <a:prstGeom prst="pie">
          <a:avLst>
            <a:gd name="adj1" fmla="val 5400000"/>
            <a:gd name="adj2" fmla="val 1620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A063FEE-219D-4D0B-8AE9-16CF27435226}">
      <dsp:nvSpPr>
        <dsp:cNvPr id="0" name=""/>
        <dsp:cNvSpPr/>
      </dsp:nvSpPr>
      <dsp:spPr>
        <a:xfrm>
          <a:off x="1900126" y="-5639"/>
          <a:ext cx="6821539" cy="4000943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kern="1200" dirty="0" smtClean="0"/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kern="1200" dirty="0" smtClean="0">
            <a:latin typeface="Times New Roman" pitchFamily="18" charset="0"/>
            <a:cs typeface="Times New Roman" pitchFamily="18" charset="0"/>
          </a:endParaRP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Times New Roman" pitchFamily="18" charset="0"/>
              <a:cs typeface="Times New Roman" pitchFamily="18" charset="0"/>
            </a:rPr>
            <a:t>создание оптимальных условий для устойчивого экономического и социально-культурного развития коренных малочисленных народов Севера Нижневартовского района на основе рационального природопользования</a:t>
          </a:r>
          <a:endParaRPr lang="ru-RU" sz="20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1900126" y="-5639"/>
        <a:ext cx="6821539" cy="1200285"/>
      </dsp:txXfrm>
    </dsp:sp>
    <dsp:sp modelId="{E79FAAA7-D343-4D9B-9364-A5DD619391D7}">
      <dsp:nvSpPr>
        <dsp:cNvPr id="0" name=""/>
        <dsp:cNvSpPr/>
      </dsp:nvSpPr>
      <dsp:spPr>
        <a:xfrm>
          <a:off x="706745" y="800081"/>
          <a:ext cx="2417449" cy="3206422"/>
        </a:xfrm>
        <a:prstGeom prst="pie">
          <a:avLst>
            <a:gd name="adj1" fmla="val 5400000"/>
            <a:gd name="adj2" fmla="val 16200000"/>
          </a:avLst>
        </a:prstGeom>
        <a:solidFill>
          <a:schemeClr val="accent5">
            <a:hueOff val="-4966938"/>
            <a:satOff val="19906"/>
            <a:lumOff val="4314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41E55C5-4377-46DA-A95A-59BEA66F3C10}">
      <dsp:nvSpPr>
        <dsp:cNvPr id="0" name=""/>
        <dsp:cNvSpPr/>
      </dsp:nvSpPr>
      <dsp:spPr>
        <a:xfrm>
          <a:off x="1870248" y="1794425"/>
          <a:ext cx="6821539" cy="1398556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accent5">
              <a:hueOff val="-4966938"/>
              <a:satOff val="19906"/>
              <a:lumOff val="4314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kern="1200" dirty="0" smtClean="0">
            <a:latin typeface="Times New Roman" pitchFamily="18" charset="0"/>
            <a:cs typeface="Times New Roman" pitchFamily="18" charset="0"/>
          </a:endParaRP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Times New Roman" pitchFamily="18" charset="0"/>
              <a:cs typeface="Times New Roman" pitchFamily="18" charset="0"/>
            </a:rPr>
            <a:t>укрепления социально-экономического потенциала, сохранения исконной среды обитания, традиционной культуры и быта</a:t>
          </a:r>
          <a:endParaRPr lang="ru-RU" sz="20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1870248" y="1794425"/>
        <a:ext cx="6821539" cy="645487"/>
      </dsp:txXfrm>
    </dsp:sp>
    <dsp:sp modelId="{7742DBD5-FC81-47A6-B1DF-EDB0E9579799}">
      <dsp:nvSpPr>
        <dsp:cNvPr id="0" name=""/>
        <dsp:cNvSpPr/>
      </dsp:nvSpPr>
      <dsp:spPr>
        <a:xfrm>
          <a:off x="1461617" y="2809763"/>
          <a:ext cx="881714" cy="1200281"/>
        </a:xfrm>
        <a:prstGeom prst="pie">
          <a:avLst>
            <a:gd name="adj1" fmla="val 5400000"/>
            <a:gd name="adj2" fmla="val 16200000"/>
          </a:avLst>
        </a:prstGeom>
        <a:solidFill>
          <a:schemeClr val="accent5">
            <a:hueOff val="-9933876"/>
            <a:satOff val="39811"/>
            <a:lumOff val="8628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962D173-9B89-4493-A81F-DF8AE66C8E21}">
      <dsp:nvSpPr>
        <dsp:cNvPr id="0" name=""/>
        <dsp:cNvSpPr/>
      </dsp:nvSpPr>
      <dsp:spPr>
        <a:xfrm>
          <a:off x="1856468" y="2848820"/>
          <a:ext cx="6821539" cy="1113273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accent5">
              <a:hueOff val="-9933876"/>
              <a:satOff val="39811"/>
              <a:lumOff val="862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Times New Roman" pitchFamily="18" charset="0"/>
              <a:cs typeface="Times New Roman" pitchFamily="18" charset="0"/>
            </a:rPr>
            <a:t>совершенствования системы муниципальной поддержки коренных малочисленных народов Севера </a:t>
          </a:r>
          <a:r>
            <a:rPr lang="ru-RU" sz="2000" kern="1200" dirty="0" err="1" smtClean="0">
              <a:latin typeface="Times New Roman" pitchFamily="18" charset="0"/>
              <a:cs typeface="Times New Roman" pitchFamily="18" charset="0"/>
            </a:rPr>
            <a:t>Нижневартовского</a:t>
          </a:r>
          <a:r>
            <a:rPr lang="ru-RU" sz="2000" kern="1200" dirty="0" smtClean="0">
              <a:latin typeface="Times New Roman" pitchFamily="18" charset="0"/>
              <a:cs typeface="Times New Roman" pitchFamily="18" charset="0"/>
            </a:rPr>
            <a:t> района</a:t>
          </a:r>
          <a:endParaRPr lang="ru-RU" sz="20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1856468" y="2848820"/>
        <a:ext cx="6821539" cy="111327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18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19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layout20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21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2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3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4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5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6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7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8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8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9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0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4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5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6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7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8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887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887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B1525B0-312A-4CDD-8B91-6361F90648AE}" type="datetimeFigureOut">
              <a:rPr lang="ru-RU" smtClean="0"/>
              <a:pPr/>
              <a:t>24.06.2014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55675" y="733425"/>
            <a:ext cx="4886325" cy="36655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643517"/>
            <a:ext cx="5438140" cy="439912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285338"/>
            <a:ext cx="2945659" cy="4887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285338"/>
            <a:ext cx="2945659" cy="4887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9F9A22-F7C7-4BC7-AA7D-FC08A6F44746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636158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9F9A22-F7C7-4BC7-AA7D-FC08A6F44746}" type="slidenum">
              <a:rPr lang="ru-RU" smtClean="0"/>
              <a:pPr/>
              <a:t>12</a:t>
            </a:fld>
            <a:endParaRPr lang="ru-RU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9F9A22-F7C7-4BC7-AA7D-FC08A6F44746}" type="slidenum">
              <a:rPr lang="ru-RU" smtClean="0"/>
              <a:pPr/>
              <a:t>19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24.06.2014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24.06.2014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24.06.2014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24.06.2014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24.06.2014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24.06.2014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24.06.2014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24.06.2014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24.06.2014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24.06.2014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24.06.2014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24.06.2014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7" Type="http://schemas.microsoft.com/office/2007/relationships/diagramDrawing" Target="../diagrams/drawing5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7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1.xml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11.xml"/><Relationship Id="rId4" Type="http://schemas.openxmlformats.org/officeDocument/2006/relationships/diagramQuickStyle" Target="../diagrams/quickStyle1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7" Type="http://schemas.openxmlformats.org/officeDocument/2006/relationships/diagramColors" Target="../diagrams/colors12.xml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12.xml"/><Relationship Id="rId5" Type="http://schemas.openxmlformats.org/officeDocument/2006/relationships/diagramLayout" Target="../diagrams/layout12.xml"/><Relationship Id="rId4" Type="http://schemas.openxmlformats.org/officeDocument/2006/relationships/diagramData" Target="../diagrams/data12.xml"/></Relationships>
</file>

<file path=ppt/slides/_rels/slide18.xml.rels><?xml version="1.0" encoding="UTF-8" standalone="yes"?>
<Relationships xmlns="http://schemas.openxmlformats.org/package/2006/relationships"><Relationship Id="rId7" Type="http://schemas.microsoft.com/office/2007/relationships/diagramDrawing" Target="../diagrams/drawing7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2.xml"/><Relationship Id="rId3" Type="http://schemas.openxmlformats.org/officeDocument/2006/relationships/diagramLayout" Target="../diagrams/layout1.xml"/><Relationship Id="rId7" Type="http://schemas.openxmlformats.org/officeDocument/2006/relationships/diagramLayout" Target="../diagrams/layout2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openxmlformats.org/officeDocument/2006/relationships/diagramData" Target="../diagrams/data2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0" Type="http://schemas.microsoft.com/office/2007/relationships/diagramDrawing" Target="../diagrams/drawing1.xml"/><Relationship Id="rId4" Type="http://schemas.openxmlformats.org/officeDocument/2006/relationships/diagramQuickStyle" Target="../diagrams/quickStyle1.xml"/><Relationship Id="rId9" Type="http://schemas.openxmlformats.org/officeDocument/2006/relationships/diagramColors" Target="../diagrams/colors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7" Type="http://schemas.openxmlformats.org/officeDocument/2006/relationships/diagramColors" Target="../diagrams/colors13.xml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13.xml"/><Relationship Id="rId5" Type="http://schemas.openxmlformats.org/officeDocument/2006/relationships/diagramLayout" Target="../diagrams/layout13.xml"/><Relationship Id="rId4" Type="http://schemas.openxmlformats.org/officeDocument/2006/relationships/diagramData" Target="../diagrams/data13.xml"/></Relationships>
</file>

<file path=ppt/slides/_rels/slide22.xml.rels><?xml version="1.0" encoding="UTF-8" standalone="yes"?>
<Relationships xmlns="http://schemas.openxmlformats.org/package/2006/relationships"><Relationship Id="rId7" Type="http://schemas.microsoft.com/office/2007/relationships/diagramDrawing" Target="../diagrams/drawing8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4.xml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4.xml"/><Relationship Id="rId5" Type="http://schemas.openxmlformats.org/officeDocument/2006/relationships/diagramQuickStyle" Target="../diagrams/quickStyle14.xml"/><Relationship Id="rId4" Type="http://schemas.openxmlformats.org/officeDocument/2006/relationships/diagramLayout" Target="../diagrams/layout1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10" Type="http://schemas.microsoft.com/office/2007/relationships/diagramDrawing" Target="../diagrams/drawing9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5.xml"/><Relationship Id="rId2" Type="http://schemas.openxmlformats.org/officeDocument/2006/relationships/diagramData" Target="../diagrams/data15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5.xml"/><Relationship Id="rId4" Type="http://schemas.openxmlformats.org/officeDocument/2006/relationships/diagramQuickStyle" Target="../diagrams/quickStyle1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8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7" Type="http://schemas.openxmlformats.org/officeDocument/2006/relationships/diagramColors" Target="../diagrams/colors16.xml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16.xml"/><Relationship Id="rId5" Type="http://schemas.openxmlformats.org/officeDocument/2006/relationships/diagramLayout" Target="../diagrams/layout16.xml"/><Relationship Id="rId4" Type="http://schemas.openxmlformats.org/officeDocument/2006/relationships/diagramData" Target="../diagrams/data1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7" Type="http://schemas.microsoft.com/office/2007/relationships/diagramDrawing" Target="../diagrams/drawing11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7.xml"/><Relationship Id="rId3" Type="http://schemas.openxmlformats.org/officeDocument/2006/relationships/image" Target="../media/image54.jpeg"/><Relationship Id="rId7" Type="http://schemas.openxmlformats.org/officeDocument/2006/relationships/diagramQuickStyle" Target="../diagrams/quickStyle17.xml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Relationship Id="rId6" Type="http://schemas.openxmlformats.org/officeDocument/2006/relationships/diagramLayout" Target="../diagrams/layout17.xml"/><Relationship Id="rId5" Type="http://schemas.openxmlformats.org/officeDocument/2006/relationships/diagramData" Target="../diagrams/data17.xml"/><Relationship Id="rId4" Type="http://schemas.openxmlformats.org/officeDocument/2006/relationships/image" Target="../media/image55.jpeg"/></Relationships>
</file>

<file path=ppt/slides/_rels/slide37.xml.rels><?xml version="1.0" encoding="UTF-8" standalone="yes"?>
<Relationships xmlns="http://schemas.openxmlformats.org/package/2006/relationships"><Relationship Id="rId7" Type="http://schemas.microsoft.com/office/2007/relationships/diagramDrawing" Target="../diagrams/drawing12.xml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7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8.xml"/><Relationship Id="rId2" Type="http://schemas.openxmlformats.org/officeDocument/2006/relationships/diagramData" Target="../diagrams/data18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3.xml"/><Relationship Id="rId5" Type="http://schemas.openxmlformats.org/officeDocument/2006/relationships/diagramColors" Target="../diagrams/colors18.xml"/><Relationship Id="rId4" Type="http://schemas.openxmlformats.org/officeDocument/2006/relationships/diagramQuickStyle" Target="../diagrams/quickStyle18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9.xml"/><Relationship Id="rId7" Type="http://schemas.microsoft.com/office/2007/relationships/diagramDrawing" Target="../diagrams/drawing14.xml"/><Relationship Id="rId2" Type="http://schemas.openxmlformats.org/officeDocument/2006/relationships/diagramData" Target="../diagrams/data1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4.gif"/><Relationship Id="rId5" Type="http://schemas.openxmlformats.org/officeDocument/2006/relationships/diagramColors" Target="../diagrams/colors19.xml"/><Relationship Id="rId4" Type="http://schemas.openxmlformats.org/officeDocument/2006/relationships/diagramQuickStyle" Target="../diagrams/quickStyle19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0.xml"/><Relationship Id="rId7" Type="http://schemas.microsoft.com/office/2007/relationships/diagramDrawing" Target="../diagrams/drawing15.xml"/><Relationship Id="rId2" Type="http://schemas.openxmlformats.org/officeDocument/2006/relationships/diagramData" Target="../diagrams/data2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5.jpeg"/><Relationship Id="rId5" Type="http://schemas.openxmlformats.org/officeDocument/2006/relationships/diagramColors" Target="../diagrams/colors20.xml"/><Relationship Id="rId4" Type="http://schemas.openxmlformats.org/officeDocument/2006/relationships/diagramQuickStyle" Target="../diagrams/quickStyle20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1.xml"/><Relationship Id="rId2" Type="http://schemas.openxmlformats.org/officeDocument/2006/relationships/diagramData" Target="../diagrams/data2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6.xml"/><Relationship Id="rId5" Type="http://schemas.openxmlformats.org/officeDocument/2006/relationships/diagramColors" Target="../diagrams/colors21.xml"/><Relationship Id="rId4" Type="http://schemas.openxmlformats.org/officeDocument/2006/relationships/diagramQuickStyle" Target="../diagrams/quickStyle2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2.xml"/><Relationship Id="rId2" Type="http://schemas.openxmlformats.org/officeDocument/2006/relationships/diagramData" Target="../diagrams/data2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7.xml"/><Relationship Id="rId5" Type="http://schemas.openxmlformats.org/officeDocument/2006/relationships/diagramColors" Target="../diagrams/colors22.xml"/><Relationship Id="rId4" Type="http://schemas.openxmlformats.org/officeDocument/2006/relationships/diagramQuickStyle" Target="../diagrams/quickStyle2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3.xml"/><Relationship Id="rId2" Type="http://schemas.openxmlformats.org/officeDocument/2006/relationships/diagramData" Target="../diagrams/data23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8.xml"/><Relationship Id="rId5" Type="http://schemas.openxmlformats.org/officeDocument/2006/relationships/diagramColors" Target="../diagrams/colors23.xml"/><Relationship Id="rId4" Type="http://schemas.openxmlformats.org/officeDocument/2006/relationships/diagramQuickStyle" Target="../diagrams/quickStyle23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4.xml"/><Relationship Id="rId2" Type="http://schemas.openxmlformats.org/officeDocument/2006/relationships/diagramData" Target="../diagrams/data24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9.xml"/><Relationship Id="rId5" Type="http://schemas.openxmlformats.org/officeDocument/2006/relationships/diagramColors" Target="../diagrams/colors24.xml"/><Relationship Id="rId4" Type="http://schemas.openxmlformats.org/officeDocument/2006/relationships/diagramQuickStyle" Target="../diagrams/quickStyle2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7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5.xml"/><Relationship Id="rId7" Type="http://schemas.microsoft.com/office/2007/relationships/diagramDrawing" Target="../diagrams/drawing20.xml"/><Relationship Id="rId2" Type="http://schemas.openxmlformats.org/officeDocument/2006/relationships/diagramData" Target="../diagrams/data2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6.jpeg"/><Relationship Id="rId5" Type="http://schemas.openxmlformats.org/officeDocument/2006/relationships/diagramColors" Target="../diagrams/colors25.xml"/><Relationship Id="rId4" Type="http://schemas.openxmlformats.org/officeDocument/2006/relationships/diagramQuickStyle" Target="../diagrams/quickStyle25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6.xml"/><Relationship Id="rId2" Type="http://schemas.openxmlformats.org/officeDocument/2006/relationships/diagramData" Target="../diagrams/data26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1.xml"/><Relationship Id="rId5" Type="http://schemas.openxmlformats.org/officeDocument/2006/relationships/diagramColors" Target="../diagrams/colors26.xml"/><Relationship Id="rId4" Type="http://schemas.openxmlformats.org/officeDocument/2006/relationships/diagramQuickStyle" Target="../diagrams/quickStyle26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7.xml"/><Relationship Id="rId2" Type="http://schemas.openxmlformats.org/officeDocument/2006/relationships/diagramData" Target="../diagrams/data27.xml"/><Relationship Id="rId1" Type="http://schemas.openxmlformats.org/officeDocument/2006/relationships/slideLayout" Target="../slideLayouts/slideLayout7.xml"/><Relationship Id="rId5" Type="http://schemas.openxmlformats.org/officeDocument/2006/relationships/diagramColors" Target="../diagrams/colors27.xml"/><Relationship Id="rId4" Type="http://schemas.openxmlformats.org/officeDocument/2006/relationships/diagramQuickStyle" Target="../diagrams/quickStyle27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8.xml"/><Relationship Id="rId2" Type="http://schemas.openxmlformats.org/officeDocument/2006/relationships/diagramData" Target="../diagrams/data28.xml"/><Relationship Id="rId1" Type="http://schemas.openxmlformats.org/officeDocument/2006/relationships/slideLayout" Target="../slideLayouts/slideLayout7.xml"/><Relationship Id="rId5" Type="http://schemas.openxmlformats.org/officeDocument/2006/relationships/diagramColors" Target="../diagrams/colors28.xml"/><Relationship Id="rId4" Type="http://schemas.openxmlformats.org/officeDocument/2006/relationships/diagramQuickStyle" Target="../diagrams/quickStyle28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7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7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9.xml"/><Relationship Id="rId3" Type="http://schemas.openxmlformats.org/officeDocument/2006/relationships/diagramLayout" Target="../diagrams/layout8.xml"/><Relationship Id="rId7" Type="http://schemas.openxmlformats.org/officeDocument/2006/relationships/diagramLayout" Target="../diagrams/layout9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7.xml"/><Relationship Id="rId6" Type="http://schemas.openxmlformats.org/officeDocument/2006/relationships/diagramData" Target="../diagrams/data9.xml"/><Relationship Id="rId11" Type="http://schemas.microsoft.com/office/2007/relationships/diagramDrawing" Target="../diagrams/drawing4.xml"/><Relationship Id="rId5" Type="http://schemas.openxmlformats.org/officeDocument/2006/relationships/diagramColors" Target="../diagrams/colors8.xml"/><Relationship Id="rId10" Type="http://schemas.microsoft.com/office/2007/relationships/diagramDrawing" Target="../diagrams/drawing3.xml"/><Relationship Id="rId4" Type="http://schemas.openxmlformats.org/officeDocument/2006/relationships/diagramQuickStyle" Target="../diagrams/quickStyle8.xml"/><Relationship Id="rId9" Type="http://schemas.openxmlformats.org/officeDocument/2006/relationships/diagramColors" Target="../diagrams/colors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85720" y="642918"/>
            <a:ext cx="8605464" cy="477053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600" b="1" dirty="0" smtClean="0">
                <a:latin typeface="Times New Roman" pitchFamily="18" charset="0"/>
                <a:cs typeface="Times New Roman" pitchFamily="18" charset="0"/>
              </a:rPr>
              <a:t>ОТЧЕТ </a:t>
            </a:r>
          </a:p>
          <a:p>
            <a:pPr algn="ctr"/>
            <a:endParaRPr lang="ru-RU" sz="4000" b="1" dirty="0" smtClean="0"/>
          </a:p>
          <a:p>
            <a:pPr algn="ctr"/>
            <a:r>
              <a:rPr lang="ru-RU" sz="6600" dirty="0" smtClean="0">
                <a:solidFill>
                  <a:schemeClr val="tx2">
                    <a:lumMod val="75000"/>
                  </a:schemeClr>
                </a:solidFill>
                <a:latin typeface="a_ModernoCapsRg" pitchFamily="82" charset="-52"/>
              </a:rPr>
              <a:t>об исполнении бюджета района </a:t>
            </a:r>
          </a:p>
          <a:p>
            <a:pPr algn="ctr"/>
            <a:r>
              <a:rPr lang="ru-RU" sz="6600" dirty="0" smtClean="0">
                <a:solidFill>
                  <a:schemeClr val="tx2">
                    <a:lumMod val="75000"/>
                  </a:schemeClr>
                </a:solidFill>
                <a:latin typeface="a_ModernoCapsRg" pitchFamily="82" charset="-52"/>
              </a:rPr>
              <a:t>за 1 квартал 2014 года</a:t>
            </a:r>
            <a:endParaRPr lang="ru-RU" sz="66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  <a:latin typeface="a_ModernoCapsRg" pitchFamily="82" charset="-5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39552" y="5805264"/>
            <a:ext cx="81369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Департамент финансов администрации Нижневартовского района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83568" y="6245537"/>
            <a:ext cx="77768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2014 год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4368" y="260648"/>
            <a:ext cx="1122526" cy="147052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3" y="260648"/>
            <a:ext cx="1152127" cy="147052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36151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23528" y="332656"/>
            <a:ext cx="8496944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1. Муниципальная </a:t>
            </a:r>
            <a:r>
              <a:rPr lang="ru-RU" sz="2400" b="1" dirty="0">
                <a:solidFill>
                  <a:srgbClr val="7030A0"/>
                </a:solidFill>
              </a:rPr>
              <a:t>программа </a:t>
            </a:r>
            <a:endParaRPr lang="ru-RU" sz="2400" b="1" dirty="0" smtClean="0">
              <a:solidFill>
                <a:srgbClr val="7030A0"/>
              </a:solidFill>
            </a:endParaRPr>
          </a:p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«</a:t>
            </a:r>
            <a:r>
              <a:rPr lang="ru-RU" sz="2400" b="1" dirty="0">
                <a:solidFill>
                  <a:srgbClr val="7030A0"/>
                </a:solidFill>
              </a:rPr>
              <a:t>Развитие образования в </a:t>
            </a:r>
            <a:endParaRPr lang="ru-RU" sz="2400" b="1" dirty="0" smtClean="0">
              <a:solidFill>
                <a:srgbClr val="7030A0"/>
              </a:solidFill>
            </a:endParaRPr>
          </a:p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Нижневартовском </a:t>
            </a:r>
            <a:r>
              <a:rPr lang="ru-RU" sz="2400" b="1" dirty="0">
                <a:solidFill>
                  <a:srgbClr val="7030A0"/>
                </a:solidFill>
              </a:rPr>
              <a:t>районе </a:t>
            </a:r>
            <a:endParaRPr lang="ru-RU" sz="2400" b="1" dirty="0" smtClean="0">
              <a:solidFill>
                <a:srgbClr val="7030A0"/>
              </a:solidFill>
            </a:endParaRPr>
          </a:p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на </a:t>
            </a:r>
            <a:r>
              <a:rPr lang="ru-RU" sz="2400" b="1" dirty="0">
                <a:solidFill>
                  <a:srgbClr val="7030A0"/>
                </a:solidFill>
              </a:rPr>
              <a:t>2014 – 2020 годы</a:t>
            </a:r>
            <a:r>
              <a:rPr lang="ru-RU" sz="2400" b="1" dirty="0" smtClean="0">
                <a:solidFill>
                  <a:srgbClr val="7030A0"/>
                </a:solidFill>
              </a:rPr>
              <a:t>»</a:t>
            </a:r>
            <a:endParaRPr lang="ru-RU" sz="2400" dirty="0">
              <a:solidFill>
                <a:srgbClr val="7030A0"/>
              </a:solidFill>
            </a:endParaRPr>
          </a:p>
        </p:txBody>
      </p:sp>
      <p:pic>
        <p:nvPicPr>
          <p:cNvPr id="1025" name="Picture 1" descr="S:\Бюджет 2013 доходы, расходы\БЮДЖЕТ ДЛЯ ГРАЖДАН\картинки, фон\7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574" y="332656"/>
            <a:ext cx="1909170" cy="14287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S:\Бюджет 2013 доходы, расходы\БЮДЖЕТ ДЛЯ ГРАЖДАН\картинки, фон\7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332656"/>
            <a:ext cx="1944216" cy="14287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357158" y="1815955"/>
          <a:ext cx="8572559" cy="4840034"/>
        </p:xfrm>
        <a:graphic>
          <a:graphicData uri="http://schemas.openxmlformats.org/drawingml/2006/table">
            <a:tbl>
              <a:tblPr/>
              <a:tblGrid>
                <a:gridCol w="5071020"/>
                <a:gridCol w="1450321"/>
                <a:gridCol w="1206048"/>
                <a:gridCol w="845170"/>
              </a:tblGrid>
              <a:tr h="502118"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Исполнение программы в разрезе подпрограмм</a:t>
                      </a:r>
                      <a:endParaRPr lang="ru-RU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3929" marR="339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Уточненный план года  </a:t>
                      </a:r>
                      <a:endParaRPr lang="ru-RU" sz="1400" b="1" kern="1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077" marR="390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  <a:defRPr/>
                      </a:pP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Исполнение  1 квартала </a:t>
                      </a:r>
                      <a:endParaRPr lang="ru-RU" sz="1400" b="1" kern="1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077" marR="390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400" b="1" kern="12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%</a:t>
                      </a:r>
                    </a:p>
                  </a:txBody>
                  <a:tcPr marL="39077" marR="390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486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Calibri"/>
                          <a:cs typeface="Times New Roman"/>
                        </a:rPr>
                        <a:t>I. «Развитие дошкольного, общего образования и дополнительного образования детей»</a:t>
                      </a: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 в т.ч.:</a:t>
                      </a:r>
                    </a:p>
                  </a:txBody>
                  <a:tcPr marL="33929" marR="339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1 451 815,2</a:t>
                      </a:r>
                    </a:p>
                  </a:txBody>
                  <a:tcPr marL="33929" marR="339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260 866,6</a:t>
                      </a:r>
                    </a:p>
                  </a:txBody>
                  <a:tcPr marL="33929" marR="339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17,9</a:t>
                      </a:r>
                    </a:p>
                  </a:txBody>
                  <a:tcPr marL="33929" marR="339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4862">
                <a:tc>
                  <a:txBody>
                    <a:bodyPr/>
                    <a:lstStyle/>
                    <a:p>
                      <a:pPr indent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i="1" dirty="0">
                          <a:latin typeface="Times New Roman"/>
                          <a:ea typeface="Times New Roman"/>
                          <a:cs typeface="Times New Roman"/>
                        </a:rPr>
                        <a:t>Средства бюджета района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3929" marR="339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467 544,6</a:t>
                      </a:r>
                    </a:p>
                  </a:txBody>
                  <a:tcPr marL="33929" marR="339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109 775,1</a:t>
                      </a:r>
                    </a:p>
                  </a:txBody>
                  <a:tcPr marL="33929" marR="339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i="1">
                          <a:latin typeface="Times New Roman"/>
                          <a:ea typeface="Times New Roman"/>
                          <a:cs typeface="Times New Roman"/>
                        </a:rPr>
                        <a:t>23,5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3929" marR="339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4862">
                <a:tc>
                  <a:txBody>
                    <a:bodyPr/>
                    <a:lstStyle/>
                    <a:p>
                      <a:pPr indent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i="1" dirty="0">
                          <a:latin typeface="Times New Roman"/>
                          <a:ea typeface="Times New Roman"/>
                          <a:cs typeface="Times New Roman"/>
                        </a:rPr>
                        <a:t>Средства бюджета округа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3929" marR="339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984 270,6</a:t>
                      </a:r>
                    </a:p>
                  </a:txBody>
                  <a:tcPr marL="33929" marR="339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151 091,5</a:t>
                      </a:r>
                    </a:p>
                  </a:txBody>
                  <a:tcPr marL="33929" marR="339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i="1">
                          <a:latin typeface="Times New Roman"/>
                          <a:ea typeface="Times New Roman"/>
                          <a:cs typeface="Times New Roman"/>
                        </a:rPr>
                        <a:t>15,4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3929" marR="339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4862">
                <a:tc>
                  <a:txBody>
                    <a:bodyPr/>
                    <a:lstStyle/>
                    <a:p>
                      <a:pPr indent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b="1" i="1" dirty="0">
                          <a:latin typeface="Times New Roman"/>
                          <a:ea typeface="Times New Roman"/>
                          <a:cs typeface="Times New Roman"/>
                        </a:rPr>
                        <a:t>Кроме того, иные внебюджетные источники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3929" marR="339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50 851,00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3929" marR="339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5 327,2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3929" marR="339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i="1">
                          <a:latin typeface="Times New Roman"/>
                          <a:ea typeface="Times New Roman"/>
                          <a:cs typeface="Times New Roman"/>
                        </a:rPr>
                        <a:t>10,5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3929" marR="339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486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II. «Профилактика правонарушений в сфере безопасности дорожного движения на территории района» в т.ч.:</a:t>
                      </a:r>
                    </a:p>
                  </a:txBody>
                  <a:tcPr marL="33929" marR="339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1 096,0</a:t>
                      </a:r>
                    </a:p>
                  </a:txBody>
                  <a:tcPr marL="33929" marR="339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0,0</a:t>
                      </a:r>
                    </a:p>
                  </a:txBody>
                  <a:tcPr marL="33929" marR="339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0,0</a:t>
                      </a:r>
                    </a:p>
                  </a:txBody>
                  <a:tcPr marL="33929" marR="339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4862">
                <a:tc>
                  <a:txBody>
                    <a:bodyPr/>
                    <a:lstStyle/>
                    <a:p>
                      <a:pPr indent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i="1" dirty="0">
                          <a:latin typeface="Times New Roman"/>
                          <a:ea typeface="Times New Roman"/>
                          <a:cs typeface="Times New Roman"/>
                        </a:rPr>
                        <a:t>Средства бюджета района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3929" marR="339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i="1">
                          <a:latin typeface="Times New Roman"/>
                          <a:ea typeface="Times New Roman"/>
                          <a:cs typeface="Times New Roman"/>
                        </a:rPr>
                        <a:t>1 096,0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3929" marR="339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i="1">
                          <a:latin typeface="Times New Roman"/>
                          <a:ea typeface="Times New Roman"/>
                          <a:cs typeface="Times New Roman"/>
                        </a:rPr>
                        <a:t>0,0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3929" marR="339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i="1">
                          <a:latin typeface="Times New Roman"/>
                          <a:ea typeface="Times New Roman"/>
                          <a:cs typeface="Times New Roman"/>
                        </a:rPr>
                        <a:t>0,0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3929" marR="339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486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III. «Комплексные меры профилактики наркомании и алкоголизма среди детей, подростков и молодежи» в т.ч.:</a:t>
                      </a:r>
                    </a:p>
                  </a:txBody>
                  <a:tcPr marL="33929" marR="339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350,0</a:t>
                      </a:r>
                    </a:p>
                  </a:txBody>
                  <a:tcPr marL="33929" marR="339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55,0</a:t>
                      </a:r>
                    </a:p>
                  </a:txBody>
                  <a:tcPr marL="33929" marR="339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15,7</a:t>
                      </a:r>
                    </a:p>
                  </a:txBody>
                  <a:tcPr marL="33929" marR="339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4862">
                <a:tc>
                  <a:txBody>
                    <a:bodyPr/>
                    <a:lstStyle/>
                    <a:p>
                      <a:pPr indent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i="1">
                          <a:latin typeface="Times New Roman"/>
                          <a:ea typeface="Times New Roman"/>
                          <a:cs typeface="Times New Roman"/>
                        </a:rPr>
                        <a:t>Средства бюджета района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3929" marR="339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i="1" dirty="0">
                          <a:latin typeface="Times New Roman"/>
                          <a:ea typeface="Times New Roman"/>
                          <a:cs typeface="Times New Roman"/>
                        </a:rPr>
                        <a:t>350,0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3929" marR="339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i="1">
                          <a:latin typeface="Times New Roman"/>
                          <a:ea typeface="Times New Roman"/>
                          <a:cs typeface="Times New Roman"/>
                        </a:rPr>
                        <a:t>55,0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3929" marR="339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i="1">
                          <a:latin typeface="Times New Roman"/>
                          <a:ea typeface="Times New Roman"/>
                          <a:cs typeface="Times New Roman"/>
                        </a:rPr>
                        <a:t>15,7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3929" marR="339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414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IV. «Организация в каникулярное время отдыха, оздоровления, занятости детей, подростков и молодежи Нижневартовского района» в т.ч.:</a:t>
                      </a:r>
                    </a:p>
                  </a:txBody>
                  <a:tcPr marL="33929" marR="339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31 960,3</a:t>
                      </a:r>
                    </a:p>
                  </a:txBody>
                  <a:tcPr marL="33929" marR="339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0,0</a:t>
                      </a:r>
                    </a:p>
                  </a:txBody>
                  <a:tcPr marL="33929" marR="339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</a:p>
                  </a:txBody>
                  <a:tcPr marL="33929" marR="339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4862">
                <a:tc>
                  <a:txBody>
                    <a:bodyPr/>
                    <a:lstStyle/>
                    <a:p>
                      <a:pPr indent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i="1">
                          <a:latin typeface="Times New Roman"/>
                          <a:ea typeface="Times New Roman"/>
                          <a:cs typeface="Times New Roman"/>
                        </a:rPr>
                        <a:t>Средства бюджета района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3929" marR="339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i="1" dirty="0">
                          <a:latin typeface="Times New Roman"/>
                          <a:ea typeface="Times New Roman"/>
                          <a:cs typeface="Times New Roman"/>
                        </a:rPr>
                        <a:t>21 372,4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3929" marR="339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i="1" dirty="0">
                          <a:latin typeface="Times New Roman"/>
                          <a:ea typeface="Times New Roman"/>
                          <a:cs typeface="Times New Roman"/>
                        </a:rPr>
                        <a:t>0,0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3929" marR="339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i="1">
                          <a:latin typeface="Times New Roman"/>
                          <a:ea typeface="Times New Roman"/>
                          <a:cs typeface="Times New Roman"/>
                        </a:rPr>
                        <a:t>0,0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3929" marR="339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4862">
                <a:tc>
                  <a:txBody>
                    <a:bodyPr/>
                    <a:lstStyle/>
                    <a:p>
                      <a:pPr indent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i="1" dirty="0">
                          <a:latin typeface="Times New Roman"/>
                          <a:ea typeface="Times New Roman"/>
                          <a:cs typeface="Times New Roman"/>
                        </a:rPr>
                        <a:t>Средства бюджета округа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3929" marR="339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i="1">
                          <a:latin typeface="Times New Roman"/>
                          <a:ea typeface="Times New Roman"/>
                          <a:cs typeface="Times New Roman"/>
                        </a:rPr>
                        <a:t>10 587,9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3929" marR="339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i="1">
                          <a:latin typeface="Times New Roman"/>
                          <a:ea typeface="Times New Roman"/>
                          <a:cs typeface="Times New Roman"/>
                        </a:rPr>
                        <a:t>0,0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3929" marR="339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i="1" dirty="0">
                          <a:latin typeface="Times New Roman"/>
                          <a:ea typeface="Times New Roman"/>
                          <a:cs typeface="Times New Roman"/>
                        </a:rPr>
                        <a:t>0,0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3929" marR="339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2332251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="" xmlns:p14="http://schemas.microsoft.com/office/powerpoint/2010/main" val="3463451183"/>
              </p:ext>
            </p:extLst>
          </p:nvPr>
        </p:nvGraphicFramePr>
        <p:xfrm>
          <a:off x="107504" y="332656"/>
          <a:ext cx="8640960" cy="55446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07503" y="2420888"/>
            <a:ext cx="2590067" cy="1123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350" b="1" dirty="0" smtClean="0">
                <a:latin typeface="Times New Roman" pitchFamily="18" charset="0"/>
                <a:cs typeface="Times New Roman" pitchFamily="18" charset="0"/>
              </a:rPr>
              <a:t>Цели программы:</a:t>
            </a:r>
            <a:endParaRPr lang="ru-RU" sz="335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0237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23528" y="332656"/>
            <a:ext cx="8496944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2. Муниципальная программа </a:t>
            </a:r>
          </a:p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«Молодежь Нижневартовского </a:t>
            </a:r>
          </a:p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района на 2014 – 2020 годы»</a:t>
            </a:r>
          </a:p>
          <a:p>
            <a:pPr algn="ctr"/>
            <a:endParaRPr lang="ru-RU" sz="2400" dirty="0">
              <a:solidFill>
                <a:srgbClr val="7030A0"/>
              </a:solidFill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285728"/>
            <a:ext cx="2033894" cy="1285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58016" y="428604"/>
            <a:ext cx="1962456" cy="1143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Прямоугольник 1"/>
          <p:cNvSpPr/>
          <p:nvPr/>
        </p:nvSpPr>
        <p:spPr>
          <a:xfrm>
            <a:off x="285720" y="1571612"/>
            <a:ext cx="864096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sz="1600" b="1" u="sng" dirty="0" smtClean="0">
                <a:latin typeface="Bookman Old Style" pitchFamily="18" charset="0"/>
                <a:cs typeface="Times New Roman" pitchFamily="18" charset="0"/>
              </a:rPr>
              <a:t>Основная цель программы: </a:t>
            </a:r>
            <a:r>
              <a:rPr lang="ru-RU" sz="1600" b="1" dirty="0" smtClean="0">
                <a:solidFill>
                  <a:srgbClr val="7030A0"/>
                </a:solidFill>
                <a:latin typeface="Bookman Old Style" pitchFamily="18" charset="0"/>
                <a:cs typeface="Times New Roman" pitchFamily="18" charset="0"/>
              </a:rPr>
              <a:t>повышение </a:t>
            </a:r>
            <a:r>
              <a:rPr lang="ru-RU" sz="1600" b="1" dirty="0">
                <a:solidFill>
                  <a:srgbClr val="7030A0"/>
                </a:solidFill>
                <a:latin typeface="Bookman Old Style" pitchFamily="18" charset="0"/>
                <a:cs typeface="Times New Roman" pitchFamily="18" charset="0"/>
              </a:rPr>
              <a:t>эффективности реализации </a:t>
            </a:r>
            <a:r>
              <a:rPr lang="ru-RU" sz="1600" b="1" dirty="0" smtClean="0">
                <a:solidFill>
                  <a:srgbClr val="7030A0"/>
                </a:solidFill>
                <a:latin typeface="Bookman Old Style" pitchFamily="18" charset="0"/>
                <a:cs typeface="Times New Roman" pitchFamily="18" charset="0"/>
              </a:rPr>
              <a:t>молодежной </a:t>
            </a:r>
            <a:r>
              <a:rPr lang="ru-RU" sz="1600" b="1" dirty="0">
                <a:solidFill>
                  <a:srgbClr val="7030A0"/>
                </a:solidFill>
                <a:latin typeface="Bookman Old Style" pitchFamily="18" charset="0"/>
                <a:cs typeface="Times New Roman" pitchFamily="18" charset="0"/>
              </a:rPr>
              <a:t>политики в интересах инновационного социально </a:t>
            </a:r>
            <a:r>
              <a:rPr lang="ru-RU" sz="1600" b="1" dirty="0" smtClean="0">
                <a:solidFill>
                  <a:srgbClr val="7030A0"/>
                </a:solidFill>
                <a:latin typeface="Bookman Old Style" pitchFamily="18" charset="0"/>
                <a:cs typeface="Times New Roman" pitchFamily="18" charset="0"/>
              </a:rPr>
              <a:t>ориентированного </a:t>
            </a:r>
            <a:r>
              <a:rPr lang="ru-RU" sz="1600" b="1" dirty="0">
                <a:solidFill>
                  <a:srgbClr val="7030A0"/>
                </a:solidFill>
                <a:latin typeface="Bookman Old Style" pitchFamily="18" charset="0"/>
                <a:cs typeface="Times New Roman" pitchFamily="18" charset="0"/>
              </a:rPr>
              <a:t>развития Нижневартовского района</a:t>
            </a: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214282" y="2500306"/>
          <a:ext cx="8501122" cy="4101508"/>
        </p:xfrm>
        <a:graphic>
          <a:graphicData uri="http://schemas.openxmlformats.org/drawingml/2006/table">
            <a:tbl>
              <a:tblPr/>
              <a:tblGrid>
                <a:gridCol w="5084783"/>
                <a:gridCol w="1191746"/>
                <a:gridCol w="1191746"/>
                <a:gridCol w="1032847"/>
              </a:tblGrid>
              <a:tr h="396226"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Исполнение</a:t>
                      </a:r>
                      <a:r>
                        <a:rPr lang="ru-RU" sz="1400" b="1" baseline="0" dirty="0" smtClean="0">
                          <a:latin typeface="Times New Roman"/>
                          <a:ea typeface="Times New Roman"/>
                          <a:cs typeface="Times New Roman"/>
                        </a:rPr>
                        <a:t> программы по задачам</a:t>
                      </a:r>
                      <a:endParaRPr lang="ru-RU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077" marR="390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Уточненный план года  </a:t>
                      </a:r>
                      <a:endParaRPr lang="ru-RU" sz="1400" b="1" kern="1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077" marR="390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  <a:defRPr/>
                      </a:pP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Исполнение  1 квартала </a:t>
                      </a:r>
                      <a:endParaRPr lang="ru-RU" sz="1400" b="1" kern="1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077" marR="390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400" b="1" kern="12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%</a:t>
                      </a:r>
                    </a:p>
                  </a:txBody>
                  <a:tcPr marL="39077" marR="390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6981">
                <a:tc>
                  <a:txBody>
                    <a:bodyPr/>
                    <a:lstStyle/>
                    <a:p>
                      <a:pPr indent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1. Социально-гражданское развитие молодежи в т.ч.:</a:t>
                      </a:r>
                    </a:p>
                  </a:txBody>
                  <a:tcPr marL="39077" marR="390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900,0</a:t>
                      </a:r>
                    </a:p>
                  </a:txBody>
                  <a:tcPr marL="39077" marR="3907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900,0</a:t>
                      </a:r>
                    </a:p>
                  </a:txBody>
                  <a:tcPr marL="39077" marR="3907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</a:p>
                  </a:txBody>
                  <a:tcPr marL="39077" marR="3907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6981">
                <a:tc>
                  <a:txBody>
                    <a:bodyPr/>
                    <a:lstStyle/>
                    <a:p>
                      <a:pPr indent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b="0" i="1" dirty="0">
                          <a:latin typeface="Times New Roman"/>
                          <a:ea typeface="Times New Roman"/>
                          <a:cs typeface="Times New Roman"/>
                        </a:rPr>
                        <a:t>Средства бюджета района</a:t>
                      </a:r>
                      <a:endParaRPr lang="ru-RU" sz="1200" b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077" marR="390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b="0" i="1">
                          <a:latin typeface="Times New Roman"/>
                          <a:ea typeface="Times New Roman"/>
                          <a:cs typeface="Times New Roman"/>
                        </a:rPr>
                        <a:t>900,0</a:t>
                      </a:r>
                      <a:endParaRPr lang="ru-RU" sz="1200" b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077" marR="3907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b="0" i="1" dirty="0">
                          <a:latin typeface="Times New Roman"/>
                          <a:ea typeface="Times New Roman"/>
                          <a:cs typeface="Times New Roman"/>
                        </a:rPr>
                        <a:t>900,0</a:t>
                      </a:r>
                      <a:endParaRPr lang="ru-RU" sz="1200" b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077" marR="3907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b="0" i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200" b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077" marR="3907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6981">
                <a:tc>
                  <a:txBody>
                    <a:bodyPr/>
                    <a:lstStyle/>
                    <a:p>
                      <a:pPr indent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2. Содействие профессиональному становлению </a:t>
                      </a: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молодежи:</a:t>
                      </a: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077" marR="390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2600,0</a:t>
                      </a:r>
                    </a:p>
                  </a:txBody>
                  <a:tcPr marL="39077" marR="3907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2 336,5</a:t>
                      </a:r>
                    </a:p>
                  </a:txBody>
                  <a:tcPr marL="39077" marR="3907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89,9</a:t>
                      </a:r>
                    </a:p>
                  </a:txBody>
                  <a:tcPr marL="39077" marR="3907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6981">
                <a:tc>
                  <a:txBody>
                    <a:bodyPr/>
                    <a:lstStyle/>
                    <a:p>
                      <a:pPr indent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b="0" i="1">
                          <a:latin typeface="Times New Roman"/>
                          <a:ea typeface="Times New Roman"/>
                          <a:cs typeface="Times New Roman"/>
                        </a:rPr>
                        <a:t>Средства бюджета района</a:t>
                      </a:r>
                      <a:endParaRPr lang="ru-RU" sz="1200" b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077" marR="390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b="0" i="1" dirty="0">
                          <a:latin typeface="Times New Roman"/>
                          <a:ea typeface="Times New Roman"/>
                          <a:cs typeface="Times New Roman"/>
                        </a:rPr>
                        <a:t>2600,0</a:t>
                      </a:r>
                      <a:endParaRPr lang="ru-RU" sz="1200" b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077" marR="3907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b="0" i="1">
                          <a:latin typeface="Times New Roman"/>
                          <a:ea typeface="Times New Roman"/>
                          <a:cs typeface="Times New Roman"/>
                        </a:rPr>
                        <a:t>2 336,5</a:t>
                      </a:r>
                      <a:endParaRPr lang="ru-RU" sz="1200" b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077" marR="3907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b="0" i="1" dirty="0">
                          <a:latin typeface="Times New Roman"/>
                          <a:ea typeface="Times New Roman"/>
                          <a:cs typeface="Times New Roman"/>
                        </a:rPr>
                        <a:t>89,9</a:t>
                      </a:r>
                      <a:endParaRPr lang="ru-RU" sz="1200" b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077" marR="3907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6981">
                <a:tc>
                  <a:txBody>
                    <a:bodyPr/>
                    <a:lstStyle/>
                    <a:p>
                      <a:pPr indent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3. Становление гармоничной личности в т.ч.:</a:t>
                      </a:r>
                    </a:p>
                  </a:txBody>
                  <a:tcPr marL="39077" marR="390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0,0</a:t>
                      </a:r>
                    </a:p>
                  </a:txBody>
                  <a:tcPr marL="39077" marR="3907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0,0</a:t>
                      </a:r>
                    </a:p>
                  </a:txBody>
                  <a:tcPr marL="39077" marR="3907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0,0</a:t>
                      </a:r>
                    </a:p>
                  </a:txBody>
                  <a:tcPr marL="39077" marR="3907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6981">
                <a:tc>
                  <a:txBody>
                    <a:bodyPr/>
                    <a:lstStyle/>
                    <a:p>
                      <a:pPr indent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4. Управление молодежной политикой в т.ч.:</a:t>
                      </a:r>
                    </a:p>
                  </a:txBody>
                  <a:tcPr marL="39077" marR="390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500,0</a:t>
                      </a:r>
                    </a:p>
                  </a:txBody>
                  <a:tcPr marL="39077" marR="3907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319,2</a:t>
                      </a:r>
                    </a:p>
                  </a:txBody>
                  <a:tcPr marL="39077" marR="3907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63,8</a:t>
                      </a:r>
                    </a:p>
                  </a:txBody>
                  <a:tcPr marL="39077" marR="3907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6981">
                <a:tc>
                  <a:txBody>
                    <a:bodyPr/>
                    <a:lstStyle/>
                    <a:p>
                      <a:pPr indent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b="0" i="1">
                          <a:latin typeface="Times New Roman"/>
                          <a:ea typeface="Times New Roman"/>
                          <a:cs typeface="Times New Roman"/>
                        </a:rPr>
                        <a:t>Средства бюджета района</a:t>
                      </a:r>
                      <a:endParaRPr lang="ru-RU" sz="1200" b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077" marR="390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b="0" i="1">
                          <a:latin typeface="Times New Roman"/>
                          <a:ea typeface="Times New Roman"/>
                          <a:cs typeface="Times New Roman"/>
                        </a:rPr>
                        <a:t>500,0</a:t>
                      </a:r>
                      <a:endParaRPr lang="ru-RU" sz="1200" b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077" marR="3907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b="0" i="1" dirty="0">
                          <a:latin typeface="Times New Roman"/>
                          <a:ea typeface="Times New Roman"/>
                          <a:cs typeface="Times New Roman"/>
                        </a:rPr>
                        <a:t>319,2</a:t>
                      </a:r>
                      <a:endParaRPr lang="ru-RU" sz="1200" b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077" marR="3907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b="0" i="1" dirty="0">
                          <a:latin typeface="Times New Roman"/>
                          <a:ea typeface="Times New Roman"/>
                          <a:cs typeface="Times New Roman"/>
                        </a:rPr>
                        <a:t>63,8</a:t>
                      </a:r>
                      <a:endParaRPr lang="ru-RU" sz="1200" b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077" marR="3907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8599">
                <a:tc>
                  <a:txBody>
                    <a:bodyPr/>
                    <a:lstStyle/>
                    <a:p>
                      <a:pPr indent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5. Организация и осуществление мероприятий по работе с детьми, подростками и </a:t>
                      </a: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молодежью:</a:t>
                      </a: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077" marR="390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12 816,8</a:t>
                      </a:r>
                    </a:p>
                  </a:txBody>
                  <a:tcPr marL="39077" marR="3907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3 319,3</a:t>
                      </a:r>
                    </a:p>
                  </a:txBody>
                  <a:tcPr marL="39077" marR="3907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25,8</a:t>
                      </a:r>
                    </a:p>
                  </a:txBody>
                  <a:tcPr marL="39077" marR="3907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6981">
                <a:tc>
                  <a:txBody>
                    <a:bodyPr/>
                    <a:lstStyle/>
                    <a:p>
                      <a:pPr indent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b="0" i="1">
                          <a:latin typeface="Times New Roman"/>
                          <a:ea typeface="Times New Roman"/>
                          <a:cs typeface="Times New Roman"/>
                        </a:rPr>
                        <a:t>Средства бюджета района</a:t>
                      </a:r>
                      <a:endParaRPr lang="ru-RU" sz="1200" b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077" marR="390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b="0" i="1">
                          <a:latin typeface="Times New Roman"/>
                          <a:ea typeface="Times New Roman"/>
                          <a:cs typeface="Times New Roman"/>
                        </a:rPr>
                        <a:t>12 586,8</a:t>
                      </a:r>
                      <a:endParaRPr lang="ru-RU" sz="1200" b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077" marR="3907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b="0" i="1" dirty="0">
                          <a:latin typeface="Times New Roman"/>
                          <a:ea typeface="Times New Roman"/>
                          <a:cs typeface="Times New Roman"/>
                        </a:rPr>
                        <a:t>3 284,0</a:t>
                      </a:r>
                      <a:endParaRPr lang="ru-RU" sz="1200" b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077" marR="3907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b="0" i="1" dirty="0">
                          <a:latin typeface="Times New Roman"/>
                          <a:ea typeface="Times New Roman"/>
                          <a:cs typeface="Times New Roman"/>
                        </a:rPr>
                        <a:t>22,4</a:t>
                      </a:r>
                      <a:endParaRPr lang="ru-RU" sz="1200" b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077" marR="3907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6981">
                <a:tc>
                  <a:txBody>
                    <a:bodyPr/>
                    <a:lstStyle/>
                    <a:p>
                      <a:pPr indent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b="0" i="1" dirty="0">
                          <a:latin typeface="Times New Roman"/>
                          <a:ea typeface="Times New Roman"/>
                          <a:cs typeface="Times New Roman"/>
                        </a:rPr>
                        <a:t>Иные внебюджетные источники</a:t>
                      </a:r>
                      <a:endParaRPr lang="ru-RU" sz="1200" b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077" marR="390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b="0" i="1" dirty="0">
                          <a:latin typeface="Times New Roman"/>
                          <a:ea typeface="Times New Roman"/>
                          <a:cs typeface="Times New Roman"/>
                        </a:rPr>
                        <a:t>230,0</a:t>
                      </a:r>
                      <a:endParaRPr lang="ru-RU" sz="1200" b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077" marR="3907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b="0" i="1">
                          <a:latin typeface="Times New Roman"/>
                          <a:ea typeface="Times New Roman"/>
                          <a:cs typeface="Times New Roman"/>
                        </a:rPr>
                        <a:t>35,3</a:t>
                      </a:r>
                      <a:endParaRPr lang="ru-RU" sz="1200" b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077" marR="3907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b="0" i="1" dirty="0">
                          <a:latin typeface="Times New Roman"/>
                          <a:ea typeface="Times New Roman"/>
                          <a:cs typeface="Times New Roman"/>
                        </a:rPr>
                        <a:t>15,3</a:t>
                      </a:r>
                      <a:endParaRPr lang="ru-RU" sz="1200" b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077" marR="3907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2328300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285728"/>
            <a:ext cx="9036496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3. Муниципальная </a:t>
            </a:r>
            <a:r>
              <a:rPr lang="ru-RU" sz="2400" b="1" dirty="0">
                <a:solidFill>
                  <a:srgbClr val="7030A0"/>
                </a:solidFill>
              </a:rPr>
              <a:t>программа </a:t>
            </a:r>
            <a:endParaRPr lang="ru-RU" sz="2400" b="1" dirty="0" smtClean="0">
              <a:solidFill>
                <a:srgbClr val="7030A0"/>
              </a:solidFill>
            </a:endParaRPr>
          </a:p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«Муниципальная программа  «Социальная поддержка жителей Нижневартовского района на 2014–2020 годы»</a:t>
            </a:r>
            <a:endParaRPr lang="ru-RU" sz="2400" dirty="0" smtClean="0">
              <a:solidFill>
                <a:srgbClr val="7030A0"/>
              </a:solidFill>
            </a:endParaRPr>
          </a:p>
          <a:p>
            <a:pPr algn="ctr"/>
            <a:endParaRPr lang="ru-RU" sz="2400" dirty="0">
              <a:solidFill>
                <a:srgbClr val="7030A0"/>
              </a:solidFill>
            </a:endParaRPr>
          </a:p>
        </p:txBody>
      </p:sp>
      <p:graphicFrame>
        <p:nvGraphicFramePr>
          <p:cNvPr id="2" name="Схема 1"/>
          <p:cNvGraphicFramePr/>
          <p:nvPr>
            <p:extLst>
              <p:ext uri="{D42A27DB-BD31-4B8C-83A1-F6EECF244321}">
                <p14:modId xmlns="" xmlns:p14="http://schemas.microsoft.com/office/powerpoint/2010/main" val="2876929820"/>
              </p:ext>
            </p:extLst>
          </p:nvPr>
        </p:nvGraphicFramePr>
        <p:xfrm>
          <a:off x="285720" y="1785926"/>
          <a:ext cx="8711527" cy="25922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0" y="2643182"/>
            <a:ext cx="147989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Цели 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программы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:</a:t>
            </a:r>
          </a:p>
        </p:txBody>
      </p:sp>
      <p:sp>
        <p:nvSpPr>
          <p:cNvPr id="56321" name="Rectangle 1"/>
          <p:cNvSpPr>
            <a:spLocks noChangeArrowheads="1"/>
          </p:cNvSpPr>
          <p:nvPr/>
        </p:nvSpPr>
        <p:spPr bwMode="auto">
          <a:xfrm>
            <a:off x="500034" y="4786322"/>
            <a:ext cx="8429684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Уточненная бюджетная роспись расходов по программе на 01.04.2014 года составила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12 169,3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тыс. рублей. 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Кассовое исполнение расходов за 1 квартал 2014 года составило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2 364,8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тыс. рублей или 19,4 % к уточненному плану года.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98642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285720" y="1071546"/>
          <a:ext cx="8643998" cy="5657205"/>
        </p:xfrm>
        <a:graphic>
          <a:graphicData uri="http://schemas.openxmlformats.org/drawingml/2006/table">
            <a:tbl>
              <a:tblPr/>
              <a:tblGrid>
                <a:gridCol w="5443749"/>
                <a:gridCol w="1208301"/>
                <a:gridCol w="1209155"/>
                <a:gridCol w="782793"/>
              </a:tblGrid>
              <a:tr h="417879"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Исполнение программы по целям и задачам</a:t>
                      </a: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522" marR="225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b="1" kern="12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Уточненный план года  </a:t>
                      </a:r>
                      <a:endParaRPr lang="ru-RU" sz="1100" b="1" kern="1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077" marR="390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  <a:defRPr/>
                      </a:pPr>
                      <a:r>
                        <a:rPr lang="ru-RU" sz="1100" b="1" kern="12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Исполнение  1 квартала </a:t>
                      </a:r>
                      <a:endParaRPr lang="ru-RU" sz="1100" b="1" kern="1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077" marR="390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b="1" kern="12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%</a:t>
                      </a:r>
                    </a:p>
                  </a:txBody>
                  <a:tcPr marL="39077" marR="390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00839">
                <a:tc gridSpan="4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Цель 1 – создание условий для поддержания стабильного качества жизни пожилых людей, инвалидов, граждан других категорий путем оказания социальной помощи и социальной поддержки. Сохранение достигнутого за последние годы уровня социальной безопасности отдельных категорий граждан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522" marR="225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522" marR="225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522" marR="225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522" marR="225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609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Задача 1 – усиление социальной защиты уязвимых групп населения путем предоставления адресной социальной помощи в т.ч.</a:t>
                      </a:r>
                    </a:p>
                  </a:txBody>
                  <a:tcPr marL="22522" marR="225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Times New Roman"/>
                          <a:ea typeface="Times New Roman"/>
                          <a:cs typeface="Times New Roman"/>
                        </a:rPr>
                        <a:t>6 450,5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522" marR="225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b="1">
                          <a:latin typeface="Times New Roman"/>
                          <a:ea typeface="Times New Roman"/>
                          <a:cs typeface="Times New Roman"/>
                        </a:rPr>
                        <a:t>175,5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522" marR="225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b="1">
                          <a:latin typeface="Times New Roman"/>
                          <a:ea typeface="Times New Roman"/>
                          <a:cs typeface="Times New Roman"/>
                        </a:rPr>
                        <a:t>2,7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522" marR="225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9569">
                <a:tc>
                  <a:txBody>
                    <a:bodyPr/>
                    <a:lstStyle/>
                    <a:p>
                      <a:pPr indent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i="1">
                          <a:latin typeface="Times New Roman"/>
                          <a:ea typeface="Times New Roman"/>
                          <a:cs typeface="Times New Roman"/>
                        </a:rPr>
                        <a:t>Средства бюджета района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522" marR="225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6 450,5</a:t>
                      </a:r>
                    </a:p>
                  </a:txBody>
                  <a:tcPr marL="22522" marR="225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175,5</a:t>
                      </a:r>
                    </a:p>
                  </a:txBody>
                  <a:tcPr marL="22522" marR="225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2,7</a:t>
                      </a:r>
                    </a:p>
                  </a:txBody>
                  <a:tcPr marL="22522" marR="225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609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Задача 2 − обеспечение адресного подхода к определению права на социальную помощь и социальную поддержку, в т.ч.</a:t>
                      </a:r>
                    </a:p>
                  </a:txBody>
                  <a:tcPr marL="22522" marR="225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b="1">
                          <a:latin typeface="Times New Roman"/>
                          <a:ea typeface="Times New Roman"/>
                          <a:cs typeface="Times New Roman"/>
                        </a:rPr>
                        <a:t>4909,8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522" marR="225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b="1">
                          <a:latin typeface="Times New Roman"/>
                          <a:ea typeface="Times New Roman"/>
                          <a:cs typeface="Times New Roman"/>
                        </a:rPr>
                        <a:t>2130,3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522" marR="225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b="1">
                          <a:latin typeface="Times New Roman"/>
                          <a:ea typeface="Times New Roman"/>
                          <a:cs typeface="Times New Roman"/>
                        </a:rPr>
                        <a:t>43,4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522" marR="225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9569">
                <a:tc>
                  <a:txBody>
                    <a:bodyPr/>
                    <a:lstStyle/>
                    <a:p>
                      <a:pPr indent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i="1">
                          <a:latin typeface="Times New Roman"/>
                          <a:ea typeface="Times New Roman"/>
                          <a:cs typeface="Times New Roman"/>
                        </a:rPr>
                        <a:t>Средства бюджета района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522" marR="225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3536,0</a:t>
                      </a:r>
                    </a:p>
                  </a:txBody>
                  <a:tcPr marL="22522" marR="225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756,8</a:t>
                      </a:r>
                    </a:p>
                  </a:txBody>
                  <a:tcPr marL="22522" marR="225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21,4</a:t>
                      </a:r>
                    </a:p>
                  </a:txBody>
                  <a:tcPr marL="22522" marR="225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9569">
                <a:tc>
                  <a:txBody>
                    <a:bodyPr/>
                    <a:lstStyle/>
                    <a:p>
                      <a:pPr indent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i="1">
                          <a:latin typeface="Times New Roman"/>
                          <a:ea typeface="Times New Roman"/>
                          <a:cs typeface="Times New Roman"/>
                        </a:rPr>
                        <a:t>Внебюджетные источники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522" marR="225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i="1">
                          <a:latin typeface="Times New Roman"/>
                          <a:ea typeface="Times New Roman"/>
                          <a:cs typeface="Times New Roman"/>
                        </a:rPr>
                        <a:t>1373,8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522" marR="225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i="1">
                          <a:latin typeface="Times New Roman"/>
                          <a:ea typeface="Times New Roman"/>
                          <a:cs typeface="Times New Roman"/>
                        </a:rPr>
                        <a:t>1373,5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522" marR="225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i="1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522" marR="225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956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Times New Roman"/>
                          <a:ea typeface="Times New Roman"/>
                          <a:cs typeface="Times New Roman"/>
                        </a:rPr>
                        <a:t>Всего по Цели 1, в т.ч. 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522" marR="225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b="1">
                          <a:latin typeface="Times New Roman"/>
                          <a:ea typeface="Times New Roman"/>
                          <a:cs typeface="Times New Roman"/>
                        </a:rPr>
                        <a:t>11360,3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522" marR="225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b="1">
                          <a:latin typeface="Times New Roman"/>
                          <a:ea typeface="Times New Roman"/>
                          <a:cs typeface="Times New Roman"/>
                        </a:rPr>
                        <a:t>2306,0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522" marR="225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b="1">
                          <a:latin typeface="Times New Roman"/>
                          <a:ea typeface="Times New Roman"/>
                          <a:cs typeface="Times New Roman"/>
                        </a:rPr>
                        <a:t>20,3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522" marR="225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9569">
                <a:tc>
                  <a:txBody>
                    <a:bodyPr/>
                    <a:lstStyle/>
                    <a:p>
                      <a:pPr indent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i="1">
                          <a:latin typeface="Times New Roman"/>
                          <a:ea typeface="Times New Roman"/>
                          <a:cs typeface="Times New Roman"/>
                        </a:rPr>
                        <a:t>Средства бюджета района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522" marR="225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9986,5</a:t>
                      </a:r>
                    </a:p>
                  </a:txBody>
                  <a:tcPr marL="22522" marR="225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932,5</a:t>
                      </a:r>
                    </a:p>
                  </a:txBody>
                  <a:tcPr marL="22522" marR="225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9,3</a:t>
                      </a:r>
                    </a:p>
                  </a:txBody>
                  <a:tcPr marL="22522" marR="225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9569">
                <a:tc>
                  <a:txBody>
                    <a:bodyPr/>
                    <a:lstStyle/>
                    <a:p>
                      <a:pPr indent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i="1">
                          <a:latin typeface="Times New Roman"/>
                          <a:ea typeface="Times New Roman"/>
                          <a:cs typeface="Times New Roman"/>
                        </a:rPr>
                        <a:t>Внебюджетные источники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522" marR="225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i="1">
                          <a:latin typeface="Times New Roman"/>
                          <a:ea typeface="Times New Roman"/>
                          <a:cs typeface="Times New Roman"/>
                        </a:rPr>
                        <a:t>1373,8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522" marR="225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i="1">
                          <a:latin typeface="Times New Roman"/>
                          <a:ea typeface="Times New Roman"/>
                          <a:cs typeface="Times New Roman"/>
                        </a:rPr>
                        <a:t>1373,5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522" marR="225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i="1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522" marR="225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9483">
                <a:tc gridSpan="4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Цель 2 − создание благоприятных условий для реализации интеллектуальных, культурных, физкультурно-оздоровительных потребностей отдельных категорий граждан, повышение их роли в общественной жизни района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522" marR="225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522" marR="225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522" marR="225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522" marR="225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609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Задача 1 – создание условий, обеспечивающих отдельным категориям граждан достойную жизнь, активную деятельность, почет и уважение в обществе, в т.ч.</a:t>
                      </a:r>
                    </a:p>
                  </a:txBody>
                  <a:tcPr marL="22522" marR="225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b="1">
                          <a:latin typeface="Times New Roman"/>
                          <a:ea typeface="Times New Roman"/>
                          <a:cs typeface="Times New Roman"/>
                        </a:rPr>
                        <a:t>809,0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522" marR="225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b="1">
                          <a:latin typeface="Times New Roman"/>
                          <a:ea typeface="Times New Roman"/>
                          <a:cs typeface="Times New Roman"/>
                        </a:rPr>
                        <a:t>58,8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522" marR="225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b="1">
                          <a:latin typeface="Times New Roman"/>
                          <a:ea typeface="Times New Roman"/>
                          <a:cs typeface="Times New Roman"/>
                        </a:rPr>
                        <a:t>7,3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522" marR="225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9569">
                <a:tc>
                  <a:txBody>
                    <a:bodyPr/>
                    <a:lstStyle/>
                    <a:p>
                      <a:pPr indent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i="1">
                          <a:latin typeface="Times New Roman"/>
                          <a:ea typeface="Times New Roman"/>
                          <a:cs typeface="Times New Roman"/>
                        </a:rPr>
                        <a:t>Средства бюджета района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522" marR="225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809,0</a:t>
                      </a:r>
                    </a:p>
                  </a:txBody>
                  <a:tcPr marL="22522" marR="225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58,8</a:t>
                      </a:r>
                    </a:p>
                  </a:txBody>
                  <a:tcPr marL="22522" marR="225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7,3</a:t>
                      </a:r>
                    </a:p>
                  </a:txBody>
                  <a:tcPr marL="22522" marR="225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9569">
                <a:tc>
                  <a:txBody>
                    <a:bodyPr/>
                    <a:lstStyle/>
                    <a:p>
                      <a:pPr indent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b="1">
                          <a:latin typeface="Times New Roman"/>
                          <a:ea typeface="Times New Roman"/>
                          <a:cs typeface="Times New Roman"/>
                        </a:rPr>
                        <a:t>Всего по Программе, в т.ч.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522" marR="225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b="1">
                          <a:latin typeface="Times New Roman"/>
                          <a:ea typeface="Times New Roman"/>
                          <a:cs typeface="Times New Roman"/>
                        </a:rPr>
                        <a:t>12 169,3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522" marR="225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b="1">
                          <a:latin typeface="Times New Roman"/>
                          <a:ea typeface="Times New Roman"/>
                          <a:cs typeface="Times New Roman"/>
                        </a:rPr>
                        <a:t>2 364,8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522" marR="225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b="1">
                          <a:latin typeface="Times New Roman"/>
                          <a:ea typeface="Times New Roman"/>
                          <a:cs typeface="Times New Roman"/>
                        </a:rPr>
                        <a:t>19,4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522" marR="225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9569">
                <a:tc>
                  <a:txBody>
                    <a:bodyPr/>
                    <a:lstStyle/>
                    <a:p>
                      <a:pPr indent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i="1">
                          <a:latin typeface="Times New Roman"/>
                          <a:ea typeface="Times New Roman"/>
                          <a:cs typeface="Times New Roman"/>
                        </a:rPr>
                        <a:t>Средства бюджета района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522" marR="225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10795,5</a:t>
                      </a:r>
                    </a:p>
                  </a:txBody>
                  <a:tcPr marL="22522" marR="225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991,3</a:t>
                      </a:r>
                    </a:p>
                  </a:txBody>
                  <a:tcPr marL="22522" marR="225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9,2</a:t>
                      </a:r>
                    </a:p>
                  </a:txBody>
                  <a:tcPr marL="22522" marR="225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9569">
                <a:tc>
                  <a:txBody>
                    <a:bodyPr/>
                    <a:lstStyle/>
                    <a:p>
                      <a:pPr indent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i="1">
                          <a:latin typeface="Times New Roman"/>
                          <a:ea typeface="Times New Roman"/>
                          <a:cs typeface="Times New Roman"/>
                        </a:rPr>
                        <a:t>Внебюджетные источники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522" marR="225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i="1">
                          <a:latin typeface="Times New Roman"/>
                          <a:ea typeface="Times New Roman"/>
                          <a:cs typeface="Times New Roman"/>
                        </a:rPr>
                        <a:t>1373,8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522" marR="225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i="1">
                          <a:latin typeface="Times New Roman"/>
                          <a:ea typeface="Times New Roman"/>
                          <a:cs typeface="Times New Roman"/>
                        </a:rPr>
                        <a:t>1373,5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522" marR="225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i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522" marR="225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3969" name="Rectangle 1"/>
          <p:cNvSpPr>
            <a:spLocks noChangeArrowheads="1"/>
          </p:cNvSpPr>
          <p:nvPr/>
        </p:nvSpPr>
        <p:spPr bwMode="auto">
          <a:xfrm>
            <a:off x="142844" y="500042"/>
            <a:ext cx="8786874" cy="569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49263" algn="r"/>
                <a:tab pos="2636838" algn="ctr"/>
                <a:tab pos="5273675" algn="r"/>
              </a:tabLst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Исполнение по программе за 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I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квартал 2014 года.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5085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49263" algn="r"/>
                <a:tab pos="2636838" algn="ctr"/>
                <a:tab pos="5273675" algn="r"/>
              </a:tabLst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тыс.руб.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98642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23528" y="332656"/>
            <a:ext cx="8496944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dirty="0" smtClean="0"/>
              <a:t>4. Муниципальная программа</a:t>
            </a:r>
            <a:endParaRPr lang="en-US" sz="2400" b="1" dirty="0" smtClean="0"/>
          </a:p>
          <a:p>
            <a:pPr algn="ctr"/>
            <a:r>
              <a:rPr lang="ru-RU" sz="2400" b="1" dirty="0" smtClean="0"/>
              <a:t>«Доступная среда </a:t>
            </a:r>
            <a:endParaRPr lang="en-US" sz="2400" b="1" dirty="0" smtClean="0"/>
          </a:p>
          <a:p>
            <a:pPr algn="ctr"/>
            <a:r>
              <a:rPr lang="ru-RU" sz="2400" b="1" dirty="0" smtClean="0"/>
              <a:t>в</a:t>
            </a:r>
            <a:r>
              <a:rPr lang="en-US" sz="2400" b="1" dirty="0" smtClean="0"/>
              <a:t> </a:t>
            </a:r>
            <a:r>
              <a:rPr lang="ru-RU" sz="2400" b="1" dirty="0" smtClean="0"/>
              <a:t>Нижневартовском районе</a:t>
            </a:r>
            <a:endParaRPr lang="en-US" sz="2400" b="1" dirty="0" smtClean="0"/>
          </a:p>
          <a:p>
            <a:pPr algn="ctr"/>
            <a:r>
              <a:rPr lang="ru-RU" sz="2400" b="1" dirty="0" smtClean="0"/>
              <a:t>на 2014-2020 годы»</a:t>
            </a:r>
            <a:endParaRPr lang="ru-RU" sz="2400" dirty="0">
              <a:solidFill>
                <a:srgbClr val="7030A0"/>
              </a:solidFill>
            </a:endParaRPr>
          </a:p>
        </p:txBody>
      </p:sp>
      <p:pic>
        <p:nvPicPr>
          <p:cNvPr id="1025" name="Picture 1" descr="S:\Бюджет 2013 доходы, расходы\БЮДЖЕТ ДЛЯ ГРАЖДАН\картинки, фон\72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359432" y="470966"/>
            <a:ext cx="2052328" cy="143134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2" name="Прямоугольник 1"/>
          <p:cNvSpPr/>
          <p:nvPr/>
        </p:nvSpPr>
        <p:spPr>
          <a:xfrm>
            <a:off x="323528" y="4221088"/>
            <a:ext cx="8496944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sz="2000" b="1" u="sng" dirty="0" smtClean="0">
                <a:latin typeface="Times New Roman" pitchFamily="18" charset="0"/>
                <a:cs typeface="Times New Roman" pitchFamily="18" charset="0"/>
              </a:rPr>
              <a:t>Цель программы: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формирование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условий для беспрепятственного доступа к приоритетным объектам и услугам в приоритетных сферах жизнедеятельности инвалидов и других маломобильных групп населения (людей, испытывающих затруднения при самостоятельном передвижении, получении услуг, необходимой информации).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Рисунок 8" descr="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757211" y="470966"/>
            <a:ext cx="2088232" cy="143134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4273" name="Rectangle 1"/>
          <p:cNvSpPr>
            <a:spLocks noChangeArrowheads="1"/>
          </p:cNvSpPr>
          <p:nvPr/>
        </p:nvSpPr>
        <p:spPr bwMode="auto">
          <a:xfrm>
            <a:off x="285720" y="2428868"/>
            <a:ext cx="857256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429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Уточненная бюджетная роспись расходов по программе на 01.04. 2014  составила 4 349,5 тыс. рублей.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Кассовое исполнение расходов за 1 квартал 2014 года составило 443,7тыс. рублей или 10,2 % к уточненному плану года.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04854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20" y="285728"/>
            <a:ext cx="2071702" cy="133259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643702" y="357167"/>
            <a:ext cx="2143140" cy="1214446"/>
          </a:xfrm>
          <a:prstGeom prst="rect">
            <a:avLst/>
          </a:prstGeom>
        </p:spPr>
      </p:pic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214282" y="1785926"/>
          <a:ext cx="8715437" cy="5046478"/>
        </p:xfrm>
        <a:graphic>
          <a:graphicData uri="http://schemas.openxmlformats.org/drawingml/2006/table">
            <a:tbl>
              <a:tblPr/>
              <a:tblGrid>
                <a:gridCol w="5488738"/>
                <a:gridCol w="1154996"/>
                <a:gridCol w="956154"/>
                <a:gridCol w="1115549"/>
              </a:tblGrid>
              <a:tr h="404477"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Исполнение расходов</a:t>
                      </a:r>
                      <a:r>
                        <a:rPr lang="ru-RU" sz="1400" b="1" baseline="0" dirty="0" smtClean="0">
                          <a:latin typeface="Times New Roman"/>
                          <a:ea typeface="Times New Roman"/>
                          <a:cs typeface="Times New Roman"/>
                        </a:rPr>
                        <a:t> программы по задачам</a:t>
                      </a:r>
                      <a:endParaRPr lang="ru-RU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6390" marR="263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b="1" kern="12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Уточненный план года  </a:t>
                      </a:r>
                      <a:endParaRPr lang="ru-RU" sz="1100" b="1" kern="1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077" marR="390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  <a:defRPr/>
                      </a:pPr>
                      <a:r>
                        <a:rPr lang="ru-RU" sz="1100" b="1" kern="12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Исполнение  1 квартала </a:t>
                      </a:r>
                      <a:endParaRPr lang="ru-RU" sz="1100" b="1" kern="1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077" marR="390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b="1" kern="12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%</a:t>
                      </a:r>
                    </a:p>
                  </a:txBody>
                  <a:tcPr marL="39077" marR="390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31176">
                <a:tc>
                  <a:txBody>
                    <a:bodyPr/>
                    <a:lstStyle/>
                    <a:p>
                      <a:pPr indent="457200"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300" b="0" dirty="0">
                          <a:latin typeface="Times New Roman"/>
                          <a:ea typeface="Times New Roman"/>
                          <a:cs typeface="Times New Roman"/>
                        </a:rPr>
                        <a:t>Задача 1оценка состояния доступности объектов  и услуг в приоритетных сферах жизнедеятельности инвалидов и других </a:t>
                      </a:r>
                      <a:r>
                        <a:rPr lang="ru-RU" sz="1300" b="0" dirty="0" err="1">
                          <a:latin typeface="Times New Roman"/>
                          <a:ea typeface="Times New Roman"/>
                          <a:cs typeface="Times New Roman"/>
                        </a:rPr>
                        <a:t>маломобильных</a:t>
                      </a:r>
                      <a:r>
                        <a:rPr lang="ru-RU" sz="1300" b="0" dirty="0">
                          <a:latin typeface="Times New Roman"/>
                          <a:ea typeface="Times New Roman"/>
                          <a:cs typeface="Times New Roman"/>
                        </a:rPr>
                        <a:t> групп населения</a:t>
                      </a:r>
                    </a:p>
                  </a:txBody>
                  <a:tcPr marL="26390" marR="263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</a:p>
                  </a:txBody>
                  <a:tcPr marL="26390" marR="263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</a:p>
                  </a:txBody>
                  <a:tcPr marL="26390" marR="263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</a:p>
                  </a:txBody>
                  <a:tcPr marL="26390" marR="263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93389">
                <a:tc>
                  <a:txBody>
                    <a:bodyPr/>
                    <a:lstStyle/>
                    <a:p>
                      <a:pPr indent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300" b="1" dirty="0">
                          <a:latin typeface="Times New Roman"/>
                          <a:ea typeface="Times New Roman"/>
                          <a:cs typeface="Times New Roman"/>
                        </a:rPr>
                        <a:t>Задача 2 повышение уровня доступности услуг в приоритетных сферах жизнедеятельности инвалидов и </a:t>
                      </a:r>
                      <a:r>
                        <a:rPr lang="ru-RU" sz="1300" b="1" dirty="0" err="1">
                          <a:latin typeface="Times New Roman"/>
                          <a:ea typeface="Times New Roman"/>
                          <a:cs typeface="Times New Roman"/>
                        </a:rPr>
                        <a:t>маломобильных</a:t>
                      </a:r>
                      <a:r>
                        <a:rPr lang="ru-RU" sz="1300" b="1" dirty="0">
                          <a:latin typeface="Times New Roman"/>
                          <a:ea typeface="Times New Roman"/>
                          <a:cs typeface="Times New Roman"/>
                        </a:rPr>
                        <a:t> групп населения</a:t>
                      </a:r>
                    </a:p>
                  </a:txBody>
                  <a:tcPr marL="26390" marR="263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2 555,0</a:t>
                      </a:r>
                    </a:p>
                  </a:txBody>
                  <a:tcPr marL="26390" marR="263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</a:p>
                  </a:txBody>
                  <a:tcPr marL="26390" marR="263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</a:p>
                  </a:txBody>
                  <a:tcPr marL="26390" marR="263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4477">
                <a:tc>
                  <a:txBody>
                    <a:bodyPr/>
                    <a:lstStyle/>
                    <a:p>
                      <a:pPr indent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300" i="1">
                          <a:latin typeface="Times New Roman"/>
                          <a:ea typeface="Times New Roman"/>
                          <a:cs typeface="Times New Roman"/>
                        </a:rPr>
                        <a:t>Средства бюджета района</a:t>
                      </a:r>
                      <a:endParaRPr lang="ru-RU" sz="1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6390" marR="263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400" i="1">
                          <a:latin typeface="Times New Roman"/>
                          <a:ea typeface="Times New Roman"/>
                          <a:cs typeface="Times New Roman"/>
                        </a:rPr>
                        <a:t>2 555,0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6390" marR="263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400" i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6390" marR="263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400" i="1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6390" marR="263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31176">
                <a:tc>
                  <a:txBody>
                    <a:bodyPr/>
                    <a:lstStyle/>
                    <a:p>
                      <a:pPr indent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300" b="1" dirty="0">
                          <a:latin typeface="Times New Roman"/>
                          <a:ea typeface="Times New Roman"/>
                          <a:cs typeface="Times New Roman"/>
                        </a:rPr>
                        <a:t>Задача 3 повышение уровня доступности объектов в приоритетных сферах жизнедеятельности инвалидов и </a:t>
                      </a:r>
                      <a:r>
                        <a:rPr lang="ru-RU" sz="1300" b="1" dirty="0" err="1">
                          <a:latin typeface="Times New Roman"/>
                          <a:ea typeface="Times New Roman"/>
                          <a:cs typeface="Times New Roman"/>
                        </a:rPr>
                        <a:t>маломобильных</a:t>
                      </a:r>
                      <a:r>
                        <a:rPr lang="ru-RU" sz="1300" b="1" dirty="0">
                          <a:latin typeface="Times New Roman"/>
                          <a:ea typeface="Times New Roman"/>
                          <a:cs typeface="Times New Roman"/>
                        </a:rPr>
                        <a:t> групп населения</a:t>
                      </a:r>
                    </a:p>
                  </a:txBody>
                  <a:tcPr marL="26390" marR="263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1 794,5</a:t>
                      </a:r>
                    </a:p>
                  </a:txBody>
                  <a:tcPr marL="26390" marR="263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443,7</a:t>
                      </a:r>
                    </a:p>
                  </a:txBody>
                  <a:tcPr marL="26390" marR="263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</a:p>
                  </a:txBody>
                  <a:tcPr marL="26390" marR="263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4477">
                <a:tc>
                  <a:txBody>
                    <a:bodyPr/>
                    <a:lstStyle/>
                    <a:p>
                      <a:pPr indent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300" i="1">
                          <a:latin typeface="Times New Roman"/>
                          <a:ea typeface="Times New Roman"/>
                          <a:cs typeface="Times New Roman"/>
                        </a:rPr>
                        <a:t>Средства бюджета района</a:t>
                      </a:r>
                      <a:endParaRPr lang="ru-RU" sz="1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6390" marR="263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400" i="1">
                          <a:latin typeface="Times New Roman"/>
                          <a:ea typeface="Times New Roman"/>
                          <a:cs typeface="Times New Roman"/>
                        </a:rPr>
                        <a:t>1 794,5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6390" marR="263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400" i="1">
                          <a:latin typeface="Times New Roman"/>
                          <a:ea typeface="Times New Roman"/>
                          <a:cs typeface="Times New Roman"/>
                        </a:rPr>
                        <a:t>443,7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6390" marR="263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400" i="1">
                          <a:latin typeface="Times New Roman"/>
                          <a:ea typeface="Times New Roman"/>
                          <a:cs typeface="Times New Roman"/>
                        </a:rPr>
                        <a:t>24,73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6390" marR="263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93389">
                <a:tc>
                  <a:txBody>
                    <a:bodyPr/>
                    <a:lstStyle/>
                    <a:p>
                      <a:pPr indent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300" b="1" i="1" dirty="0">
                          <a:latin typeface="Times New Roman"/>
                          <a:ea typeface="Times New Roman"/>
                          <a:cs typeface="Times New Roman"/>
                        </a:rPr>
                        <a:t>Задача 4 обеспечение равного доступа инвалидов к реабилитационным услугам</a:t>
                      </a:r>
                      <a:endParaRPr lang="ru-RU" sz="13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6390" marR="263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endParaRPr lang="ru-RU" sz="14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6390" marR="263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endParaRPr lang="ru-RU" sz="14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6390" marR="263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endParaRPr lang="ru-RU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6390" marR="263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6595">
                <a:tc>
                  <a:txBody>
                    <a:bodyPr/>
                    <a:lstStyle/>
                    <a:p>
                      <a:pPr indent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400" b="1" i="1" dirty="0">
                          <a:latin typeface="Times New Roman"/>
                          <a:ea typeface="Times New Roman"/>
                          <a:cs typeface="Times New Roman"/>
                        </a:rPr>
                        <a:t>Итого:</a:t>
                      </a:r>
                      <a:endParaRPr lang="ru-RU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6390" marR="263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400" b="1" i="1">
                          <a:latin typeface="Times New Roman"/>
                          <a:ea typeface="Times New Roman"/>
                          <a:cs typeface="Times New Roman"/>
                        </a:rPr>
                        <a:t>4 349,5</a:t>
                      </a:r>
                      <a:endParaRPr lang="ru-RU" sz="14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6390" marR="263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400" b="1" i="1">
                          <a:latin typeface="Times New Roman"/>
                          <a:ea typeface="Times New Roman"/>
                          <a:cs typeface="Times New Roman"/>
                        </a:rPr>
                        <a:t>443,7</a:t>
                      </a:r>
                      <a:endParaRPr lang="ru-RU" sz="14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6390" marR="263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400" b="1" i="1" dirty="0">
                          <a:latin typeface="Times New Roman"/>
                          <a:ea typeface="Times New Roman"/>
                          <a:cs typeface="Times New Roman"/>
                        </a:rPr>
                        <a:t>10,2</a:t>
                      </a:r>
                      <a:endParaRPr lang="ru-RU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6390" marR="263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9" name="Рисунок 8" descr="1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28992" y="357166"/>
            <a:ext cx="2143140" cy="128588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239406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57158" y="285728"/>
            <a:ext cx="8496944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5. Муниципальная </a:t>
            </a:r>
            <a:r>
              <a:rPr lang="ru-RU" sz="2400" b="1" dirty="0">
                <a:solidFill>
                  <a:srgbClr val="7030A0"/>
                </a:solidFill>
              </a:rPr>
              <a:t>программа </a:t>
            </a:r>
            <a:endParaRPr lang="ru-RU" sz="2400" b="1" dirty="0" smtClean="0">
              <a:solidFill>
                <a:srgbClr val="7030A0"/>
              </a:solidFill>
            </a:endParaRPr>
          </a:p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«Развитие культуры и туризма в </a:t>
            </a:r>
          </a:p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Нижневартовском районе </a:t>
            </a:r>
          </a:p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на 2014 – 2020 годы»</a:t>
            </a:r>
            <a:endParaRPr lang="ru-RU" sz="2400" dirty="0">
              <a:solidFill>
                <a:srgbClr val="7030A0"/>
              </a:solidFill>
            </a:endParaRPr>
          </a:p>
        </p:txBody>
      </p:sp>
      <p:pic>
        <p:nvPicPr>
          <p:cNvPr id="9" name="Рисунок 8" descr="8-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58016" y="357166"/>
            <a:ext cx="2071702" cy="1714512"/>
          </a:xfrm>
          <a:prstGeom prst="rect">
            <a:avLst/>
          </a:prstGeom>
        </p:spPr>
      </p:pic>
      <p:pic>
        <p:nvPicPr>
          <p:cNvPr id="10" name="Рисунок 9" descr="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282" y="357166"/>
            <a:ext cx="2071702" cy="1643074"/>
          </a:xfrm>
          <a:prstGeom prst="rect">
            <a:avLst/>
          </a:prstGeom>
        </p:spPr>
      </p:pic>
      <p:sp>
        <p:nvSpPr>
          <p:cNvPr id="52225" name="Rectangle 1"/>
          <p:cNvSpPr>
            <a:spLocks noChangeArrowheads="1"/>
          </p:cNvSpPr>
          <p:nvPr/>
        </p:nvSpPr>
        <p:spPr bwMode="auto">
          <a:xfrm>
            <a:off x="214282" y="2143116"/>
            <a:ext cx="8715436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429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Уточненная бюджетная роспись расходов по программе на 01.04.2014 года составила 246 254,1 тыс. рублей.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Кассовое исполнение расходов за 1 квартал 2014 года составило 41 910,6 тыс. рублей или 17 % к уточненному плану года.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Схема 6"/>
          <p:cNvGraphicFramePr/>
          <p:nvPr>
            <p:extLst>
              <p:ext uri="{D42A27DB-BD31-4B8C-83A1-F6EECF244321}">
                <p14:modId xmlns="" xmlns:p14="http://schemas.microsoft.com/office/powerpoint/2010/main" val="1595361532"/>
              </p:ext>
            </p:extLst>
          </p:nvPr>
        </p:nvGraphicFramePr>
        <p:xfrm>
          <a:off x="214282" y="3571876"/>
          <a:ext cx="8640960" cy="307183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214282" y="4786322"/>
            <a:ext cx="192879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Цели программы: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81021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500034" y="714356"/>
          <a:ext cx="8358245" cy="5322265"/>
        </p:xfrm>
        <a:graphic>
          <a:graphicData uri="http://schemas.openxmlformats.org/drawingml/2006/table">
            <a:tbl>
              <a:tblPr/>
              <a:tblGrid>
                <a:gridCol w="4881807"/>
                <a:gridCol w="1405369"/>
                <a:gridCol w="1183468"/>
                <a:gridCol w="887601"/>
              </a:tblGrid>
              <a:tr h="428628"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Исполнение программы по</a:t>
                      </a:r>
                      <a:r>
                        <a:rPr lang="ru-RU" sz="1400" b="1" baseline="0" dirty="0" smtClean="0">
                          <a:latin typeface="Times New Roman"/>
                          <a:ea typeface="Times New Roman"/>
                          <a:cs typeface="Times New Roman"/>
                        </a:rPr>
                        <a:t> подпрограммам</a:t>
                      </a:r>
                      <a:endParaRPr lang="ru-RU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8381" marR="483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Уточненный план года  </a:t>
                      </a:r>
                      <a:endParaRPr lang="ru-RU" sz="1400" b="1" kern="1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077" marR="390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  <a:defRPr/>
                      </a:pP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Исполнение  1 квартала </a:t>
                      </a:r>
                      <a:endParaRPr lang="ru-RU" sz="1400" b="1" kern="1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077" marR="390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400" b="1" kern="12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%</a:t>
                      </a:r>
                    </a:p>
                  </a:txBody>
                  <a:tcPr marL="39077" marR="390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2545">
                <a:tc>
                  <a:txBody>
                    <a:bodyPr/>
                    <a:lstStyle/>
                    <a:p>
                      <a:pPr indent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«</a:t>
                      </a: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Обеспечение прав граждан на доступ к культурным ценностям и информации</a:t>
                      </a: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» в т.ч.</a:t>
                      </a:r>
                    </a:p>
                  </a:txBody>
                  <a:tcPr marL="48381" marR="483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78 420,4</a:t>
                      </a:r>
                    </a:p>
                  </a:txBody>
                  <a:tcPr marL="48381" marR="483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6 168,1</a:t>
                      </a:r>
                    </a:p>
                  </a:txBody>
                  <a:tcPr marL="48381" marR="483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7,2</a:t>
                      </a:r>
                    </a:p>
                  </a:txBody>
                  <a:tcPr marL="48381" marR="483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4860">
                <a:tc>
                  <a:txBody>
                    <a:bodyPr/>
                    <a:lstStyle/>
                    <a:p>
                      <a:pPr indent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400" b="0" i="1" dirty="0">
                          <a:latin typeface="Times New Roman"/>
                          <a:ea typeface="Times New Roman"/>
                          <a:cs typeface="Times New Roman"/>
                        </a:rPr>
                        <a:t>Средства бюджета района</a:t>
                      </a:r>
                      <a:endParaRPr lang="ru-RU" sz="1400" b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8381" marR="483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400" b="0" i="1">
                          <a:latin typeface="Times New Roman"/>
                          <a:ea typeface="Times New Roman"/>
                          <a:cs typeface="Times New Roman"/>
                        </a:rPr>
                        <a:t>63 002,0</a:t>
                      </a:r>
                      <a:endParaRPr lang="ru-RU" sz="1400" b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8381" marR="483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400" b="0" i="1">
                          <a:latin typeface="Times New Roman"/>
                          <a:ea typeface="Times New Roman"/>
                          <a:cs typeface="Times New Roman"/>
                        </a:rPr>
                        <a:t>6008,1</a:t>
                      </a:r>
                      <a:endParaRPr lang="ru-RU" sz="1400" b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8381" marR="483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400" b="0" i="1" dirty="0">
                          <a:latin typeface="Times New Roman"/>
                          <a:ea typeface="Times New Roman"/>
                          <a:cs typeface="Times New Roman"/>
                        </a:rPr>
                        <a:t>9,6</a:t>
                      </a:r>
                      <a:endParaRPr lang="ru-RU" sz="1400" b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8381" marR="483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4860">
                <a:tc>
                  <a:txBody>
                    <a:bodyPr/>
                    <a:lstStyle/>
                    <a:p>
                      <a:pPr indent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400" b="0" i="1">
                          <a:latin typeface="Times New Roman"/>
                          <a:ea typeface="Times New Roman"/>
                          <a:cs typeface="Times New Roman"/>
                        </a:rPr>
                        <a:t>Средства бюджета округа</a:t>
                      </a:r>
                      <a:endParaRPr lang="ru-RU" sz="1400" b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8381" marR="483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400" b="0" i="1" dirty="0">
                          <a:latin typeface="Times New Roman"/>
                          <a:ea typeface="Times New Roman"/>
                          <a:cs typeface="Times New Roman"/>
                        </a:rPr>
                        <a:t>15418,4</a:t>
                      </a:r>
                      <a:endParaRPr lang="ru-RU" sz="1400" b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8381" marR="483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400" b="0" i="1">
                          <a:latin typeface="Times New Roman"/>
                          <a:ea typeface="Times New Roman"/>
                          <a:cs typeface="Times New Roman"/>
                        </a:rPr>
                        <a:t>160,0</a:t>
                      </a:r>
                      <a:endParaRPr lang="ru-RU" sz="1400" b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8381" marR="483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400" b="0" i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400" b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8381" marR="483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2545">
                <a:tc>
                  <a:txBody>
                    <a:bodyPr/>
                    <a:lstStyle/>
                    <a:p>
                      <a:pPr indent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«</a:t>
                      </a: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Укрепление единого культурного пространства в Нижневартовском районе</a:t>
                      </a: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» в т.ч.</a:t>
                      </a:r>
                    </a:p>
                  </a:txBody>
                  <a:tcPr marL="48381" marR="483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167208,6</a:t>
                      </a:r>
                    </a:p>
                  </a:txBody>
                  <a:tcPr marL="48381" marR="483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35 742,5  </a:t>
                      </a:r>
                    </a:p>
                  </a:txBody>
                  <a:tcPr marL="48381" marR="483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21,4</a:t>
                      </a:r>
                    </a:p>
                  </a:txBody>
                  <a:tcPr marL="48381" marR="483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2545">
                <a:tc>
                  <a:txBody>
                    <a:bodyPr/>
                    <a:lstStyle/>
                    <a:p>
                      <a:pPr indent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400" i="1">
                          <a:latin typeface="Times New Roman"/>
                          <a:ea typeface="Times New Roman"/>
                          <a:cs typeface="Times New Roman"/>
                        </a:rPr>
                        <a:t>Средства бюджета района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8381" marR="483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400" b="1" i="1" dirty="0">
                          <a:latin typeface="Times New Roman"/>
                          <a:ea typeface="Times New Roman"/>
                          <a:cs typeface="Times New Roman"/>
                        </a:rPr>
                        <a:t>167208,6</a:t>
                      </a:r>
                      <a:endParaRPr lang="ru-RU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8381" marR="483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400" b="1" i="1">
                          <a:latin typeface="Times New Roman"/>
                          <a:ea typeface="Times New Roman"/>
                          <a:cs typeface="Times New Roman"/>
                        </a:rPr>
                        <a:t>35 742,5  </a:t>
                      </a:r>
                      <a:endParaRPr lang="ru-RU" sz="14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8381" marR="483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400" b="1" i="1">
                          <a:latin typeface="Times New Roman"/>
                          <a:ea typeface="Times New Roman"/>
                          <a:cs typeface="Times New Roman"/>
                        </a:rPr>
                        <a:t>21,4</a:t>
                      </a:r>
                      <a:endParaRPr lang="ru-RU" sz="14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8381" marR="483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1273">
                <a:tc>
                  <a:txBody>
                    <a:bodyPr/>
                    <a:lstStyle/>
                    <a:p>
                      <a:pPr indent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400" i="1">
                          <a:latin typeface="Times New Roman"/>
                          <a:ea typeface="Times New Roman"/>
                          <a:cs typeface="Times New Roman"/>
                        </a:rPr>
                        <a:t>Средства бюджета округа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8381" marR="483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400" b="1" i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8381" marR="483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400" b="1" i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8381" marR="483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400" b="1" i="1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4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8381" marR="483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4860">
                <a:tc>
                  <a:txBody>
                    <a:bodyPr/>
                    <a:lstStyle/>
                    <a:p>
                      <a:pPr indent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«</a:t>
                      </a: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Развитие внутреннего и въездного туризма</a:t>
                      </a: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» в т.ч.</a:t>
                      </a:r>
                    </a:p>
                  </a:txBody>
                  <a:tcPr marL="48381" marR="483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625,1</a:t>
                      </a:r>
                    </a:p>
                  </a:txBody>
                  <a:tcPr marL="48381" marR="483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</a:p>
                  </a:txBody>
                  <a:tcPr marL="48381" marR="483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</a:p>
                  </a:txBody>
                  <a:tcPr marL="48381" marR="483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4860">
                <a:tc>
                  <a:txBody>
                    <a:bodyPr/>
                    <a:lstStyle/>
                    <a:p>
                      <a:pPr indent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400" i="1">
                          <a:latin typeface="Times New Roman"/>
                          <a:ea typeface="Times New Roman"/>
                          <a:cs typeface="Times New Roman"/>
                        </a:rPr>
                        <a:t>Средства бюджета района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8381" marR="483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400" b="1" i="1">
                          <a:latin typeface="Times New Roman"/>
                          <a:ea typeface="Times New Roman"/>
                          <a:cs typeface="Times New Roman"/>
                        </a:rPr>
                        <a:t>625,1</a:t>
                      </a:r>
                      <a:endParaRPr lang="ru-RU" sz="14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8381" marR="483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400" b="1" i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8381" marR="483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400" b="1" i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8381" marR="483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2513360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23528" y="332656"/>
            <a:ext cx="8496944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6. Муниципальная программа </a:t>
            </a:r>
          </a:p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«Развитие физической культуры</a:t>
            </a:r>
          </a:p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и  спорта в Нижневартовском</a:t>
            </a:r>
          </a:p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Районе на 2014 – 2020 годы»</a:t>
            </a:r>
            <a:endParaRPr lang="ru-RU" sz="2400" dirty="0">
              <a:solidFill>
                <a:srgbClr val="7030A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332656"/>
            <a:ext cx="1838008" cy="1285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20272" y="357166"/>
            <a:ext cx="1838008" cy="1285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Прямоугольник 1"/>
          <p:cNvSpPr/>
          <p:nvPr/>
        </p:nvSpPr>
        <p:spPr>
          <a:xfrm>
            <a:off x="304624" y="1902316"/>
            <a:ext cx="8553656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sz="2000" b="1" u="sng" dirty="0" smtClean="0">
                <a:latin typeface="Times New Roman" pitchFamily="18" charset="0"/>
                <a:cs typeface="Times New Roman" pitchFamily="18" charset="0"/>
              </a:rPr>
              <a:t>Основная цель программы: </a:t>
            </a:r>
            <a:r>
              <a:rPr lang="ru-RU" sz="195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развитие </a:t>
            </a:r>
            <a:r>
              <a:rPr lang="ru-RU" sz="195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и сохранение физической культуры и спорта, спортивной инфраструктуры, обеспечение комплексной безопасности и комфортных условий в учреждениях спорта в Нижневартовском районе в 2014–2020 годах, создание условий для развития дополнительного образования детей в спортивных школах</a:t>
            </a:r>
          </a:p>
        </p:txBody>
      </p:sp>
      <p:sp>
        <p:nvSpPr>
          <p:cNvPr id="48129" name="Rectangle 1"/>
          <p:cNvSpPr>
            <a:spLocks noChangeArrowheads="1"/>
          </p:cNvSpPr>
          <p:nvPr/>
        </p:nvSpPr>
        <p:spPr bwMode="auto">
          <a:xfrm>
            <a:off x="357158" y="4071942"/>
            <a:ext cx="8429684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429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Уточненная бюджетная роспись расходов по программе на 01.04.2014 года составила 195 378,9 тыс. рублей, кроме того за счет внебюджетных источников 4755,0 тыс. рублей. </a:t>
            </a:r>
            <a:endParaRPr kumimoji="0" lang="ru-RU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Кассовое исполнение расходов за 1 квартал 2014 года составило 20 855,4 тыс. рублей или 10,6 % к уточненному плану года, кроме того за счет внебюджетных источников произведено расходов на 620,5 тыс. рублей.</a:t>
            </a:r>
            <a:endParaRPr kumimoji="0" lang="ru-RU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11818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хема 4"/>
          <p:cNvGraphicFramePr/>
          <p:nvPr>
            <p:extLst>
              <p:ext uri="{D42A27DB-BD31-4B8C-83A1-F6EECF244321}">
                <p14:modId xmlns="" xmlns:p14="http://schemas.microsoft.com/office/powerpoint/2010/main" val="2879368946"/>
              </p:ext>
            </p:extLst>
          </p:nvPr>
        </p:nvGraphicFramePr>
        <p:xfrm>
          <a:off x="2915816" y="1052736"/>
          <a:ext cx="6048672" cy="54726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6" name="Схема 5"/>
          <p:cNvGraphicFramePr/>
          <p:nvPr>
            <p:extLst>
              <p:ext uri="{D42A27DB-BD31-4B8C-83A1-F6EECF244321}">
                <p14:modId xmlns="" xmlns:p14="http://schemas.microsoft.com/office/powerpoint/2010/main" val="2318030958"/>
              </p:ext>
            </p:extLst>
          </p:nvPr>
        </p:nvGraphicFramePr>
        <p:xfrm>
          <a:off x="251520" y="1052736"/>
          <a:ext cx="2304256" cy="54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251520" y="260648"/>
            <a:ext cx="871296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Исполнение основных показателей бюджета района за 1 квартал 2013 - 2014 годов</a:t>
            </a:r>
            <a:endParaRPr lang="ru-RU" sz="2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740352" y="1030089"/>
            <a:ext cx="108012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(тыс. руб.)</a:t>
            </a:r>
            <a:endParaRPr lang="ru-RU" sz="1400" dirty="0"/>
          </a:p>
        </p:txBody>
      </p:sp>
    </p:spTree>
    <p:extLst>
      <p:ext uri="{BB962C8B-B14F-4D97-AF65-F5344CB8AC3E}">
        <p14:creationId xmlns="" xmlns:p14="http://schemas.microsoft.com/office/powerpoint/2010/main" val="3268130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285728"/>
            <a:ext cx="2071702" cy="1071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43702" y="285728"/>
            <a:ext cx="1928826" cy="1071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214282" y="1643050"/>
          <a:ext cx="8572560" cy="4834323"/>
        </p:xfrm>
        <a:graphic>
          <a:graphicData uri="http://schemas.openxmlformats.org/drawingml/2006/table">
            <a:tbl>
              <a:tblPr/>
              <a:tblGrid>
                <a:gridCol w="5204769"/>
                <a:gridCol w="1224651"/>
                <a:gridCol w="1148111"/>
                <a:gridCol w="995029"/>
              </a:tblGrid>
              <a:tr h="592104"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Исполнение программы по задачам</a:t>
                      </a:r>
                      <a:endParaRPr lang="ru-RU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7863" marR="378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Уточненный план года  </a:t>
                      </a:r>
                      <a:endParaRPr lang="ru-RU" sz="1400" b="1" kern="1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077" marR="390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  <a:defRPr/>
                      </a:pP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Исполнение  1 квартала </a:t>
                      </a:r>
                      <a:endParaRPr lang="ru-RU" sz="1400" b="1" kern="1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077" marR="390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400" b="1" kern="12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%</a:t>
                      </a:r>
                    </a:p>
                  </a:txBody>
                  <a:tcPr marL="39077" marR="390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57551">
                <a:tc>
                  <a:txBody>
                    <a:bodyPr/>
                    <a:lstStyle/>
                    <a:p>
                      <a:pPr indent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1.Развитие массовой физической культуры и спорта, спортивной инфраструктуры, обеспечение комплексной безопасности и комфортных условий в учреждениях спорта, пропаганда здорового образа жизни в Нижневартовском районе на 2014–2020 годы» в т.ч.:</a:t>
                      </a:r>
                    </a:p>
                  </a:txBody>
                  <a:tcPr marL="37863" marR="378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107 041,9</a:t>
                      </a:r>
                    </a:p>
                  </a:txBody>
                  <a:tcPr marL="37863" marR="378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4 300,0</a:t>
                      </a:r>
                    </a:p>
                  </a:txBody>
                  <a:tcPr marL="37863" marR="378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4,0</a:t>
                      </a:r>
                    </a:p>
                  </a:txBody>
                  <a:tcPr marL="37863" marR="378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8121">
                <a:tc>
                  <a:txBody>
                    <a:bodyPr/>
                    <a:lstStyle/>
                    <a:p>
                      <a:pPr indent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i="1">
                          <a:latin typeface="Times New Roman"/>
                          <a:ea typeface="Times New Roman"/>
                          <a:cs typeface="Times New Roman"/>
                        </a:rPr>
                        <a:t>Средства бюджета района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7863" marR="378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i="1">
                          <a:latin typeface="Times New Roman"/>
                          <a:ea typeface="Times New Roman"/>
                          <a:cs typeface="Times New Roman"/>
                        </a:rPr>
                        <a:t>98 721,9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7863" marR="378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i="1">
                          <a:latin typeface="Times New Roman"/>
                          <a:ea typeface="Times New Roman"/>
                          <a:cs typeface="Times New Roman"/>
                        </a:rPr>
                        <a:t>4 300,0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7863" marR="378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i="1">
                          <a:latin typeface="Times New Roman"/>
                          <a:ea typeface="Times New Roman"/>
                          <a:cs typeface="Times New Roman"/>
                        </a:rPr>
                        <a:t>4,4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7863" marR="378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8121">
                <a:tc>
                  <a:txBody>
                    <a:bodyPr/>
                    <a:lstStyle/>
                    <a:p>
                      <a:pPr indent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i="1">
                          <a:latin typeface="Times New Roman"/>
                          <a:ea typeface="Times New Roman"/>
                          <a:cs typeface="Times New Roman"/>
                        </a:rPr>
                        <a:t>Средства бюджета округа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7863" marR="378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i="1">
                          <a:latin typeface="Times New Roman"/>
                          <a:ea typeface="Times New Roman"/>
                          <a:cs typeface="Times New Roman"/>
                        </a:rPr>
                        <a:t>8 320,0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7863" marR="378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i="1">
                          <a:latin typeface="Times New Roman"/>
                          <a:ea typeface="Times New Roman"/>
                          <a:cs typeface="Times New Roman"/>
                        </a:rPr>
                        <a:t>0,0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7863" marR="378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i="1">
                          <a:latin typeface="Times New Roman"/>
                          <a:ea typeface="Times New Roman"/>
                          <a:cs typeface="Times New Roman"/>
                        </a:rPr>
                        <a:t>0,0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7863" marR="378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8121">
                <a:tc>
                  <a:txBody>
                    <a:bodyPr/>
                    <a:lstStyle/>
                    <a:p>
                      <a:pPr indent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b="1" i="1">
                          <a:latin typeface="Times New Roman"/>
                          <a:ea typeface="Times New Roman"/>
                          <a:cs typeface="Times New Roman"/>
                        </a:rPr>
                        <a:t>Иные внебюджетные источники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7863" marR="378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b="1" i="1">
                          <a:latin typeface="Times New Roman"/>
                          <a:ea typeface="Times New Roman"/>
                          <a:cs typeface="Times New Roman"/>
                        </a:rPr>
                        <a:t>4 755,0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7863" marR="378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b="1" i="1">
                          <a:latin typeface="Times New Roman"/>
                          <a:ea typeface="Times New Roman"/>
                          <a:cs typeface="Times New Roman"/>
                        </a:rPr>
                        <a:t>620,5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7863" marR="378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b="1" i="1">
                          <a:latin typeface="Times New Roman"/>
                          <a:ea typeface="Times New Roman"/>
                          <a:cs typeface="Times New Roman"/>
                        </a:rPr>
                        <a:t>13,1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7863" marR="378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84208">
                <a:tc>
                  <a:txBody>
                    <a:bodyPr/>
                    <a:lstStyle/>
                    <a:p>
                      <a:pPr indent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2.Реализация учебно-тренировочных программ в отделениях спортивных школ по видам спорта с привлечением максимально большого числа детей в Нижневартовском районе на 2014–2020 годы» в т.ч.:</a:t>
                      </a:r>
                    </a:p>
                  </a:txBody>
                  <a:tcPr marL="37863" marR="378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88 337,0</a:t>
                      </a:r>
                    </a:p>
                  </a:txBody>
                  <a:tcPr marL="37863" marR="378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16 555,4</a:t>
                      </a:r>
                    </a:p>
                  </a:txBody>
                  <a:tcPr marL="37863" marR="378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18,75</a:t>
                      </a:r>
                    </a:p>
                  </a:txBody>
                  <a:tcPr marL="37863" marR="378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8121">
                <a:tc>
                  <a:txBody>
                    <a:bodyPr/>
                    <a:lstStyle/>
                    <a:p>
                      <a:pPr indent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i="1">
                          <a:latin typeface="Times New Roman"/>
                          <a:ea typeface="Times New Roman"/>
                          <a:cs typeface="Times New Roman"/>
                        </a:rPr>
                        <a:t>Средства бюджета района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7863" marR="378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i="1">
                          <a:latin typeface="Times New Roman"/>
                          <a:ea typeface="Times New Roman"/>
                          <a:cs typeface="Times New Roman"/>
                        </a:rPr>
                        <a:t>88 337,0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7863" marR="378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i="1">
                          <a:latin typeface="Times New Roman"/>
                          <a:ea typeface="Times New Roman"/>
                          <a:cs typeface="Times New Roman"/>
                        </a:rPr>
                        <a:t>16 555,4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7863" marR="378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i="1" dirty="0">
                          <a:latin typeface="Times New Roman"/>
                          <a:ea typeface="Times New Roman"/>
                          <a:cs typeface="Times New Roman"/>
                        </a:rPr>
                        <a:t>18,75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7863" marR="378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8" name="Рисунок 7" descr="0013-017-Soprjazhennoe-psikhofizicheskoe-razvitie-sredstvami-fizicheskoj-kultury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71868" y="285728"/>
            <a:ext cx="2000264" cy="107157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39805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714480" y="285728"/>
            <a:ext cx="5572164" cy="17081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100" b="1" dirty="0" smtClean="0">
                <a:solidFill>
                  <a:srgbClr val="7030A0"/>
                </a:solidFill>
              </a:rPr>
              <a:t>7. Муниципальная </a:t>
            </a:r>
            <a:r>
              <a:rPr lang="ru-RU" sz="2100" b="1" dirty="0">
                <a:solidFill>
                  <a:srgbClr val="7030A0"/>
                </a:solidFill>
              </a:rPr>
              <a:t>программа </a:t>
            </a:r>
            <a:endParaRPr lang="ru-RU" sz="2100" b="1" dirty="0" smtClean="0">
              <a:solidFill>
                <a:srgbClr val="7030A0"/>
              </a:solidFill>
            </a:endParaRPr>
          </a:p>
          <a:p>
            <a:pPr algn="ctr"/>
            <a:r>
              <a:rPr lang="ru-RU" sz="2100" b="1" dirty="0" smtClean="0">
                <a:solidFill>
                  <a:srgbClr val="7030A0"/>
                </a:solidFill>
              </a:rPr>
              <a:t>«Развитие агропромышленного комплекса и рынков сельскохозяйственной продукции, сырья и продовольствия в Нижневартовском районе в 2014–2020 годах»</a:t>
            </a:r>
            <a:endParaRPr lang="ru-RU" sz="2100" dirty="0">
              <a:solidFill>
                <a:srgbClr val="7030A0"/>
              </a:solidFill>
            </a:endParaRPr>
          </a:p>
        </p:txBody>
      </p:sp>
      <p:pic>
        <p:nvPicPr>
          <p:cNvPr id="2" name="Picture 2" descr="C:\Documents and Settings\FedorovaAM\Рабочий стол\Горшенко А.О. (new)\Бюджет для граждан\_МОИ\0405\imagesCA1P66C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85728"/>
            <a:ext cx="1571636" cy="1657355"/>
          </a:xfrm>
          <a:prstGeom prst="rect">
            <a:avLst/>
          </a:prstGeom>
          <a:noFill/>
        </p:spPr>
      </p:pic>
      <p:pic>
        <p:nvPicPr>
          <p:cNvPr id="1029" name="Picture 5" descr="C:\Documents and Settings\FedorovaAM\Рабочий стол\Горшенко А.О. (new)\Бюджет для граждан\_МОИ\0405\13 АПК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86644" y="357166"/>
            <a:ext cx="1609727" cy="1613927"/>
          </a:xfrm>
          <a:prstGeom prst="rect">
            <a:avLst/>
          </a:prstGeom>
          <a:noFill/>
        </p:spPr>
      </p:pic>
      <p:graphicFrame>
        <p:nvGraphicFramePr>
          <p:cNvPr id="7" name="Схема 6"/>
          <p:cNvGraphicFramePr/>
          <p:nvPr>
            <p:extLst>
              <p:ext uri="{D42A27DB-BD31-4B8C-83A1-F6EECF244321}">
                <p14:modId xmlns="" xmlns:p14="http://schemas.microsoft.com/office/powerpoint/2010/main" val="99106606"/>
              </p:ext>
            </p:extLst>
          </p:nvPr>
        </p:nvGraphicFramePr>
        <p:xfrm>
          <a:off x="107504" y="2071678"/>
          <a:ext cx="8640960" cy="44291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214282" y="4786322"/>
            <a:ext cx="208262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Цели программы: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53050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714612" y="500042"/>
            <a:ext cx="592935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1400" b="1" dirty="0" smtClean="0"/>
          </a:p>
        </p:txBody>
      </p:sp>
      <p:sp>
        <p:nvSpPr>
          <p:cNvPr id="13" name="TextBox 12"/>
          <p:cNvSpPr txBox="1"/>
          <p:nvPr/>
        </p:nvSpPr>
        <p:spPr>
          <a:xfrm>
            <a:off x="2714612" y="1268760"/>
            <a:ext cx="592935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1400" b="1" dirty="0" smtClean="0"/>
          </a:p>
        </p:txBody>
      </p:sp>
      <p:sp>
        <p:nvSpPr>
          <p:cNvPr id="14" name="TextBox 13"/>
          <p:cNvSpPr txBox="1"/>
          <p:nvPr/>
        </p:nvSpPr>
        <p:spPr>
          <a:xfrm>
            <a:off x="2677318" y="1521580"/>
            <a:ext cx="585791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1400" b="1" dirty="0" smtClean="0"/>
          </a:p>
        </p:txBody>
      </p:sp>
      <p:sp>
        <p:nvSpPr>
          <p:cNvPr id="15" name="TextBox 14"/>
          <p:cNvSpPr txBox="1"/>
          <p:nvPr/>
        </p:nvSpPr>
        <p:spPr>
          <a:xfrm>
            <a:off x="2843807" y="2071677"/>
            <a:ext cx="582665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1400" b="1" dirty="0" smtClean="0"/>
          </a:p>
        </p:txBody>
      </p:sp>
      <p:sp>
        <p:nvSpPr>
          <p:cNvPr id="16" name="TextBox 15"/>
          <p:cNvSpPr txBox="1"/>
          <p:nvPr/>
        </p:nvSpPr>
        <p:spPr>
          <a:xfrm>
            <a:off x="2714612" y="2618850"/>
            <a:ext cx="585791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1400" b="1" dirty="0" smtClean="0"/>
          </a:p>
        </p:txBody>
      </p:sp>
      <p:sp>
        <p:nvSpPr>
          <p:cNvPr id="17" name="TextBox 16"/>
          <p:cNvSpPr txBox="1"/>
          <p:nvPr/>
        </p:nvSpPr>
        <p:spPr>
          <a:xfrm>
            <a:off x="2697570" y="3092295"/>
            <a:ext cx="592935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1400" b="1" dirty="0" smtClean="0"/>
          </a:p>
        </p:txBody>
      </p:sp>
      <p:sp>
        <p:nvSpPr>
          <p:cNvPr id="44033" name="Rectangle 1"/>
          <p:cNvSpPr>
            <a:spLocks noChangeArrowheads="1"/>
          </p:cNvSpPr>
          <p:nvPr/>
        </p:nvSpPr>
        <p:spPr bwMode="auto">
          <a:xfrm>
            <a:off x="142844" y="214290"/>
            <a:ext cx="8715436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429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Уточненная бюджетная роспись расходов по программе на 01.04.2014 года составила 77 307,0 тыс. рублей. 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Кассовое исполнение расходов за 1 квартал 2014 года составило 13 746,5 тыс. рублей или 17 % к уточненному плану года.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2" name="Таблица 11"/>
          <p:cNvGraphicFramePr>
            <a:graphicFrameLocks noGrp="1"/>
          </p:cNvGraphicFramePr>
          <p:nvPr/>
        </p:nvGraphicFramePr>
        <p:xfrm>
          <a:off x="142845" y="1214421"/>
          <a:ext cx="8858312" cy="5760720"/>
        </p:xfrm>
        <a:graphic>
          <a:graphicData uri="http://schemas.openxmlformats.org/drawingml/2006/table">
            <a:tbl>
              <a:tblPr/>
              <a:tblGrid>
                <a:gridCol w="5392016"/>
                <a:gridCol w="1232461"/>
                <a:gridCol w="1386518"/>
                <a:gridCol w="847317"/>
              </a:tblGrid>
              <a:tr h="510271"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endParaRPr lang="ru-RU" sz="1200" b="1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Исполнение программы по подпрограммам</a:t>
                      </a: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330" marR="223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000" b="1" kern="12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Уточненный план года  </a:t>
                      </a:r>
                      <a:endParaRPr lang="ru-RU" sz="1000" b="1" kern="1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077" marR="390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  <a:defRPr/>
                      </a:pPr>
                      <a:r>
                        <a:rPr lang="ru-RU" sz="1000" b="1" kern="12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Исполнение  1 квартала </a:t>
                      </a:r>
                      <a:endParaRPr lang="ru-RU" sz="1000" b="1" kern="1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077" marR="390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000" b="1" kern="12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%</a:t>
                      </a:r>
                    </a:p>
                  </a:txBody>
                  <a:tcPr marL="39077" marR="390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0271">
                <a:tc>
                  <a:txBody>
                    <a:bodyPr/>
                    <a:lstStyle/>
                    <a:p>
                      <a:pPr indent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«Развитие растениеводства, переработки и реализации продукции растениеводства»</a:t>
                      </a: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 в т.ч.:</a:t>
                      </a:r>
                    </a:p>
                  </a:txBody>
                  <a:tcPr marL="22330" marR="223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656,6</a:t>
                      </a:r>
                    </a:p>
                  </a:txBody>
                  <a:tcPr marL="22330" marR="223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87,97</a:t>
                      </a:r>
                    </a:p>
                  </a:txBody>
                  <a:tcPr marL="22330" marR="223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13,4</a:t>
                      </a:r>
                    </a:p>
                  </a:txBody>
                  <a:tcPr marL="22330" marR="223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5136">
                <a:tc>
                  <a:txBody>
                    <a:bodyPr/>
                    <a:lstStyle/>
                    <a:p>
                      <a:pPr indent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i="1" dirty="0">
                          <a:latin typeface="Times New Roman"/>
                          <a:ea typeface="Times New Roman"/>
                          <a:cs typeface="Times New Roman"/>
                        </a:rPr>
                        <a:t>Средства бюджета округа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330" marR="223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i="1">
                          <a:latin typeface="Times New Roman"/>
                          <a:ea typeface="Times New Roman"/>
                          <a:cs typeface="Times New Roman"/>
                        </a:rPr>
                        <a:t>656,6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330" marR="223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i="1">
                          <a:latin typeface="Times New Roman"/>
                          <a:ea typeface="Times New Roman"/>
                          <a:cs typeface="Times New Roman"/>
                        </a:rPr>
                        <a:t>87,97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330" marR="223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i="1" dirty="0">
                          <a:latin typeface="Times New Roman"/>
                          <a:ea typeface="Times New Roman"/>
                          <a:cs typeface="Times New Roman"/>
                        </a:rPr>
                        <a:t>13,4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330" marR="223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0271">
                <a:tc>
                  <a:txBody>
                    <a:bodyPr/>
                    <a:lstStyle/>
                    <a:p>
                      <a:pPr indent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«Развитие животноводства, переработки и реализации продукции животноводства» в т.ч.: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330" marR="223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48 736,1</a:t>
                      </a:r>
                    </a:p>
                  </a:txBody>
                  <a:tcPr marL="22330" marR="223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11 050,784</a:t>
                      </a:r>
                    </a:p>
                  </a:txBody>
                  <a:tcPr marL="22330" marR="223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dirty="0">
                          <a:latin typeface="Times New Roman"/>
                          <a:ea typeface="Times New Roman"/>
                          <a:cs typeface="Times New Roman"/>
                        </a:rPr>
                        <a:t>22,7</a:t>
                      </a:r>
                    </a:p>
                  </a:txBody>
                  <a:tcPr marL="22330" marR="223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5136">
                <a:tc>
                  <a:txBody>
                    <a:bodyPr/>
                    <a:lstStyle/>
                    <a:p>
                      <a:pPr indent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i="1" dirty="0">
                          <a:latin typeface="Times New Roman"/>
                          <a:ea typeface="Times New Roman"/>
                          <a:cs typeface="Times New Roman"/>
                        </a:rPr>
                        <a:t>Средства бюджета округа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330" marR="223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i="1">
                          <a:latin typeface="Times New Roman"/>
                          <a:ea typeface="Times New Roman"/>
                          <a:cs typeface="Times New Roman"/>
                        </a:rPr>
                        <a:t>48 736,1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330" marR="223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i="1">
                          <a:latin typeface="Times New Roman"/>
                          <a:ea typeface="Times New Roman"/>
                          <a:cs typeface="Times New Roman"/>
                        </a:rPr>
                        <a:t>11 050,784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330" marR="223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i="1" dirty="0">
                          <a:latin typeface="Times New Roman"/>
                          <a:ea typeface="Times New Roman"/>
                          <a:cs typeface="Times New Roman"/>
                        </a:rPr>
                        <a:t>22,7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330" marR="223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5136">
                <a:tc>
                  <a:txBody>
                    <a:bodyPr/>
                    <a:lstStyle/>
                    <a:p>
                      <a:pPr indent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«Поддержка малых форм хозяйствования» в т.ч.: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330" marR="223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5137,8</a:t>
                      </a:r>
                    </a:p>
                  </a:txBody>
                  <a:tcPr marL="22330" marR="223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</a:p>
                  </a:txBody>
                  <a:tcPr marL="22330" marR="223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</a:p>
                  </a:txBody>
                  <a:tcPr marL="22330" marR="223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5136">
                <a:tc>
                  <a:txBody>
                    <a:bodyPr/>
                    <a:lstStyle/>
                    <a:p>
                      <a:pPr indent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i="1" dirty="0">
                          <a:latin typeface="Times New Roman"/>
                          <a:ea typeface="Times New Roman"/>
                          <a:cs typeface="Times New Roman"/>
                        </a:rPr>
                        <a:t>Средства бюджета района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330" marR="223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i="1">
                          <a:latin typeface="Times New Roman"/>
                          <a:ea typeface="Times New Roman"/>
                          <a:cs typeface="Times New Roman"/>
                        </a:rPr>
                        <a:t>700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330" marR="223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i="1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330" marR="223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i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330" marR="223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5136">
                <a:tc>
                  <a:txBody>
                    <a:bodyPr/>
                    <a:lstStyle/>
                    <a:p>
                      <a:pPr indent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i="1" dirty="0">
                          <a:latin typeface="Times New Roman"/>
                          <a:ea typeface="Times New Roman"/>
                          <a:cs typeface="Times New Roman"/>
                        </a:rPr>
                        <a:t>Средства бюджета округа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330" marR="223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i="1">
                          <a:latin typeface="Times New Roman"/>
                          <a:ea typeface="Times New Roman"/>
                          <a:cs typeface="Times New Roman"/>
                        </a:rPr>
                        <a:t>4 437,8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330" marR="223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i="1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330" marR="223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i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330" marR="223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0271">
                <a:tc>
                  <a:txBody>
                    <a:bodyPr/>
                    <a:lstStyle/>
                    <a:p>
                      <a:pPr indent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«Повышение эффективности использования и развития ресурсного потенциала </a:t>
                      </a:r>
                      <a:r>
                        <a:rPr lang="ru-RU" sz="1200" b="1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рыбозхозяйственного</a:t>
                      </a: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комплекса» в т.ч.:</a:t>
                      </a: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330" marR="223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1579,5</a:t>
                      </a:r>
                    </a:p>
                  </a:txBody>
                  <a:tcPr marL="22330" marR="223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246,992</a:t>
                      </a:r>
                    </a:p>
                  </a:txBody>
                  <a:tcPr marL="22330" marR="223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15,6</a:t>
                      </a:r>
                    </a:p>
                  </a:txBody>
                  <a:tcPr marL="22330" marR="223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5136">
                <a:tc>
                  <a:txBody>
                    <a:bodyPr/>
                    <a:lstStyle/>
                    <a:p>
                      <a:pPr indent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i="1" dirty="0">
                          <a:latin typeface="Times New Roman"/>
                          <a:ea typeface="Times New Roman"/>
                          <a:cs typeface="Times New Roman"/>
                        </a:rPr>
                        <a:t>Средства бюджета округа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330" marR="223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i="1" dirty="0">
                          <a:latin typeface="Times New Roman"/>
                          <a:ea typeface="Times New Roman"/>
                          <a:cs typeface="Times New Roman"/>
                        </a:rPr>
                        <a:t>1579,5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330" marR="223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i="1">
                          <a:latin typeface="Times New Roman"/>
                          <a:ea typeface="Times New Roman"/>
                          <a:cs typeface="Times New Roman"/>
                        </a:rPr>
                        <a:t>246,992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330" marR="223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i="1" dirty="0">
                          <a:latin typeface="Times New Roman"/>
                          <a:ea typeface="Times New Roman"/>
                          <a:cs typeface="Times New Roman"/>
                        </a:rPr>
                        <a:t>15,6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330" marR="223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5136">
                <a:tc>
                  <a:txBody>
                    <a:bodyPr/>
                    <a:lstStyle/>
                    <a:p>
                      <a:pPr indent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«Развитие системы заготовки и переработки дикоросов» в т.ч.: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330" marR="223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1200</a:t>
                      </a:r>
                    </a:p>
                  </a:txBody>
                  <a:tcPr marL="22330" marR="223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108,25</a:t>
                      </a:r>
                    </a:p>
                  </a:txBody>
                  <a:tcPr marL="22330" marR="223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dirty="0"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</a:p>
                  </a:txBody>
                  <a:tcPr marL="22330" marR="223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5136">
                <a:tc>
                  <a:txBody>
                    <a:bodyPr/>
                    <a:lstStyle/>
                    <a:p>
                      <a:pPr indent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i="1" dirty="0">
                          <a:latin typeface="Times New Roman"/>
                          <a:ea typeface="Times New Roman"/>
                          <a:cs typeface="Times New Roman"/>
                        </a:rPr>
                        <a:t>Средства бюджета округа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330" marR="223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i="1" dirty="0">
                          <a:latin typeface="Times New Roman"/>
                          <a:ea typeface="Times New Roman"/>
                          <a:cs typeface="Times New Roman"/>
                        </a:rPr>
                        <a:t>1200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330" marR="223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i="1">
                          <a:latin typeface="Times New Roman"/>
                          <a:ea typeface="Times New Roman"/>
                          <a:cs typeface="Times New Roman"/>
                        </a:rPr>
                        <a:t>108,25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330" marR="223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i="1" dirty="0"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330" marR="223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5136">
                <a:tc>
                  <a:txBody>
                    <a:bodyPr/>
                    <a:lstStyle/>
                    <a:p>
                      <a:pPr indent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«Устойчивое развитие сельских территорий» в т.ч.: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330" marR="223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12997,00</a:t>
                      </a:r>
                    </a:p>
                  </a:txBody>
                  <a:tcPr marL="22330" marR="223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</a:p>
                  </a:txBody>
                  <a:tcPr marL="22330" marR="223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</a:p>
                  </a:txBody>
                  <a:tcPr marL="22330" marR="223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5136">
                <a:tc>
                  <a:txBody>
                    <a:bodyPr/>
                    <a:lstStyle/>
                    <a:p>
                      <a:pPr indent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i="1">
                          <a:latin typeface="Times New Roman"/>
                          <a:ea typeface="Times New Roman"/>
                          <a:cs typeface="Times New Roman"/>
                        </a:rPr>
                        <a:t>Средства бюджета района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330" marR="223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i="1">
                          <a:latin typeface="Times New Roman"/>
                          <a:ea typeface="Times New Roman"/>
                          <a:cs typeface="Times New Roman"/>
                        </a:rPr>
                        <a:t>12997,00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330" marR="223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i="1" dirty="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330" marR="223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i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330" marR="223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5136">
                <a:tc>
                  <a:txBody>
                    <a:bodyPr/>
                    <a:lstStyle/>
                    <a:p>
                      <a:pPr indent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«Развитие звероводства» в т.ч.: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330" marR="223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7000,0</a:t>
                      </a:r>
                    </a:p>
                  </a:txBody>
                  <a:tcPr marL="22330" marR="223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2252,483</a:t>
                      </a:r>
                    </a:p>
                  </a:txBody>
                  <a:tcPr marL="22330" marR="223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dirty="0">
                          <a:latin typeface="Times New Roman"/>
                          <a:ea typeface="Times New Roman"/>
                          <a:cs typeface="Times New Roman"/>
                        </a:rPr>
                        <a:t>30,8</a:t>
                      </a:r>
                    </a:p>
                  </a:txBody>
                  <a:tcPr marL="22330" marR="223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5136">
                <a:tc>
                  <a:txBody>
                    <a:bodyPr/>
                    <a:lstStyle/>
                    <a:p>
                      <a:pPr indent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i="1">
                          <a:latin typeface="Times New Roman"/>
                          <a:ea typeface="Times New Roman"/>
                          <a:cs typeface="Times New Roman"/>
                        </a:rPr>
                        <a:t>Средства бюджета района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330" marR="223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i="1">
                          <a:latin typeface="Times New Roman"/>
                          <a:ea typeface="Times New Roman"/>
                          <a:cs typeface="Times New Roman"/>
                        </a:rPr>
                        <a:t>7000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330" marR="223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i="1" dirty="0">
                          <a:latin typeface="Times New Roman"/>
                          <a:ea typeface="Times New Roman"/>
                          <a:cs typeface="Times New Roman"/>
                        </a:rPr>
                        <a:t>2252,483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330" marR="223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i="1" dirty="0">
                          <a:latin typeface="Times New Roman"/>
                          <a:ea typeface="Times New Roman"/>
                          <a:cs typeface="Times New Roman"/>
                        </a:rPr>
                        <a:t>32,2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330" marR="223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5136">
                <a:tc>
                  <a:txBody>
                    <a:bodyPr/>
                    <a:lstStyle/>
                    <a:p>
                      <a:pPr indent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i="1" dirty="0">
                          <a:latin typeface="Times New Roman"/>
                          <a:ea typeface="Times New Roman"/>
                          <a:cs typeface="Times New Roman"/>
                        </a:rPr>
                        <a:t>Кроме того: Средства бюджета поселений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330" marR="223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i="1" dirty="0">
                          <a:latin typeface="Times New Roman"/>
                          <a:ea typeface="Times New Roman"/>
                          <a:cs typeface="Times New Roman"/>
                        </a:rPr>
                        <a:t>315,8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330" marR="223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i="1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330" marR="223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i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330" marR="223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4205149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57158" y="214290"/>
            <a:ext cx="8501122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 </a:t>
            </a:r>
            <a:endParaRPr lang="ru-RU" sz="2400" b="1" dirty="0">
              <a:solidFill>
                <a:srgbClr val="7030A0"/>
              </a:solidFill>
            </a:endParaRPr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500034" y="214290"/>
            <a:ext cx="8143932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2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8. Муниципальная программа  </a:t>
            </a:r>
            <a:r>
              <a:rPr kumimoji="0" lang="ru-RU" sz="2200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«Социально-экономическое развитие коренных малочисленных народов Севера, проживающих в Нижневартовском районе  на 2014–2020 годы»</a:t>
            </a:r>
            <a:endParaRPr kumimoji="0" lang="ru-RU" sz="2200" b="0" i="0" u="none" strike="noStrike" cap="none" normalizeH="0" baseline="0" dirty="0" smtClean="0">
              <a:ln>
                <a:noFill/>
              </a:ln>
              <a:solidFill>
                <a:schemeClr val="accent4">
                  <a:lumMod val="75000"/>
                </a:schemeClr>
              </a:solidFill>
              <a:effectLst/>
              <a:latin typeface="Arial" pitchFamily="34" charset="0"/>
            </a:endParaRPr>
          </a:p>
        </p:txBody>
      </p:sp>
      <p:pic>
        <p:nvPicPr>
          <p:cNvPr id="3080" name="Picture 8" descr="C:\Documents and Settings\KozlovskayaAE\Рабочий стол\1276601242_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768" y="1571612"/>
            <a:ext cx="1571636" cy="1085118"/>
          </a:xfrm>
          <a:prstGeom prst="rect">
            <a:avLst/>
          </a:prstGeom>
          <a:noFill/>
        </p:spPr>
      </p:pic>
      <p:graphicFrame>
        <p:nvGraphicFramePr>
          <p:cNvPr id="7" name="Схема 6"/>
          <p:cNvGraphicFramePr/>
          <p:nvPr>
            <p:extLst>
              <p:ext uri="{D42A27DB-BD31-4B8C-83A1-F6EECF244321}">
                <p14:modId xmlns="" xmlns:p14="http://schemas.microsoft.com/office/powerpoint/2010/main" val="61210200"/>
              </p:ext>
            </p:extLst>
          </p:nvPr>
        </p:nvGraphicFramePr>
        <p:xfrm>
          <a:off x="142844" y="3286124"/>
          <a:ext cx="8822011" cy="321471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142844" y="4643446"/>
            <a:ext cx="150019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Цели программы: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985" name="Rectangle 1"/>
          <p:cNvSpPr>
            <a:spLocks noChangeArrowheads="1"/>
          </p:cNvSpPr>
          <p:nvPr/>
        </p:nvSpPr>
        <p:spPr bwMode="auto">
          <a:xfrm>
            <a:off x="285720" y="1714488"/>
            <a:ext cx="678661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429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Уточненная бюджетная роспись расходов по программе на 01.04.2014 года составила 11 923,6 тыс. рублей.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Кассовое исполнение расходов за 1 квартал 2014 года составило 692,0  тыс. рублей или 5,8 % к уточненному плану года.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453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285720" y="357166"/>
          <a:ext cx="8501123" cy="6354576"/>
        </p:xfrm>
        <a:graphic>
          <a:graphicData uri="http://schemas.openxmlformats.org/drawingml/2006/table">
            <a:tbl>
              <a:tblPr/>
              <a:tblGrid>
                <a:gridCol w="5353769"/>
                <a:gridCol w="1188331"/>
                <a:gridCol w="1189166"/>
                <a:gridCol w="769857"/>
              </a:tblGrid>
              <a:tr h="357736"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Исполнение программы по задачам</a:t>
                      </a: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6659" marR="266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Уточненный план года  </a:t>
                      </a:r>
                      <a:endParaRPr lang="ru-RU" sz="1400" b="1" kern="1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077" marR="390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  <a:defRPr/>
                      </a:pP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Исполнение  1 квартала </a:t>
                      </a:r>
                      <a:endParaRPr lang="ru-RU" sz="1400" b="1" kern="1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077" marR="390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400" b="1" kern="12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%</a:t>
                      </a:r>
                    </a:p>
                  </a:txBody>
                  <a:tcPr marL="39077" marR="390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374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           1.Сохранение </a:t>
                      </a: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и развитие традиционных отраслей хозяйствования и производства</a:t>
                      </a:r>
                    </a:p>
                  </a:txBody>
                  <a:tcPr marL="26659" marR="266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5 498,0 </a:t>
                      </a:r>
                    </a:p>
                  </a:txBody>
                  <a:tcPr marL="26659" marR="26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16,4 </a:t>
                      </a:r>
                    </a:p>
                  </a:txBody>
                  <a:tcPr marL="26659" marR="26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0,3</a:t>
                      </a:r>
                    </a:p>
                  </a:txBody>
                  <a:tcPr marL="26659" marR="26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9034">
                <a:tc>
                  <a:txBody>
                    <a:bodyPr/>
                    <a:lstStyle/>
                    <a:p>
                      <a:pPr indent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i="1" dirty="0">
                          <a:latin typeface="Times New Roman"/>
                          <a:ea typeface="Times New Roman"/>
                          <a:cs typeface="Times New Roman"/>
                        </a:rPr>
                        <a:t>Средства бюджета района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6659" marR="266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5 498,0 </a:t>
                      </a:r>
                    </a:p>
                  </a:txBody>
                  <a:tcPr marL="26659" marR="26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16,4 </a:t>
                      </a:r>
                    </a:p>
                  </a:txBody>
                  <a:tcPr marL="26659" marR="26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0,3</a:t>
                      </a:r>
                    </a:p>
                  </a:txBody>
                  <a:tcPr marL="26659" marR="26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7736">
                <a:tc>
                  <a:txBody>
                    <a:bodyPr/>
                    <a:lstStyle/>
                    <a:p>
                      <a:pPr indent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2. Развитие частного оленеводства в районе</a:t>
                      </a:r>
                    </a:p>
                  </a:txBody>
                  <a:tcPr marL="26659" marR="266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1 175,00</a:t>
                      </a:r>
                    </a:p>
                  </a:txBody>
                  <a:tcPr marL="26659" marR="26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</a:p>
                  </a:txBody>
                  <a:tcPr marL="26659" marR="26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</a:p>
                  </a:txBody>
                  <a:tcPr marL="26659" marR="26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7736">
                <a:tc>
                  <a:txBody>
                    <a:bodyPr/>
                    <a:lstStyle/>
                    <a:p>
                      <a:pPr indent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i="1" dirty="0">
                          <a:latin typeface="Times New Roman"/>
                          <a:ea typeface="Times New Roman"/>
                          <a:cs typeface="Times New Roman"/>
                        </a:rPr>
                        <a:t>Средства бюджета района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6659" marR="266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1 175,00</a:t>
                      </a:r>
                    </a:p>
                  </a:txBody>
                  <a:tcPr marL="26659" marR="26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</a:p>
                  </a:txBody>
                  <a:tcPr marL="26659" marR="26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</a:p>
                  </a:txBody>
                  <a:tcPr marL="26659" marR="26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17101">
                <a:tc>
                  <a:txBody>
                    <a:bodyPr/>
                    <a:lstStyle/>
                    <a:p>
                      <a:pPr indent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3.Содействие духовному и национально-культурному развитию коренных малочисленных народов Севера, сохранение традиционной культуры, народных промыслов и ремесел</a:t>
                      </a:r>
                    </a:p>
                  </a:txBody>
                  <a:tcPr marL="26659" marR="266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700,0 </a:t>
                      </a:r>
                    </a:p>
                  </a:txBody>
                  <a:tcPr marL="26659" marR="26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264,7</a:t>
                      </a:r>
                    </a:p>
                  </a:txBody>
                  <a:tcPr marL="26659" marR="26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37,8</a:t>
                      </a:r>
                    </a:p>
                  </a:txBody>
                  <a:tcPr marL="26659" marR="26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9034">
                <a:tc>
                  <a:txBody>
                    <a:bodyPr/>
                    <a:lstStyle/>
                    <a:p>
                      <a:pPr indent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i="1" dirty="0">
                          <a:latin typeface="Times New Roman"/>
                          <a:ea typeface="Times New Roman"/>
                          <a:cs typeface="Times New Roman"/>
                        </a:rPr>
                        <a:t>Средства бюджета района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6659" marR="266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700,0 </a:t>
                      </a:r>
                    </a:p>
                  </a:txBody>
                  <a:tcPr marL="26659" marR="26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264,7</a:t>
                      </a:r>
                    </a:p>
                  </a:txBody>
                  <a:tcPr marL="26659" marR="26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37,8</a:t>
                      </a:r>
                    </a:p>
                  </a:txBody>
                  <a:tcPr marL="26659" marR="26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849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           4</a:t>
                      </a: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. Оказание мер социальной поддержки коренному населению района</a:t>
                      </a:r>
                    </a:p>
                  </a:txBody>
                  <a:tcPr marL="26659" marR="266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710,0 </a:t>
                      </a:r>
                    </a:p>
                  </a:txBody>
                  <a:tcPr marL="26659" marR="26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175,0</a:t>
                      </a:r>
                    </a:p>
                  </a:txBody>
                  <a:tcPr marL="26659" marR="26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34,5</a:t>
                      </a:r>
                    </a:p>
                  </a:txBody>
                  <a:tcPr marL="26659" marR="26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9034">
                <a:tc>
                  <a:txBody>
                    <a:bodyPr/>
                    <a:lstStyle/>
                    <a:p>
                      <a:pPr indent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i="1">
                          <a:latin typeface="Times New Roman"/>
                          <a:ea typeface="Times New Roman"/>
                          <a:cs typeface="Times New Roman"/>
                        </a:rPr>
                        <a:t>Средства бюджета района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6659" marR="266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710,0 </a:t>
                      </a:r>
                    </a:p>
                  </a:txBody>
                  <a:tcPr marL="26659" marR="26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175,0</a:t>
                      </a:r>
                    </a:p>
                  </a:txBody>
                  <a:tcPr marL="26659" marR="26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34,5</a:t>
                      </a:r>
                    </a:p>
                  </a:txBody>
                  <a:tcPr marL="26659" marR="26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9034">
                <a:tc>
                  <a:txBody>
                    <a:bodyPr/>
                    <a:lstStyle/>
                    <a:p>
                      <a:pPr indent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i="1">
                          <a:latin typeface="Times New Roman"/>
                          <a:ea typeface="Times New Roman"/>
                          <a:cs typeface="Times New Roman"/>
                        </a:rPr>
                        <a:t>Средства бюджета округа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6659" marR="266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6659" marR="26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6659" marR="26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6659" marR="26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56135">
                <a:tc>
                  <a:txBody>
                    <a:bodyPr/>
                    <a:lstStyle/>
                    <a:p>
                      <a:pPr indent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5. </a:t>
                      </a: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Осуществление отдельных государственных полномочий  на реализацию мероприятий государственной программы «Социально-экономическое развитие коренных малочисленных народов Севера Ханты-Мансийского автономного округа – Югры на 2014–2020 годы»</a:t>
                      </a:r>
                    </a:p>
                  </a:txBody>
                  <a:tcPr marL="26659" marR="266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3 840,6 </a:t>
                      </a:r>
                    </a:p>
                  </a:txBody>
                  <a:tcPr marL="26659" marR="26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235,9</a:t>
                      </a:r>
                    </a:p>
                  </a:txBody>
                  <a:tcPr marL="26659" marR="26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6,1</a:t>
                      </a:r>
                    </a:p>
                  </a:txBody>
                  <a:tcPr marL="26659" marR="26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8381">
                <a:tc>
                  <a:txBody>
                    <a:bodyPr/>
                    <a:lstStyle/>
                    <a:p>
                      <a:pPr indent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i="1" dirty="0">
                          <a:latin typeface="Times New Roman"/>
                          <a:ea typeface="Times New Roman"/>
                          <a:cs typeface="Times New Roman"/>
                        </a:rPr>
                        <a:t>Средства бюджета округа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6659" marR="266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3 840,6</a:t>
                      </a:r>
                    </a:p>
                  </a:txBody>
                  <a:tcPr marL="26659" marR="26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235,9</a:t>
                      </a:r>
                    </a:p>
                  </a:txBody>
                  <a:tcPr marL="26659" marR="26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6,1</a:t>
                      </a:r>
                    </a:p>
                  </a:txBody>
                  <a:tcPr marL="26659" marR="26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9034">
                <a:tc>
                  <a:txBody>
                    <a:bodyPr/>
                    <a:lstStyle/>
                    <a:p>
                      <a:pPr indent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b="1" i="1">
                          <a:latin typeface="Times New Roman"/>
                          <a:ea typeface="Times New Roman"/>
                          <a:cs typeface="Times New Roman"/>
                        </a:rPr>
                        <a:t>ИТОГО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6659" marR="266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11923,6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6659" marR="26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692,0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6659" marR="26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5,8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6659" marR="26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4128703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0" y="0"/>
            <a:ext cx="914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                                          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               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1641" y="292387"/>
            <a:ext cx="91440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9. Муниципальная программа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accent4">
                  <a:lumMod val="75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«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Обеспечение доступным и комфортным жильем жителей Нижневартовского района в 2014–2020 годах»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accent4">
                  <a:lumMod val="75000"/>
                </a:schemeClr>
              </a:solidFill>
              <a:effectLst/>
              <a:latin typeface="Arial" pitchFamily="34" charset="0"/>
            </a:endParaRPr>
          </a:p>
        </p:txBody>
      </p:sp>
      <p:graphicFrame>
        <p:nvGraphicFramePr>
          <p:cNvPr id="7" name="Схема 6"/>
          <p:cNvGraphicFramePr/>
          <p:nvPr>
            <p:extLst>
              <p:ext uri="{D42A27DB-BD31-4B8C-83A1-F6EECF244321}">
                <p14:modId xmlns="" xmlns:p14="http://schemas.microsoft.com/office/powerpoint/2010/main" val="863647148"/>
              </p:ext>
            </p:extLst>
          </p:nvPr>
        </p:nvGraphicFramePr>
        <p:xfrm>
          <a:off x="285720" y="1500174"/>
          <a:ext cx="8568952" cy="31432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500034" y="2714620"/>
            <a:ext cx="1296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Цели программы:</a:t>
            </a:r>
            <a:endParaRPr lang="ru-RU" sz="1600" dirty="0"/>
          </a:p>
        </p:txBody>
      </p:sp>
      <p:sp>
        <p:nvSpPr>
          <p:cNvPr id="38913" name="Rectangle 1"/>
          <p:cNvSpPr>
            <a:spLocks noChangeArrowheads="1"/>
          </p:cNvSpPr>
          <p:nvPr/>
        </p:nvSpPr>
        <p:spPr bwMode="auto">
          <a:xfrm>
            <a:off x="642910" y="5000636"/>
            <a:ext cx="821537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429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Уточненная бюджетная роспись расходов по программе на 01.04.2014 года составила 232 452,6 тыс. рублей.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Кассовое исполнение расходов за 1 квартал 2014 года составило 11 641,3 тыс. рублей или 5,0 % к уточненному плану года.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63154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Documents and Settings\KozlovskayaAE\Рабочий стол\l_1526709_6ce8a72c-6c1a-4826-83db-98894aa58b9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357166"/>
            <a:ext cx="1905015" cy="1071570"/>
          </a:xfrm>
          <a:prstGeom prst="rect">
            <a:avLst/>
          </a:prstGeom>
          <a:noFill/>
        </p:spPr>
      </p:pic>
      <p:pic>
        <p:nvPicPr>
          <p:cNvPr id="1030" name="Picture 6" descr="C:\Documents and Settings\KozlovskayaAE\Рабочий стол\seguros-multihogar-image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868" y="357166"/>
            <a:ext cx="1937946" cy="1049964"/>
          </a:xfrm>
          <a:prstGeom prst="rect">
            <a:avLst/>
          </a:prstGeom>
          <a:noFill/>
        </p:spPr>
      </p:pic>
      <p:pic>
        <p:nvPicPr>
          <p:cNvPr id="1031" name="Picture 7" descr="C:\Documents and Settings\KozlovskayaAE\Рабочий стол\130199438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43702" y="357166"/>
            <a:ext cx="1785949" cy="1017230"/>
          </a:xfrm>
          <a:prstGeom prst="rect">
            <a:avLst/>
          </a:prstGeom>
          <a:noFill/>
        </p:spPr>
      </p:pic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357158" y="1643050"/>
          <a:ext cx="8501121" cy="5004678"/>
        </p:xfrm>
        <a:graphic>
          <a:graphicData uri="http://schemas.openxmlformats.org/drawingml/2006/table">
            <a:tbl>
              <a:tblPr/>
              <a:tblGrid>
                <a:gridCol w="3587740"/>
                <a:gridCol w="1737167"/>
                <a:gridCol w="1618605"/>
                <a:gridCol w="1557609"/>
              </a:tblGrid>
              <a:tr h="35719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4479" marR="344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Уточненный план года  </a:t>
                      </a:r>
                      <a:endParaRPr lang="ru-RU" sz="1400" b="1" kern="1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077" marR="390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  <a:defRPr/>
                      </a:pP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Исполнение  1 квартала </a:t>
                      </a:r>
                      <a:endParaRPr lang="ru-RU" sz="1400" b="1" kern="1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077" marR="390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400" b="1" kern="12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%</a:t>
                      </a:r>
                    </a:p>
                  </a:txBody>
                  <a:tcPr marL="39077" marR="390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883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всего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4479" marR="344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232 452,6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4479" marR="344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11 641,3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4479" marR="344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5,0%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4479" marR="344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879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«Градостроительная деятельность»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4479" marR="344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5 900,0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4479" marR="344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0,0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4479" marR="344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0,0%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4479" marR="344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883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 том числе бюджет района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4479" marR="344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5 900,0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4479" marR="344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0,00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4479" marR="344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0,0%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4479" marR="344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767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«Содействие развитию жилищного строительства», в том числе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4479" marR="344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108 254,9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4479" marR="344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5 035,5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4479" marR="344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4,7%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4479" marR="344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883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бюджет автономного округа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4479" marR="344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66 931,6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4479" marR="344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4 604,2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4479" marR="344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6,9%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4479" marR="344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883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бюджет района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4479" marR="344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41 323,3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4479" marR="344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431,4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4479" marR="344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1,0%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4479" marR="344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2198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«Обеспечение мерами государственной поддержки по улучшению жилищных условий отдельных категорий граждан»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4479" marR="344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5 498,2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4479" marR="344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0,0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4479" marR="344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0,0%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4479" marR="344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883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федеральный бюджет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4479" marR="344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2 926,1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4479" marR="344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0,0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4479" marR="344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0,0%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4479" marR="344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661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бюджет автономного округа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4479" marR="344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2 341,6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4479" marR="344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0,0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4479" marR="344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0,0%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4479" marR="344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883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бюджет района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4479" marR="344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230,5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4479" marR="344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0,0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4479" marR="344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0,0%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4479" marR="344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767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«Капитальный ремонт объектов жилищного хозяйства»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4479" marR="344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112 799,5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4479" marR="344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6 605,7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4479" marR="344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5,9%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4479" marR="344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883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бюджет района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4479" marR="344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112 799</a:t>
                      </a: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4479" marR="344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6 605,7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4479" marR="344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en-US" sz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%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4479" marR="344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2343285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857356" y="214290"/>
            <a:ext cx="5214974" cy="129266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1950" b="1" dirty="0" smtClean="0"/>
              <a:t>10. Муниципальная программа «Развитие жилищно-коммунального комплекса и повышение энергетической эффективности в Нижневартовском районе на 2014-2020 годы»</a:t>
            </a:r>
            <a:endParaRPr lang="ru-RU" sz="1950" dirty="0"/>
          </a:p>
        </p:txBody>
      </p:sp>
      <p:pic>
        <p:nvPicPr>
          <p:cNvPr id="1025" name="Picture 1" descr="S:\Бюджет 2013 доходы, расходы\БЮДЖЕТ ДЛЯ ГРАЖДАН\картинки, фон\72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79512" y="307156"/>
            <a:ext cx="1729657" cy="114375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S:\Бюджет 2013 доходы, расходы\БЮДЖЕТ ДЛЯ ГРАЖДАН\картинки, фон\74.jp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7228705" y="307154"/>
            <a:ext cx="1663775" cy="114375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865" name="Rectangle 1"/>
          <p:cNvSpPr>
            <a:spLocks noChangeArrowheads="1"/>
          </p:cNvSpPr>
          <p:nvPr/>
        </p:nvSpPr>
        <p:spPr bwMode="auto">
          <a:xfrm>
            <a:off x="285720" y="4429132"/>
            <a:ext cx="8715436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429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Уточненная бюджетная роспись расходов по программе на 01.04.2014 года составила 354 534,2 тыс. рублей.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Кассовое исполнение расходов за 1 квартал 2014 года составило 87 837,6 тыс. рублей или 24,8 % к уточненному плану года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28596" y="1857364"/>
            <a:ext cx="835824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400" b="1" u="sng" dirty="0" smtClean="0">
                <a:latin typeface="Times New Roman" pitchFamily="18" charset="0"/>
                <a:cs typeface="Times New Roman" pitchFamily="18" charset="0"/>
              </a:rPr>
              <a:t>Цели программы: </a:t>
            </a:r>
          </a:p>
          <a:p>
            <a:pPr lvl="0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повышение надежности и качества предоставления жилищно-коммунальных услуг;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повышение эффективности использования топливно-энергетических ресурсов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11939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260648"/>
            <a:ext cx="88569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endParaRPr lang="ru-RU" dirty="0"/>
          </a:p>
          <a:p>
            <a:endParaRPr lang="ru-RU" dirty="0"/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285720" y="357166"/>
          <a:ext cx="8572560" cy="6172200"/>
        </p:xfrm>
        <a:graphic>
          <a:graphicData uri="http://schemas.openxmlformats.org/drawingml/2006/table">
            <a:tbl>
              <a:tblPr/>
              <a:tblGrid>
                <a:gridCol w="5398761"/>
                <a:gridCol w="1198312"/>
                <a:gridCol w="1199162"/>
                <a:gridCol w="776325"/>
              </a:tblGrid>
              <a:tr h="232030"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Исполнение программы в разрезе подпрограмм</a:t>
                      </a: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352" marR="193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Уточненный план года  </a:t>
                      </a:r>
                      <a:endParaRPr lang="ru-RU" sz="1400" b="1" kern="1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077" marR="390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  <a:defRPr/>
                      </a:pP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Исполнение  1 квартала </a:t>
                      </a:r>
                      <a:endParaRPr lang="ru-RU" sz="1400" b="1" kern="1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077" marR="390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400" b="1" kern="12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%</a:t>
                      </a:r>
                    </a:p>
                  </a:txBody>
                  <a:tcPr marL="39077" marR="390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12105">
                <a:tc>
                  <a:txBody>
                    <a:bodyPr/>
                    <a:lstStyle/>
                    <a:p>
                      <a:pPr indent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«Создание условий для обеспечения качественными коммунальными услугами»  в рамках муниципальной программы «Развитие жилищно-коммунального комплекса и повышение энергетической эффективности в Нижневартовском районе на 2014–2020 годы» в т.ч.:</a:t>
                      </a:r>
                    </a:p>
                  </a:txBody>
                  <a:tcPr marL="19352" marR="193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282807,6</a:t>
                      </a:r>
                    </a:p>
                  </a:txBody>
                  <a:tcPr marL="19352" marR="1935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b="1">
                          <a:latin typeface="Times New Roman"/>
                          <a:ea typeface="Times New Roman"/>
                          <a:cs typeface="Times New Roman"/>
                        </a:rPr>
                        <a:t>79667,4</a:t>
                      </a:r>
                    </a:p>
                  </a:txBody>
                  <a:tcPr marL="19352" marR="1935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28,2</a:t>
                      </a:r>
                    </a:p>
                  </a:txBody>
                  <a:tcPr marL="19352" marR="1935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2030">
                <a:tc>
                  <a:txBody>
                    <a:bodyPr/>
                    <a:lstStyle/>
                    <a:p>
                      <a:pPr indent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i="1" dirty="0">
                          <a:latin typeface="Times New Roman"/>
                          <a:ea typeface="Times New Roman"/>
                          <a:cs typeface="Times New Roman"/>
                        </a:rPr>
                        <a:t>Средства бюджета района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352" marR="193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i="1">
                          <a:latin typeface="Times New Roman"/>
                          <a:ea typeface="Times New Roman"/>
                          <a:cs typeface="Times New Roman"/>
                        </a:rPr>
                        <a:t>250971,7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352" marR="1935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i="1">
                          <a:latin typeface="Times New Roman"/>
                          <a:ea typeface="Times New Roman"/>
                          <a:cs typeface="Times New Roman"/>
                        </a:rPr>
                        <a:t>79556,9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352" marR="1935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i="1">
                          <a:latin typeface="Times New Roman"/>
                          <a:ea typeface="Times New Roman"/>
                          <a:cs typeface="Times New Roman"/>
                        </a:rPr>
                        <a:t>31,7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352" marR="1935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2030">
                <a:tc>
                  <a:txBody>
                    <a:bodyPr/>
                    <a:lstStyle/>
                    <a:p>
                      <a:pPr indent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i="1" dirty="0">
                          <a:latin typeface="Times New Roman"/>
                          <a:ea typeface="Times New Roman"/>
                          <a:cs typeface="Times New Roman"/>
                        </a:rPr>
                        <a:t>Средства бюджета округа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352" marR="193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i="1">
                          <a:latin typeface="Times New Roman"/>
                          <a:ea typeface="Times New Roman"/>
                          <a:cs typeface="Times New Roman"/>
                        </a:rPr>
                        <a:t>31835,9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352" marR="1935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i="1">
                          <a:latin typeface="Times New Roman"/>
                          <a:ea typeface="Times New Roman"/>
                          <a:cs typeface="Times New Roman"/>
                        </a:rPr>
                        <a:t>110,5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352" marR="1935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i="1">
                          <a:latin typeface="Times New Roman"/>
                          <a:ea typeface="Times New Roman"/>
                          <a:cs typeface="Times New Roman"/>
                        </a:rPr>
                        <a:t>0,4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352" marR="1935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12105">
                <a:tc>
                  <a:txBody>
                    <a:bodyPr/>
                    <a:lstStyle/>
                    <a:p>
                      <a:pPr indent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«Содействие проведению капитального ремонта многоквартирных домов» в рамках муниципальной программы «Развитие жилищно-коммунального комплекса и повышение энергетической эффективности в Нижневартовском районе на 2014–2020 годы» в т.ч.:</a:t>
                      </a:r>
                    </a:p>
                  </a:txBody>
                  <a:tcPr marL="19352" marR="193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b="1">
                          <a:latin typeface="Times New Roman"/>
                          <a:ea typeface="Times New Roman"/>
                          <a:cs typeface="Times New Roman"/>
                        </a:rPr>
                        <a:t>455,6</a:t>
                      </a:r>
                    </a:p>
                  </a:txBody>
                  <a:tcPr marL="19352" marR="1935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b="1">
                          <a:latin typeface="Times New Roman"/>
                          <a:ea typeface="Times New Roman"/>
                          <a:cs typeface="Times New Roman"/>
                        </a:rPr>
                        <a:t>0,0</a:t>
                      </a:r>
                    </a:p>
                  </a:txBody>
                  <a:tcPr marL="19352" marR="1935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0,0</a:t>
                      </a:r>
                    </a:p>
                  </a:txBody>
                  <a:tcPr marL="19352" marR="1935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2030">
                <a:tc>
                  <a:txBody>
                    <a:bodyPr/>
                    <a:lstStyle/>
                    <a:p>
                      <a:pPr indent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i="1" dirty="0">
                          <a:latin typeface="Times New Roman"/>
                          <a:ea typeface="Times New Roman"/>
                          <a:cs typeface="Times New Roman"/>
                        </a:rPr>
                        <a:t>Средства бюджета округа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352" marR="193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i="1">
                          <a:latin typeface="Times New Roman"/>
                          <a:ea typeface="Times New Roman"/>
                          <a:cs typeface="Times New Roman"/>
                        </a:rPr>
                        <a:t>455,6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352" marR="1935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i="1">
                          <a:latin typeface="Times New Roman"/>
                          <a:ea typeface="Times New Roman"/>
                          <a:cs typeface="Times New Roman"/>
                        </a:rPr>
                        <a:t>0,0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352" marR="1935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i="1">
                          <a:latin typeface="Times New Roman"/>
                          <a:ea typeface="Times New Roman"/>
                          <a:cs typeface="Times New Roman"/>
                        </a:rPr>
                        <a:t>0,0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352" marR="1935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12105">
                <a:tc>
                  <a:txBody>
                    <a:bodyPr/>
                    <a:lstStyle/>
                    <a:p>
                      <a:pPr indent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«Обеспечение равных прав потребителей на получение энергетических ресурсов» в рамках муниципальной программы «Развитие жилищно-коммунального комплекса и повышение энергетической эффективности в Нижневартовском районе на 2014–2020 годы» в т.ч.:</a:t>
                      </a:r>
                    </a:p>
                  </a:txBody>
                  <a:tcPr marL="19352" marR="193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b="1">
                          <a:latin typeface="Times New Roman"/>
                          <a:ea typeface="Times New Roman"/>
                          <a:cs typeface="Times New Roman"/>
                        </a:rPr>
                        <a:t>44282,1</a:t>
                      </a:r>
                    </a:p>
                  </a:txBody>
                  <a:tcPr marL="19352" marR="1935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4923,0</a:t>
                      </a:r>
                    </a:p>
                  </a:txBody>
                  <a:tcPr marL="19352" marR="1935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11,1</a:t>
                      </a:r>
                    </a:p>
                  </a:txBody>
                  <a:tcPr marL="19352" marR="1935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2030">
                <a:tc>
                  <a:txBody>
                    <a:bodyPr/>
                    <a:lstStyle/>
                    <a:p>
                      <a:pPr indent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i="1">
                          <a:latin typeface="Times New Roman"/>
                          <a:ea typeface="Times New Roman"/>
                          <a:cs typeface="Times New Roman"/>
                        </a:rPr>
                        <a:t>Средства бюджета района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352" marR="193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i="1">
                          <a:latin typeface="Times New Roman"/>
                          <a:ea typeface="Times New Roman"/>
                          <a:cs typeface="Times New Roman"/>
                        </a:rPr>
                        <a:t>7390,0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352" marR="1935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i="1" dirty="0">
                          <a:latin typeface="Times New Roman"/>
                          <a:ea typeface="Times New Roman"/>
                          <a:cs typeface="Times New Roman"/>
                        </a:rPr>
                        <a:t>0,0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352" marR="1935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i="1">
                          <a:latin typeface="Times New Roman"/>
                          <a:ea typeface="Times New Roman"/>
                          <a:cs typeface="Times New Roman"/>
                        </a:rPr>
                        <a:t>0,0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352" marR="1935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2030">
                <a:tc>
                  <a:txBody>
                    <a:bodyPr/>
                    <a:lstStyle/>
                    <a:p>
                      <a:pPr indent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i="1">
                          <a:latin typeface="Times New Roman"/>
                          <a:ea typeface="Times New Roman"/>
                          <a:cs typeface="Times New Roman"/>
                        </a:rPr>
                        <a:t>Средства бюджета округа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352" marR="193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i="1">
                          <a:latin typeface="Times New Roman"/>
                          <a:ea typeface="Times New Roman"/>
                          <a:cs typeface="Times New Roman"/>
                        </a:rPr>
                        <a:t>36892,1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352" marR="1935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i="1">
                          <a:latin typeface="Times New Roman"/>
                          <a:ea typeface="Times New Roman"/>
                          <a:cs typeface="Times New Roman"/>
                        </a:rPr>
                        <a:t>4923,0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352" marR="1935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i="1" dirty="0">
                          <a:latin typeface="Times New Roman"/>
                          <a:ea typeface="Times New Roman"/>
                          <a:cs typeface="Times New Roman"/>
                        </a:rPr>
                        <a:t>13,3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352" marR="1935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96090">
                <a:tc>
                  <a:txBody>
                    <a:bodyPr/>
                    <a:lstStyle/>
                    <a:p>
                      <a:pPr indent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b="1">
                          <a:latin typeface="Times New Roman"/>
                          <a:ea typeface="Times New Roman"/>
                          <a:cs typeface="Times New Roman"/>
                        </a:rPr>
                        <a:t> «Повышение энергоэффективности в отраслях экономики» в рамках муниципальной программы «Развитие жилищно-коммунального комплекса и повышение энергетической эффективности в Нижневартовском районе на 2014–2020 годы» в т.ч.:</a:t>
                      </a:r>
                    </a:p>
                  </a:txBody>
                  <a:tcPr marL="19352" marR="193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b="1">
                          <a:latin typeface="Times New Roman"/>
                          <a:ea typeface="Times New Roman"/>
                          <a:cs typeface="Times New Roman"/>
                        </a:rPr>
                        <a:t>26988,9</a:t>
                      </a:r>
                    </a:p>
                  </a:txBody>
                  <a:tcPr marL="19352" marR="1935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b="1">
                          <a:latin typeface="Times New Roman"/>
                          <a:ea typeface="Times New Roman"/>
                          <a:cs typeface="Times New Roman"/>
                        </a:rPr>
                        <a:t>3247,2</a:t>
                      </a:r>
                    </a:p>
                  </a:txBody>
                  <a:tcPr marL="19352" marR="1935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12,0</a:t>
                      </a:r>
                    </a:p>
                  </a:txBody>
                  <a:tcPr marL="19352" marR="1935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2030">
                <a:tc>
                  <a:txBody>
                    <a:bodyPr/>
                    <a:lstStyle/>
                    <a:p>
                      <a:pPr indent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i="1">
                          <a:latin typeface="Times New Roman"/>
                          <a:ea typeface="Times New Roman"/>
                          <a:cs typeface="Times New Roman"/>
                        </a:rPr>
                        <a:t>Средства бюджета района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352" marR="193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i="1">
                          <a:latin typeface="Times New Roman"/>
                          <a:ea typeface="Times New Roman"/>
                          <a:cs typeface="Times New Roman"/>
                        </a:rPr>
                        <a:t>26988,9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352" marR="1935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i="1">
                          <a:latin typeface="Times New Roman"/>
                          <a:ea typeface="Times New Roman"/>
                          <a:cs typeface="Times New Roman"/>
                        </a:rPr>
                        <a:t>3247,2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352" marR="1935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i="1" dirty="0">
                          <a:latin typeface="Times New Roman"/>
                          <a:ea typeface="Times New Roman"/>
                          <a:cs typeface="Times New Roman"/>
                        </a:rPr>
                        <a:t>12,0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352" marR="1935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2616243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0" y="188640"/>
            <a:ext cx="91440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cs typeface="Times New Roman" pitchFamily="18" charset="0"/>
              </a:rPr>
              <a:t>11. Муниципальная программа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cs typeface="Times New Roman" pitchFamily="18" charset="0"/>
              </a:rPr>
              <a:t>«Профилактика правонарушений в сфере общественного порядка в Нижневартовском районе на 2014 - 2020 годы»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371308"/>
            <a:ext cx="2572789" cy="184337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7950" y="1428737"/>
            <a:ext cx="2235668" cy="1673600"/>
          </a:xfrm>
          <a:prstGeom prst="rect">
            <a:avLst/>
          </a:prstGeom>
        </p:spPr>
      </p:pic>
      <p:graphicFrame>
        <p:nvGraphicFramePr>
          <p:cNvPr id="7" name="Схема 6"/>
          <p:cNvGraphicFramePr/>
          <p:nvPr>
            <p:extLst>
              <p:ext uri="{D42A27DB-BD31-4B8C-83A1-F6EECF244321}">
                <p14:modId xmlns="" xmlns:p14="http://schemas.microsoft.com/office/powerpoint/2010/main" val="2280493086"/>
              </p:ext>
            </p:extLst>
          </p:nvPr>
        </p:nvGraphicFramePr>
        <p:xfrm>
          <a:off x="428596" y="3643314"/>
          <a:ext cx="8352928" cy="264320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285721" y="4714884"/>
            <a:ext cx="150019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Цели программы:</a:t>
            </a:r>
            <a:endParaRPr lang="ru-RU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785929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00034" y="500042"/>
            <a:ext cx="83582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Исполнение доходов за 1 квартал 2014 года</a:t>
            </a:r>
            <a:endParaRPr lang="ru-RU" dirty="0"/>
          </a:p>
        </p:txBody>
      </p:sp>
      <p:graphicFrame>
        <p:nvGraphicFramePr>
          <p:cNvPr id="3" name="Диаграмма 2"/>
          <p:cNvGraphicFramePr/>
          <p:nvPr/>
        </p:nvGraphicFramePr>
        <p:xfrm>
          <a:off x="214282" y="714356"/>
          <a:ext cx="8786874" cy="58579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="" xmlns:p14="http://schemas.microsoft.com/office/powerpoint/2010/main" val="846206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285720" y="500042"/>
            <a:ext cx="8286808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49263" algn="r"/>
                <a:tab pos="2636838" algn="ctr"/>
                <a:tab pos="5273675" algn="r"/>
              </a:tabLs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Уточненная бюджетная роспись расходов по программе на 01.04.2014 года составила 21 777,4  тыс. рублей. Кассовые расходы по данной программе в 1 квартале 2014 года не производились.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500034" y="2098958"/>
          <a:ext cx="8143932" cy="3901810"/>
        </p:xfrm>
        <a:graphic>
          <a:graphicData uri="http://schemas.openxmlformats.org/drawingml/2006/table">
            <a:tbl>
              <a:tblPr/>
              <a:tblGrid>
                <a:gridCol w="2091493"/>
                <a:gridCol w="2750614"/>
                <a:gridCol w="1211109"/>
                <a:gridCol w="1100090"/>
                <a:gridCol w="990626"/>
              </a:tblGrid>
              <a:tr h="86767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Исполнитель</a:t>
                      </a:r>
                      <a:r>
                        <a:rPr lang="ru-RU" sz="1400" b="1" baseline="0" dirty="0" smtClean="0">
                          <a:latin typeface="Times New Roman"/>
                          <a:ea typeface="Times New Roman"/>
                          <a:cs typeface="Times New Roman"/>
                        </a:rPr>
                        <a:t> программы</a:t>
                      </a:r>
                      <a:endParaRPr lang="ru-RU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773" marR="627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Код и наименование вида расходов</a:t>
                      </a:r>
                    </a:p>
                  </a:txBody>
                  <a:tcPr marL="62773" marR="627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Уточненный план года  </a:t>
                      </a:r>
                      <a:endParaRPr lang="ru-RU" sz="1400" b="1" kern="1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077" marR="390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  <a:defRPr/>
                      </a:pP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Исполнение  1 квартала </a:t>
                      </a:r>
                      <a:endParaRPr lang="ru-RU" sz="1400" b="1" kern="1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077" marR="390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400" b="1" kern="12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%</a:t>
                      </a:r>
                    </a:p>
                  </a:txBody>
                  <a:tcPr marL="39077" marR="390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0539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Департамент финансов</a:t>
                      </a:r>
                    </a:p>
                  </a:txBody>
                  <a:tcPr marL="62773" marR="627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Иные </a:t>
                      </a: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межбюджетные </a:t>
                      </a: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трансферты</a:t>
                      </a:r>
                      <a:endParaRPr lang="ru-RU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773" marR="627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b="1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400" b="1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100,8</a:t>
                      </a:r>
                      <a:endParaRPr lang="ru-RU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773" marR="627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b="1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400" b="1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773" marR="627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b="1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400" b="1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773" marR="627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3533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Отдел жилищно-коммунального хозяйства энергетики и строительства</a:t>
                      </a:r>
                    </a:p>
                  </a:txBody>
                  <a:tcPr marL="62773" marR="627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Закупка </a:t>
                      </a: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товаров, работ и услуг в целях капитального ремонта государственного (муниципального) имущества</a:t>
                      </a:r>
                    </a:p>
                  </a:txBody>
                  <a:tcPr marL="62773" marR="627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b="1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400" b="1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400" b="1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21 </a:t>
                      </a: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676,6</a:t>
                      </a:r>
                    </a:p>
                  </a:txBody>
                  <a:tcPr marL="62773" marR="627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b="1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400" b="1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400" b="1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773" marR="627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b="1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400" b="1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400" b="1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773" marR="627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340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Всего</a:t>
                      </a:r>
                    </a:p>
                  </a:txBody>
                  <a:tcPr marL="62773" marR="627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2773" marR="627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21 774,4</a:t>
                      </a:r>
                    </a:p>
                  </a:txBody>
                  <a:tcPr marL="62773" marR="6277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773" marR="6277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773" marR="6277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357158" y="1500174"/>
            <a:ext cx="82868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Исполнение программы по видам расходов</a:t>
            </a:r>
            <a:endParaRPr lang="ru-RU" sz="12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7786710" y="1643050"/>
            <a:ext cx="84715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dirty="0" smtClean="0"/>
              <a:t>(тыс. руб.)</a:t>
            </a:r>
            <a:endParaRPr lang="ru-RU" sz="1200" dirty="0"/>
          </a:p>
        </p:txBody>
      </p:sp>
    </p:spTree>
    <p:extLst>
      <p:ext uri="{BB962C8B-B14F-4D97-AF65-F5344CB8AC3E}">
        <p14:creationId xmlns="" xmlns:p14="http://schemas.microsoft.com/office/powerpoint/2010/main" val="1374040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323528" y="250573"/>
            <a:ext cx="8568952" cy="46782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12. Муниципальная программа</a:t>
            </a:r>
            <a:endParaRPr lang="ru-RU" sz="2200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cs typeface="Times New Roman" pitchFamily="18" charset="0"/>
              </a:rPr>
              <a:t>«Защита населения и территорий от чрезвычайных ситуаций, обеспечение пожарной безопасности в Нижневартовском районе на 2014-2020 годы»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200" b="1" u="sng" dirty="0" smtClean="0">
                <a:latin typeface="Times New Roman" pitchFamily="18" charset="0"/>
                <a:cs typeface="Times New Roman" pitchFamily="18" charset="0"/>
              </a:rPr>
              <a:t>Цели программы: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повышение уровня пожарной безопасности на территории района; повышение защиты населения и территории района от угроз природного и техногенного характера.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400" dirty="0" smtClean="0"/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 descr="S:\Бюджет 2013 доходы, расходы\БЮДЖЕТ ДЛЯ ГРАЖДАН\картинки, фон\го, экстремизм, профилактика\го2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28184" y="1628800"/>
            <a:ext cx="2244217" cy="1264224"/>
          </a:xfrm>
          <a:prstGeom prst="rect">
            <a:avLst/>
          </a:prstGeom>
          <a:noFill/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628800"/>
            <a:ext cx="2376264" cy="1349142"/>
          </a:xfrm>
          <a:prstGeom prst="rect">
            <a:avLst/>
          </a:prstGeom>
        </p:spPr>
      </p:pic>
      <p:sp>
        <p:nvSpPr>
          <p:cNvPr id="32769" name="Rectangle 1"/>
          <p:cNvSpPr>
            <a:spLocks noChangeArrowheads="1"/>
          </p:cNvSpPr>
          <p:nvPr/>
        </p:nvSpPr>
        <p:spPr bwMode="auto">
          <a:xfrm>
            <a:off x="357158" y="4643446"/>
            <a:ext cx="8429684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429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Уточненная бюджетная роспись расходов по программе на 01.04.2014 года составила 15 009,6 тыс. рублей.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Кассовое исполнение расходов за 1 квартал 2014 года составило 220,4 тыс. рублей или 1,5 % к уточненному плану года.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00968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357159" y="2071678"/>
          <a:ext cx="8286808" cy="4710230"/>
        </p:xfrm>
        <a:graphic>
          <a:graphicData uri="http://schemas.openxmlformats.org/drawingml/2006/table">
            <a:tbl>
              <a:tblPr/>
              <a:tblGrid>
                <a:gridCol w="4954750"/>
                <a:gridCol w="1403232"/>
                <a:gridCol w="1143007"/>
                <a:gridCol w="785819"/>
              </a:tblGrid>
              <a:tr h="714380"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8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Исполнение программы в разрезе подпрограмм</a:t>
                      </a:r>
                      <a:endParaRPr lang="ru-RU" sz="18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8381" marR="483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Уточненный план года  </a:t>
                      </a:r>
                      <a:endParaRPr lang="ru-RU" sz="1400" b="1" kern="1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077" marR="390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  <a:defRPr/>
                      </a:pP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Исполнение  1 квартала </a:t>
                      </a:r>
                      <a:endParaRPr lang="ru-RU" sz="1400" b="1" kern="1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077" marR="390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400" b="1" kern="12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%</a:t>
                      </a:r>
                    </a:p>
                  </a:txBody>
                  <a:tcPr marL="39077" marR="390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6315">
                <a:tc>
                  <a:txBody>
                    <a:bodyPr/>
                    <a:lstStyle/>
                    <a:p>
                      <a:pPr indent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600" b="1">
                          <a:latin typeface="Times New Roman"/>
                          <a:ea typeface="Times New Roman"/>
                          <a:cs typeface="Times New Roman"/>
                        </a:rPr>
                        <a:t>«Укрепление пожарной безопасности в районе» в т.ч.:</a:t>
                      </a:r>
                    </a:p>
                  </a:txBody>
                  <a:tcPr marL="48381" marR="483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12980,6</a:t>
                      </a:r>
                    </a:p>
                  </a:txBody>
                  <a:tcPr marL="48381" marR="483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0,0</a:t>
                      </a:r>
                    </a:p>
                  </a:txBody>
                  <a:tcPr marL="48381" marR="483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0,0</a:t>
                      </a:r>
                    </a:p>
                  </a:txBody>
                  <a:tcPr marL="48381" marR="483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6315">
                <a:tc>
                  <a:txBody>
                    <a:bodyPr/>
                    <a:lstStyle/>
                    <a:p>
                      <a:pPr indent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600" i="1">
                          <a:latin typeface="Times New Roman"/>
                          <a:ea typeface="Times New Roman"/>
                          <a:cs typeface="Times New Roman"/>
                        </a:rPr>
                        <a:t>Средства бюджета района</a:t>
                      </a:r>
                      <a:endParaRPr lang="ru-RU" sz="1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8381" marR="483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400" i="1">
                          <a:latin typeface="Times New Roman"/>
                          <a:ea typeface="Times New Roman"/>
                          <a:cs typeface="Times New Roman"/>
                        </a:rPr>
                        <a:t>12980,6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8381" marR="483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400" i="1">
                          <a:latin typeface="Times New Roman"/>
                          <a:ea typeface="Times New Roman"/>
                          <a:cs typeface="Times New Roman"/>
                        </a:rPr>
                        <a:t>0,0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8381" marR="483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400" i="1">
                          <a:latin typeface="Times New Roman"/>
                          <a:ea typeface="Times New Roman"/>
                          <a:cs typeface="Times New Roman"/>
                        </a:rPr>
                        <a:t>0,0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8381" marR="483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19077">
                <a:tc>
                  <a:txBody>
                    <a:bodyPr/>
                    <a:lstStyle/>
                    <a:p>
                      <a:pPr indent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600" b="1" dirty="0">
                          <a:latin typeface="Times New Roman"/>
                          <a:ea typeface="Times New Roman"/>
                          <a:cs typeface="Times New Roman"/>
                        </a:rPr>
                        <a:t>«Организация и обеспечение мероприятий в сфере гражданской обороны, защиты населения и территории района от чрезвычайных ситуаций» в т.ч.:</a:t>
                      </a:r>
                    </a:p>
                  </a:txBody>
                  <a:tcPr marL="48381" marR="483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2029,0</a:t>
                      </a:r>
                    </a:p>
                  </a:txBody>
                  <a:tcPr marL="48381" marR="483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220,4</a:t>
                      </a:r>
                    </a:p>
                  </a:txBody>
                  <a:tcPr marL="48381" marR="483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10,9</a:t>
                      </a:r>
                    </a:p>
                  </a:txBody>
                  <a:tcPr marL="48381" marR="483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6315">
                <a:tc>
                  <a:txBody>
                    <a:bodyPr/>
                    <a:lstStyle/>
                    <a:p>
                      <a:pPr indent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600" i="1">
                          <a:latin typeface="Times New Roman"/>
                          <a:ea typeface="Times New Roman"/>
                          <a:cs typeface="Times New Roman"/>
                        </a:rPr>
                        <a:t>Средства бюджета района</a:t>
                      </a:r>
                      <a:endParaRPr lang="ru-RU" sz="1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8381" marR="483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400" i="1">
                          <a:latin typeface="Times New Roman"/>
                          <a:ea typeface="Times New Roman"/>
                          <a:cs typeface="Times New Roman"/>
                        </a:rPr>
                        <a:t>1929,6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8381" marR="483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400" i="1">
                          <a:latin typeface="Times New Roman"/>
                          <a:ea typeface="Times New Roman"/>
                          <a:cs typeface="Times New Roman"/>
                        </a:rPr>
                        <a:t>220,4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8381" marR="483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400" i="1">
                          <a:latin typeface="Times New Roman"/>
                          <a:ea typeface="Times New Roman"/>
                          <a:cs typeface="Times New Roman"/>
                        </a:rPr>
                        <a:t>11,4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8381" marR="483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6315">
                <a:tc>
                  <a:txBody>
                    <a:bodyPr/>
                    <a:lstStyle/>
                    <a:p>
                      <a:pPr indent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600" i="1" dirty="0">
                          <a:latin typeface="Times New Roman"/>
                          <a:ea typeface="Times New Roman"/>
                          <a:cs typeface="Times New Roman"/>
                        </a:rPr>
                        <a:t>Средства бюджета округа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8381" marR="483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400" i="1">
                          <a:latin typeface="Times New Roman"/>
                          <a:ea typeface="Times New Roman"/>
                          <a:cs typeface="Times New Roman"/>
                        </a:rPr>
                        <a:t>99,4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8381" marR="483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400" i="1">
                          <a:latin typeface="Times New Roman"/>
                          <a:ea typeface="Times New Roman"/>
                          <a:cs typeface="Times New Roman"/>
                        </a:rPr>
                        <a:t>0,0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8381" marR="483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400" i="1" dirty="0">
                          <a:latin typeface="Times New Roman"/>
                          <a:ea typeface="Times New Roman"/>
                          <a:cs typeface="Times New Roman"/>
                        </a:rPr>
                        <a:t>0,0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8381" marR="483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5" name="Рисунок 4" descr="i (1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472" y="428604"/>
            <a:ext cx="2643206" cy="1357322"/>
          </a:xfrm>
          <a:prstGeom prst="rect">
            <a:avLst/>
          </a:prstGeom>
        </p:spPr>
      </p:pic>
      <p:pic>
        <p:nvPicPr>
          <p:cNvPr id="6" name="Рисунок 5" descr="i (4)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29322" y="428604"/>
            <a:ext cx="2571768" cy="135732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115272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285984" y="214290"/>
            <a:ext cx="4643470" cy="19859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13. Муниципальная </a:t>
            </a:r>
            <a:r>
              <a:rPr lang="ru-RU" sz="2400" b="1" dirty="0">
                <a:solidFill>
                  <a:srgbClr val="7030A0"/>
                </a:solidFill>
              </a:rPr>
              <a:t>программа </a:t>
            </a:r>
            <a:endParaRPr lang="ru-RU" sz="2400" b="1" dirty="0" smtClean="0">
              <a:solidFill>
                <a:srgbClr val="7030A0"/>
              </a:solidFill>
            </a:endParaRPr>
          </a:p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«Обеспечение экологической безопасности в Нижневартовском районе в 2014−2020 годах»</a:t>
            </a:r>
            <a:endParaRPr lang="ru-RU" sz="2400" b="1" dirty="0">
              <a:solidFill>
                <a:srgbClr val="7030A0"/>
              </a:solidFill>
            </a:endParaRPr>
          </a:p>
        </p:txBody>
      </p:sp>
      <p:pic>
        <p:nvPicPr>
          <p:cNvPr id="1027" name="Picture 3" descr="C:\Documents and Settings\FedorovaAM\Рабочий стол\Проекты МП и ВЦП 2014-2020\Картинки для презентаций\06 Экология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357166"/>
            <a:ext cx="2071701" cy="1652587"/>
          </a:xfrm>
          <a:prstGeom prst="rect">
            <a:avLst/>
          </a:prstGeom>
          <a:noFill/>
        </p:spPr>
      </p:pic>
      <p:pic>
        <p:nvPicPr>
          <p:cNvPr id="1029" name="Picture 5" descr="C:\Documents and Settings\FedorovaAM\Рабочий стол\Проекты МП и ВЦП 2014-2020\Картинки для презентаций\10 Экология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16" y="285728"/>
            <a:ext cx="2000265" cy="1714511"/>
          </a:xfrm>
          <a:prstGeom prst="rect">
            <a:avLst/>
          </a:prstGeom>
          <a:noFill/>
        </p:spPr>
      </p:pic>
      <p:sp>
        <p:nvSpPr>
          <p:cNvPr id="30721" name="Rectangle 1"/>
          <p:cNvSpPr>
            <a:spLocks noChangeArrowheads="1"/>
          </p:cNvSpPr>
          <p:nvPr/>
        </p:nvSpPr>
        <p:spPr bwMode="auto">
          <a:xfrm>
            <a:off x="285720" y="3286124"/>
            <a:ext cx="8643998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429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Уточненная бюджетная роспись расходов по подпрограмме на 01.04.2014 года составила 11 478,4 тыс. рублей.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Кассовое исполнение расходов за 1 квартал 2014 года составило 65 тыс. рублей или 0,57 % к уточненному плану года.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7" name="Группа 6"/>
          <p:cNvGrpSpPr/>
          <p:nvPr/>
        </p:nvGrpSpPr>
        <p:grpSpPr>
          <a:xfrm>
            <a:off x="3000364" y="2143116"/>
            <a:ext cx="5929354" cy="1000132"/>
            <a:chOff x="4750264" y="1024649"/>
            <a:chExt cx="3456384" cy="2639648"/>
          </a:xfrm>
        </p:grpSpPr>
        <p:sp>
          <p:nvSpPr>
            <p:cNvPr id="8" name="Скругленный прямоугольник 7"/>
            <p:cNvSpPr/>
            <p:nvPr/>
          </p:nvSpPr>
          <p:spPr>
            <a:xfrm>
              <a:off x="4750264" y="1024649"/>
              <a:ext cx="3456384" cy="2639648"/>
            </a:xfrm>
            <a:prstGeom prst="roundRect">
              <a:avLst/>
            </a:prstGeom>
            <a:ln/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</p:sp>
        <p:sp>
          <p:nvSpPr>
            <p:cNvPr id="9" name="Скругленный прямоугольник 4"/>
            <p:cNvSpPr/>
            <p:nvPr/>
          </p:nvSpPr>
          <p:spPr>
            <a:xfrm>
              <a:off x="4879121" y="1153506"/>
              <a:ext cx="3198670" cy="238193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60960" tIns="30480" rIns="60960" bIns="30480" numCol="1" spcCol="1270" anchor="ctr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600" b="1" kern="1200" dirty="0" smtClean="0"/>
                <a:t>сохранение благоприятной окружающей среды и биологического разнообразия в интересах настоящего и будущих поколений.</a:t>
              </a:r>
              <a:endParaRPr lang="ru-RU" sz="1600" b="1" kern="1200" dirty="0"/>
            </a:p>
          </p:txBody>
        </p:sp>
      </p:grpSp>
      <p:sp>
        <p:nvSpPr>
          <p:cNvPr id="10" name="Стрелка вправо 9"/>
          <p:cNvSpPr/>
          <p:nvPr/>
        </p:nvSpPr>
        <p:spPr>
          <a:xfrm>
            <a:off x="285720" y="2143116"/>
            <a:ext cx="2571768" cy="1000132"/>
          </a:xfrm>
          <a:prstGeom prst="rightArrow">
            <a:avLst>
              <a:gd name="adj1" fmla="val 75000"/>
              <a:gd name="adj2" fmla="val 50000"/>
            </a:avLst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1" name="Прямоугольник 10"/>
          <p:cNvSpPr/>
          <p:nvPr/>
        </p:nvSpPr>
        <p:spPr>
          <a:xfrm>
            <a:off x="500034" y="2285992"/>
            <a:ext cx="200024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Цель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программы: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2" name="Таблица 11"/>
          <p:cNvGraphicFramePr>
            <a:graphicFrameLocks noGrp="1"/>
          </p:cNvGraphicFramePr>
          <p:nvPr/>
        </p:nvGraphicFramePr>
        <p:xfrm>
          <a:off x="357158" y="4643446"/>
          <a:ext cx="8501122" cy="1607356"/>
        </p:xfrm>
        <a:graphic>
          <a:graphicData uri="http://schemas.openxmlformats.org/drawingml/2006/table">
            <a:tbl>
              <a:tblPr/>
              <a:tblGrid>
                <a:gridCol w="5353770"/>
                <a:gridCol w="1188329"/>
                <a:gridCol w="1189167"/>
                <a:gridCol w="769856"/>
              </a:tblGrid>
              <a:tr h="64294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Исполнение программы </a:t>
                      </a:r>
                      <a:endParaRPr lang="ru-RU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947" marR="649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Уточненный план года  </a:t>
                      </a:r>
                      <a:endParaRPr lang="ru-RU" sz="1400" b="1" kern="1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077" marR="390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  <a:defRPr/>
                      </a:pP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Исполнение  1 квартала </a:t>
                      </a:r>
                      <a:endParaRPr lang="ru-RU" sz="1400" b="1" kern="1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077" marR="390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400" b="1" kern="12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%</a:t>
                      </a:r>
                    </a:p>
                  </a:txBody>
                  <a:tcPr marL="39077" marR="390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4294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300" b="1">
                          <a:latin typeface="Times New Roman"/>
                          <a:ea typeface="Times New Roman"/>
                          <a:cs typeface="Times New Roman"/>
                        </a:rPr>
                        <a:t>«Обеспечение экологической безопасности в Нижневартовском районе в 2014-2020 годах» в т.ч.:</a:t>
                      </a:r>
                      <a:endParaRPr lang="ru-RU" sz="11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947" marR="649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300" b="1">
                          <a:latin typeface="Times New Roman"/>
                          <a:ea typeface="Times New Roman"/>
                          <a:cs typeface="Times New Roman"/>
                        </a:rPr>
                        <a:t>11478,363</a:t>
                      </a:r>
                      <a:endParaRPr lang="ru-RU" sz="11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947" marR="649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300" b="1">
                          <a:latin typeface="Times New Roman"/>
                          <a:ea typeface="Times New Roman"/>
                          <a:cs typeface="Times New Roman"/>
                        </a:rPr>
                        <a:t>65</a:t>
                      </a:r>
                      <a:endParaRPr lang="ru-RU" sz="11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947" marR="649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300" b="1" dirty="0">
                          <a:latin typeface="Times New Roman"/>
                          <a:ea typeface="Times New Roman"/>
                          <a:cs typeface="Times New Roman"/>
                        </a:rPr>
                        <a:t>0,57</a:t>
                      </a:r>
                      <a:endParaRPr lang="ru-RU" sz="11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947" marR="649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147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300" i="1">
                          <a:latin typeface="Times New Roman"/>
                          <a:ea typeface="Times New Roman"/>
                          <a:cs typeface="Times New Roman"/>
                        </a:rPr>
                        <a:t>Средства бюджета района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947" marR="649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300">
                          <a:latin typeface="Times New Roman"/>
                          <a:ea typeface="Times New Roman"/>
                          <a:cs typeface="Times New Roman"/>
                        </a:rPr>
                        <a:t>11478,363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947" marR="649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300">
                          <a:latin typeface="Times New Roman"/>
                          <a:ea typeface="Times New Roman"/>
                          <a:cs typeface="Times New Roman"/>
                        </a:rPr>
                        <a:t>65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947" marR="649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300" dirty="0">
                          <a:latin typeface="Times New Roman"/>
                          <a:ea typeface="Times New Roman"/>
                          <a:cs typeface="Times New Roman"/>
                        </a:rPr>
                        <a:t>0,57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947" marR="649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2735418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285984" y="428604"/>
            <a:ext cx="4714908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14. Муниципальная </a:t>
            </a:r>
            <a:r>
              <a:rPr lang="ru-RU" sz="2400" b="1" dirty="0">
                <a:solidFill>
                  <a:srgbClr val="7030A0"/>
                </a:solidFill>
              </a:rPr>
              <a:t>программа </a:t>
            </a:r>
            <a:endParaRPr lang="ru-RU" sz="2400" b="1" dirty="0" smtClean="0">
              <a:solidFill>
                <a:srgbClr val="7030A0"/>
              </a:solidFill>
            </a:endParaRPr>
          </a:p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«Развитие малого и среднего предпринимательства в Нижневартовском районе на 2014−2020 годы»</a:t>
            </a:r>
            <a:endParaRPr lang="ru-RU" sz="2400" b="1" dirty="0">
              <a:solidFill>
                <a:srgbClr val="7030A0"/>
              </a:solidFill>
            </a:endParaRPr>
          </a:p>
        </p:txBody>
      </p:sp>
      <p:pic>
        <p:nvPicPr>
          <p:cNvPr id="1027" name="Picture 3" descr="C:\Documents and Settings\FedorovaAM\Рабочий стол\Горшенко А.О. (new)\Бюджет для граждан\_МОИ\0412\04 Предпр-во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571480"/>
            <a:ext cx="1824573" cy="1571636"/>
          </a:xfrm>
          <a:prstGeom prst="rect">
            <a:avLst/>
          </a:prstGeom>
          <a:noFill/>
        </p:spPr>
      </p:pic>
      <p:pic>
        <p:nvPicPr>
          <p:cNvPr id="1028" name="Picture 4" descr="C:\Documents and Settings\FedorovaAM\Рабочий стол\Горшенко А.О. (new)\Бюджет для граждан\_МОИ\0412\03 Предпр-во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72330" y="571480"/>
            <a:ext cx="1729556" cy="1571636"/>
          </a:xfrm>
          <a:prstGeom prst="rect">
            <a:avLst/>
          </a:prstGeom>
          <a:noFill/>
        </p:spPr>
      </p:pic>
      <p:sp>
        <p:nvSpPr>
          <p:cNvPr id="8" name="Стрелка вправо 7"/>
          <p:cNvSpPr/>
          <p:nvPr/>
        </p:nvSpPr>
        <p:spPr>
          <a:xfrm>
            <a:off x="285720" y="2500306"/>
            <a:ext cx="2571768" cy="1462700"/>
          </a:xfrm>
          <a:prstGeom prst="rightArrow">
            <a:avLst>
              <a:gd name="adj1" fmla="val 75000"/>
              <a:gd name="adj2" fmla="val 50000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</p:sp>
      <p:sp>
        <p:nvSpPr>
          <p:cNvPr id="9" name="TextBox 8"/>
          <p:cNvSpPr txBox="1"/>
          <p:nvPr/>
        </p:nvSpPr>
        <p:spPr>
          <a:xfrm>
            <a:off x="500034" y="2928934"/>
            <a:ext cx="207170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Цель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программы: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0" name="Группа 9"/>
          <p:cNvGrpSpPr/>
          <p:nvPr/>
        </p:nvGrpSpPr>
        <p:grpSpPr>
          <a:xfrm>
            <a:off x="2857488" y="2571744"/>
            <a:ext cx="5929354" cy="1357322"/>
            <a:chOff x="4750264" y="1024649"/>
            <a:chExt cx="3456384" cy="2639648"/>
          </a:xfrm>
        </p:grpSpPr>
        <p:sp>
          <p:nvSpPr>
            <p:cNvPr id="11" name="Скругленный прямоугольник 10"/>
            <p:cNvSpPr/>
            <p:nvPr/>
          </p:nvSpPr>
          <p:spPr>
            <a:xfrm>
              <a:off x="4750264" y="1024649"/>
              <a:ext cx="3456384" cy="2639648"/>
            </a:xfrm>
            <a:prstGeom prst="roundRect">
              <a:avLst/>
            </a:prstGeom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</p:sp>
        <p:sp>
          <p:nvSpPr>
            <p:cNvPr id="12" name="Скругленный прямоугольник 4"/>
            <p:cNvSpPr/>
            <p:nvPr/>
          </p:nvSpPr>
          <p:spPr>
            <a:xfrm>
              <a:off x="4879121" y="1153506"/>
              <a:ext cx="3198670" cy="2381934"/>
            </a:xfrm>
            <a:prstGeom prst="rect">
              <a:avLst/>
            </a:prstGeom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60960" tIns="30480" rIns="60960" bIns="30480" numCol="1" spcCol="1270" anchor="ctr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600" b="1" kern="1200" dirty="0" smtClean="0"/>
                <a:t>создание условий для устойчивого развития малого и среднего предпринимательства в районе как важнейшего фактора политической и социальной стабильности, обеспечивающего повышение конкурентоспособности экономики района и увеличение численности субъектов малого и среднего предпринимательства.</a:t>
              </a:r>
              <a:endParaRPr lang="ru-RU" sz="1600" b="1" kern="1200" dirty="0"/>
            </a:p>
          </p:txBody>
        </p:sp>
      </p:grpSp>
      <p:sp>
        <p:nvSpPr>
          <p:cNvPr id="28673" name="Rectangle 1"/>
          <p:cNvSpPr>
            <a:spLocks noChangeArrowheads="1"/>
          </p:cNvSpPr>
          <p:nvPr/>
        </p:nvSpPr>
        <p:spPr bwMode="auto">
          <a:xfrm>
            <a:off x="357158" y="4643446"/>
            <a:ext cx="8501122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Уточненная бюджетная роспись расходов по программе на 01.04.2014 года составила 8 982,3 тыс. рублей.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Кассовое исполнение расходов за 1 квартал 2014 года составило 0 тыс. рублей, 0 % к уточненному плану года.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555516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143108" y="714356"/>
            <a:ext cx="4714908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15. Муниципальная </a:t>
            </a:r>
            <a:r>
              <a:rPr lang="ru-RU" sz="2400" b="1" dirty="0">
                <a:solidFill>
                  <a:srgbClr val="7030A0"/>
                </a:solidFill>
              </a:rPr>
              <a:t>программа </a:t>
            </a:r>
            <a:endParaRPr lang="ru-RU" sz="2400" b="1" dirty="0" smtClean="0">
              <a:solidFill>
                <a:srgbClr val="7030A0"/>
              </a:solidFill>
            </a:endParaRPr>
          </a:p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«Информационное общество </a:t>
            </a:r>
            <a:r>
              <a:rPr lang="ru-RU" sz="2400" b="1" dirty="0" err="1" smtClean="0">
                <a:solidFill>
                  <a:srgbClr val="7030A0"/>
                </a:solidFill>
              </a:rPr>
              <a:t>Нижневартовского</a:t>
            </a:r>
            <a:r>
              <a:rPr lang="ru-RU" sz="2400" b="1" dirty="0" smtClean="0">
                <a:solidFill>
                  <a:srgbClr val="7030A0"/>
                </a:solidFill>
              </a:rPr>
              <a:t> района на 2014−2020 годы»</a:t>
            </a:r>
            <a:endParaRPr lang="ru-RU" sz="2400" b="1" dirty="0">
              <a:solidFill>
                <a:srgbClr val="7030A0"/>
              </a:solidFill>
            </a:endParaRPr>
          </a:p>
        </p:txBody>
      </p:sp>
      <p:pic>
        <p:nvPicPr>
          <p:cNvPr id="7" name="Picture 2" descr="C:\Documents and Settings\FedorovaAM\Рабочий стол\Горшенко А.О. (new)\Бюджет для граждан\_МОИ\0410\sad1-300x25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714356"/>
            <a:ext cx="1821447" cy="1557337"/>
          </a:xfrm>
          <a:prstGeom prst="rect">
            <a:avLst/>
          </a:prstGeom>
          <a:noFill/>
        </p:spPr>
      </p:pic>
      <p:pic>
        <p:nvPicPr>
          <p:cNvPr id="1026" name="Picture 2" descr="C:\Documents and Settings\FedorovaAM\Рабочий стол\Горшенко А.О. (new)\Бюджет для граждан\_МОИ\0410\03 Информ. общ-во.bm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00892" y="714356"/>
            <a:ext cx="1865072" cy="1571629"/>
          </a:xfrm>
          <a:prstGeom prst="rect">
            <a:avLst/>
          </a:prstGeom>
          <a:noFill/>
        </p:spPr>
      </p:pic>
      <p:sp>
        <p:nvSpPr>
          <p:cNvPr id="9" name="Стрелка вправо 8"/>
          <p:cNvSpPr/>
          <p:nvPr/>
        </p:nvSpPr>
        <p:spPr>
          <a:xfrm>
            <a:off x="285720" y="2428868"/>
            <a:ext cx="2714644" cy="1534138"/>
          </a:xfrm>
          <a:prstGeom prst="rightArrow">
            <a:avLst>
              <a:gd name="adj1" fmla="val 75000"/>
              <a:gd name="adj2" fmla="val 50000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</p:sp>
      <p:sp>
        <p:nvSpPr>
          <p:cNvPr id="10" name="TextBox 9"/>
          <p:cNvSpPr txBox="1"/>
          <p:nvPr/>
        </p:nvSpPr>
        <p:spPr>
          <a:xfrm>
            <a:off x="357158" y="2786058"/>
            <a:ext cx="192882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Цель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программы: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1" name="Группа 10"/>
          <p:cNvGrpSpPr/>
          <p:nvPr/>
        </p:nvGrpSpPr>
        <p:grpSpPr>
          <a:xfrm>
            <a:off x="3000364" y="2428868"/>
            <a:ext cx="5857916" cy="1534138"/>
            <a:chOff x="4793910" y="1142098"/>
            <a:chExt cx="3456384" cy="2639649"/>
          </a:xfrm>
        </p:grpSpPr>
        <p:sp>
          <p:nvSpPr>
            <p:cNvPr id="12" name="Скругленный прямоугольник 11"/>
            <p:cNvSpPr/>
            <p:nvPr/>
          </p:nvSpPr>
          <p:spPr>
            <a:xfrm>
              <a:off x="4793910" y="1142098"/>
              <a:ext cx="3456384" cy="2639649"/>
            </a:xfrm>
            <a:prstGeom prst="roundRect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</p:sp>
        <p:sp>
          <p:nvSpPr>
            <p:cNvPr id="13" name="Скругленный прямоугольник 4"/>
            <p:cNvSpPr/>
            <p:nvPr/>
          </p:nvSpPr>
          <p:spPr>
            <a:xfrm>
              <a:off x="4879121" y="1153506"/>
              <a:ext cx="3198670" cy="238193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60960" tIns="30480" rIns="60960" bIns="30480" numCol="1" spcCol="1270" anchor="ctr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600" b="1" kern="1200" dirty="0" smtClean="0"/>
                <a:t>получение гражданами и организациями преимуществ от применения информационно-коммуникационных технологий за счет обеспечения равного доступа к информационным ресурсам, развития цифрового контента, повышения эффективности муниципального управления в Нижневартовском районе</a:t>
              </a:r>
              <a:endParaRPr lang="ru-RU" sz="1600" b="1" kern="1200" dirty="0"/>
            </a:p>
          </p:txBody>
        </p:sp>
      </p:grpSp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285720" y="4929198"/>
            <a:ext cx="8501122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429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Уточненная бюджетная роспись расходов по программе на 01.04.2014 года составила 15 091,0 тыс. рублей.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Кассовое исполнение расходов за 1 квартал 2014 года составило 3 290,2 тыс. рублей или 21,8 % к уточненному плану года.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71973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0" y="0"/>
            <a:ext cx="914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                                          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               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0" y="285728"/>
            <a:ext cx="91440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16. Муниципальная программа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accent4">
                  <a:lumMod val="75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«Развитие транспортной системы Нижневартовского района на 2014–2020 годы»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accent4">
                  <a:lumMod val="75000"/>
                </a:schemeClr>
              </a:solidFill>
              <a:effectLst/>
              <a:latin typeface="Arial" pitchFamily="34" charset="0"/>
            </a:endParaRPr>
          </a:p>
        </p:txBody>
      </p:sp>
      <p:pic>
        <p:nvPicPr>
          <p:cNvPr id="1028" name="Picture 4" descr="C:\Documents and Settings\KozlovskayaAE\Рабочий стол\6350869176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00826" y="1142984"/>
            <a:ext cx="1845958" cy="1357322"/>
          </a:xfrm>
          <a:prstGeom prst="rect">
            <a:avLst/>
          </a:prstGeom>
          <a:noFill/>
        </p:spPr>
      </p:pic>
      <p:pic>
        <p:nvPicPr>
          <p:cNvPr id="1029" name="Picture 5" descr="C:\Documents and Settings\KozlovskayaAE\Рабочий стол\ust00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1214423"/>
            <a:ext cx="1714512" cy="1285884"/>
          </a:xfrm>
          <a:prstGeom prst="rect">
            <a:avLst/>
          </a:prstGeom>
          <a:noFill/>
        </p:spPr>
      </p:pic>
      <p:pic>
        <p:nvPicPr>
          <p:cNvPr id="1030" name="Picture 6" descr="C:\Documents and Settings\KozlovskayaAE\Рабочий стол\00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00431" y="1428737"/>
            <a:ext cx="1621402" cy="1071570"/>
          </a:xfrm>
          <a:prstGeom prst="rect">
            <a:avLst/>
          </a:prstGeom>
          <a:noFill/>
        </p:spPr>
      </p:pic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357158" y="5357826"/>
            <a:ext cx="857256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Уточненная бюджетная роспись расходов по программе на 01.04.2014 года составила 185 827,1 тыс. рублей.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Кассовое исполнение расходов за 1 квартал 2014 года составило 16 005,1 тыс. рублей или 8,6% к уточненному плану года.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9" name="Схема 8"/>
          <p:cNvGraphicFramePr/>
          <p:nvPr>
            <p:extLst>
              <p:ext uri="{D42A27DB-BD31-4B8C-83A1-F6EECF244321}">
                <p14:modId xmlns="" xmlns:p14="http://schemas.microsoft.com/office/powerpoint/2010/main" val="1120877556"/>
              </p:ext>
            </p:extLst>
          </p:nvPr>
        </p:nvGraphicFramePr>
        <p:xfrm>
          <a:off x="0" y="2428868"/>
          <a:ext cx="8929718" cy="30003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10" name="Прямоугольник 9"/>
          <p:cNvSpPr/>
          <p:nvPr/>
        </p:nvSpPr>
        <p:spPr>
          <a:xfrm>
            <a:off x="142844" y="3714752"/>
            <a:ext cx="142876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Цели программы: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16321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428596" y="428604"/>
          <a:ext cx="8286808" cy="5945290"/>
        </p:xfrm>
        <a:graphic>
          <a:graphicData uri="http://schemas.openxmlformats.org/drawingml/2006/table">
            <a:tbl>
              <a:tblPr/>
              <a:tblGrid>
                <a:gridCol w="5034042"/>
                <a:gridCol w="1239149"/>
                <a:gridCol w="1161702"/>
                <a:gridCol w="851915"/>
              </a:tblGrid>
              <a:tr h="624143"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Исполнение</a:t>
                      </a:r>
                      <a:r>
                        <a:rPr lang="ru-RU" sz="1400" b="1" baseline="0" dirty="0" smtClean="0">
                          <a:latin typeface="Times New Roman"/>
                          <a:ea typeface="Times New Roman"/>
                          <a:cs typeface="Times New Roman"/>
                        </a:rPr>
                        <a:t> программы в разрезе подпрограмм</a:t>
                      </a:r>
                      <a:endParaRPr lang="ru-RU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9029" marR="290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Уточненный план года  </a:t>
                      </a:r>
                      <a:endParaRPr lang="ru-RU" sz="1400" b="1" kern="1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077" marR="390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  <a:defRPr/>
                      </a:pP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Исполнение  1 квартала </a:t>
                      </a:r>
                      <a:endParaRPr lang="ru-RU" sz="1400" b="1" kern="1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077" marR="390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400" b="1" kern="12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%</a:t>
                      </a:r>
                    </a:p>
                  </a:txBody>
                  <a:tcPr marL="39077" marR="390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36214">
                <a:tc>
                  <a:txBody>
                    <a:bodyPr/>
                    <a:lstStyle/>
                    <a:p>
                      <a:pPr indent="45720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Подпрограмма I. «Автомобильные дороги» в рамках муниципальной программы: «Развитие транспортной системы Нижневартовского района на 2014-2020 годы» в т.ч.:</a:t>
                      </a:r>
                    </a:p>
                  </a:txBody>
                  <a:tcPr marL="29029" marR="290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54 667,9</a:t>
                      </a:r>
                    </a:p>
                  </a:txBody>
                  <a:tcPr marL="29029" marR="290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1 192,9</a:t>
                      </a:r>
                    </a:p>
                  </a:txBody>
                  <a:tcPr marL="29029" marR="290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2,2</a:t>
                      </a:r>
                    </a:p>
                  </a:txBody>
                  <a:tcPr marL="29029" marR="290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2071">
                <a:tc>
                  <a:txBody>
                    <a:bodyPr/>
                    <a:lstStyle/>
                    <a:p>
                      <a:pPr indent="45720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i="1">
                          <a:latin typeface="Times New Roman"/>
                          <a:ea typeface="Times New Roman"/>
                          <a:cs typeface="Times New Roman"/>
                        </a:rPr>
                        <a:t>Средства муниципального дорожного фонда, в т.ч.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9029" marR="290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54 667,9</a:t>
                      </a:r>
                    </a:p>
                  </a:txBody>
                  <a:tcPr marL="29029" marR="290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1 192,9</a:t>
                      </a:r>
                    </a:p>
                  </a:txBody>
                  <a:tcPr marL="29029" marR="290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2,2</a:t>
                      </a:r>
                    </a:p>
                  </a:txBody>
                  <a:tcPr marL="29029" marR="290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2071">
                <a:tc>
                  <a:txBody>
                    <a:bodyPr/>
                    <a:lstStyle/>
                    <a:p>
                      <a:pPr indent="45720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i="1">
                          <a:latin typeface="Times New Roman"/>
                          <a:ea typeface="Times New Roman"/>
                          <a:cs typeface="Times New Roman"/>
                        </a:rPr>
                        <a:t>средства бюджета района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9029" marR="290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i="1">
                          <a:latin typeface="Times New Roman"/>
                          <a:ea typeface="Times New Roman"/>
                          <a:cs typeface="Times New Roman"/>
                        </a:rPr>
                        <a:t>8 756,08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9029" marR="290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i="1">
                          <a:latin typeface="Times New Roman"/>
                          <a:ea typeface="Times New Roman"/>
                          <a:cs typeface="Times New Roman"/>
                        </a:rPr>
                        <a:t>1 192,9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9029" marR="290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i="1">
                          <a:latin typeface="Times New Roman"/>
                          <a:ea typeface="Times New Roman"/>
                          <a:cs typeface="Times New Roman"/>
                        </a:rPr>
                        <a:t>2,2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9029" marR="290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2071">
                <a:tc>
                  <a:txBody>
                    <a:bodyPr/>
                    <a:lstStyle/>
                    <a:p>
                      <a:pPr indent="45720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i="1">
                          <a:latin typeface="Times New Roman"/>
                          <a:ea typeface="Times New Roman"/>
                          <a:cs typeface="Times New Roman"/>
                        </a:rPr>
                        <a:t>средства бюджета района (софинансирование)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9029" marR="290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i="1">
                          <a:latin typeface="Times New Roman"/>
                          <a:ea typeface="Times New Roman"/>
                          <a:cs typeface="Times New Roman"/>
                        </a:rPr>
                        <a:t>2 295,6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9029" marR="290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i="1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9029" marR="290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i="1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9029" marR="290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2071">
                <a:tc>
                  <a:txBody>
                    <a:bodyPr/>
                    <a:lstStyle/>
                    <a:p>
                      <a:pPr indent="45720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i="1">
                          <a:latin typeface="Times New Roman"/>
                          <a:ea typeface="Times New Roman"/>
                          <a:cs typeface="Times New Roman"/>
                        </a:rPr>
                        <a:t>средства бюджета округа (софинансирование)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9029" marR="290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i="1">
                          <a:latin typeface="Times New Roman"/>
                          <a:ea typeface="Times New Roman"/>
                          <a:cs typeface="Times New Roman"/>
                        </a:rPr>
                        <a:t>43 616,2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9029" marR="290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i="1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9029" marR="290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i="1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9029" marR="290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48285">
                <a:tc>
                  <a:txBody>
                    <a:bodyPr/>
                    <a:lstStyle/>
                    <a:p>
                      <a:pPr indent="45720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Подпрограмма II. «Транспортные услуги межпоселенческого характера и связь» в рамках муниципальной программы : «Развитие транспортной системы Нижневартовского района на 2014-2020 годы» в т.ч.:</a:t>
                      </a:r>
                    </a:p>
                  </a:txBody>
                  <a:tcPr marL="29029" marR="290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121 979,2</a:t>
                      </a:r>
                    </a:p>
                  </a:txBody>
                  <a:tcPr marL="29029" marR="290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12 167,2</a:t>
                      </a:r>
                    </a:p>
                  </a:txBody>
                  <a:tcPr marL="29029" marR="290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9,97</a:t>
                      </a:r>
                    </a:p>
                  </a:txBody>
                  <a:tcPr marL="29029" marR="290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2071">
                <a:tc>
                  <a:txBody>
                    <a:bodyPr/>
                    <a:lstStyle/>
                    <a:p>
                      <a:pPr indent="45720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i="1">
                          <a:latin typeface="Times New Roman"/>
                          <a:ea typeface="Times New Roman"/>
                          <a:cs typeface="Times New Roman"/>
                        </a:rPr>
                        <a:t>Средства бюджета района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9029" marR="290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i="1">
                          <a:latin typeface="Times New Roman"/>
                          <a:ea typeface="Times New Roman"/>
                          <a:cs typeface="Times New Roman"/>
                        </a:rPr>
                        <a:t>121 979,2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9029" marR="290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i="1">
                          <a:latin typeface="Times New Roman"/>
                          <a:ea typeface="Times New Roman"/>
                          <a:cs typeface="Times New Roman"/>
                        </a:rPr>
                        <a:t>12 167,2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9029" marR="290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i="1">
                          <a:latin typeface="Times New Roman"/>
                          <a:ea typeface="Times New Roman"/>
                          <a:cs typeface="Times New Roman"/>
                        </a:rPr>
                        <a:t>9,97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9029" marR="290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48285">
                <a:tc>
                  <a:txBody>
                    <a:bodyPr/>
                    <a:lstStyle/>
                    <a:p>
                      <a:pPr indent="45720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Подпрограмма III. «Приобретение автотранспорта и специальной техники в собственность района» в рамках муниципальной программы: «Развитие транспортной системы Нижневартовского района на 2014-2020 годы» в т.ч.:</a:t>
                      </a:r>
                    </a:p>
                  </a:txBody>
                  <a:tcPr marL="29029" marR="290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9 180,0</a:t>
                      </a:r>
                    </a:p>
                  </a:txBody>
                  <a:tcPr marL="29029" marR="290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2 645,0</a:t>
                      </a:r>
                    </a:p>
                  </a:txBody>
                  <a:tcPr marL="29029" marR="290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28,8</a:t>
                      </a:r>
                    </a:p>
                  </a:txBody>
                  <a:tcPr marL="29029" marR="290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2071">
                <a:tc>
                  <a:txBody>
                    <a:bodyPr/>
                    <a:lstStyle/>
                    <a:p>
                      <a:pPr indent="45720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i="1">
                          <a:latin typeface="Times New Roman"/>
                          <a:ea typeface="Times New Roman"/>
                          <a:cs typeface="Times New Roman"/>
                        </a:rPr>
                        <a:t>Средства бюджета района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9029" marR="290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i="1">
                          <a:latin typeface="Times New Roman"/>
                          <a:ea typeface="Times New Roman"/>
                          <a:cs typeface="Times New Roman"/>
                        </a:rPr>
                        <a:t>9 180,0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9029" marR="290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i="1">
                          <a:latin typeface="Times New Roman"/>
                          <a:ea typeface="Times New Roman"/>
                          <a:cs typeface="Times New Roman"/>
                        </a:rPr>
                        <a:t>2 645,0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9029" marR="290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i="1" dirty="0">
                          <a:latin typeface="Times New Roman"/>
                          <a:ea typeface="Times New Roman"/>
                          <a:cs typeface="Times New Roman"/>
                        </a:rPr>
                        <a:t>28,8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9029" marR="290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1514435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179512" y="260648"/>
            <a:ext cx="8750204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17. Муниципальная программа «Развитие гражданского общества Нижневартовского района на 2014–2020 годы»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accent4">
                  <a:lumMod val="75000"/>
                </a:schemeClr>
              </a:solidFill>
              <a:effectLst/>
              <a:latin typeface="Arial" pitchFamily="34" charset="0"/>
            </a:endParaRPr>
          </a:p>
        </p:txBody>
      </p:sp>
      <p:pic>
        <p:nvPicPr>
          <p:cNvPr id="1026" name="Picture 2" descr="C:\Documents and Settings\KozlovskayaAE\Рабочий стол\untitled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39401" y="1125457"/>
            <a:ext cx="2590315" cy="1594407"/>
          </a:xfrm>
          <a:prstGeom prst="rect">
            <a:avLst/>
          </a:prstGeom>
          <a:noFill/>
        </p:spPr>
      </p:pic>
      <p:pic>
        <p:nvPicPr>
          <p:cNvPr id="1027" name="Picture 3" descr="C:\Documents and Settings\KozlovskayaAE\Рабочий стол\x_9564838d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052736"/>
            <a:ext cx="2404427" cy="1643073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215516" y="2060848"/>
            <a:ext cx="8678196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b="1" u="sng" dirty="0">
              <a:latin typeface="Times New Roman" pitchFamily="18" charset="0"/>
              <a:cs typeface="Times New Roman" pitchFamily="18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200" b="1" u="sng" dirty="0">
                <a:latin typeface="Times New Roman" pitchFamily="18" charset="0"/>
                <a:cs typeface="Times New Roman" pitchFamily="18" charset="0"/>
              </a:rPr>
              <a:t>Цель программы: </a:t>
            </a:r>
            <a:endParaRPr lang="ru-RU" sz="2200" b="1" u="sng" dirty="0" smtClean="0">
              <a:latin typeface="Times New Roman" pitchFamily="18" charset="0"/>
              <a:cs typeface="Times New Roman" pitchFamily="18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2200" b="1" u="sng" dirty="0" smtClean="0">
              <a:latin typeface="Times New Roman" pitchFamily="18" charset="0"/>
              <a:cs typeface="Times New Roman" pitchFamily="18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формирование 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благоприятных условий для развития и осуществления деятельности социально ориентированных некоммерческих организаций на территории Нижневартовского района</a:t>
            </a:r>
          </a:p>
        </p:txBody>
      </p:sp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357158" y="4429132"/>
            <a:ext cx="8429684" cy="203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Расходы по муниципальной программе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Развитие гражданского общества Нижневартовского района на 2014–2016 годы» утверждены в сумме 1000,0 тыс. рублей.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отчетном периоде в сводную бюджетную роспись по муниципальной программе изменения и уточнения не вносились. </a:t>
            </a: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Кассовые расходы по данной программе в 1 квартале 2014 года не производились.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599499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428596" y="172500"/>
            <a:ext cx="8429684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72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18. Муниципальная программа «Профилактика экстремизма, гармонизация межэтнических и межкультурных отношений в Нижневартовском районе на 2014 – 2020 годы»</a:t>
            </a:r>
          </a:p>
          <a:p>
            <a:pPr marL="0" marR="0" lvl="0" indent="4572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accent4">
                  <a:lumMod val="75000"/>
                </a:schemeClr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indent="457200" algn="just" fontAlgn="base">
              <a:spcBef>
                <a:spcPct val="0"/>
              </a:spcBef>
              <a:spcAft>
                <a:spcPct val="0"/>
              </a:spcAft>
            </a:pPr>
            <a:endParaRPr lang="ru-RU" sz="2400" b="1" u="sng" dirty="0" smtClean="0">
              <a:latin typeface="Times New Roman" pitchFamily="18" charset="0"/>
              <a:cs typeface="Times New Roman" pitchFamily="18" charset="0"/>
            </a:endParaRPr>
          </a:p>
          <a:p>
            <a:pPr lvl="0" indent="457200" algn="just" fontAlgn="base">
              <a:spcBef>
                <a:spcPct val="0"/>
              </a:spcBef>
              <a:spcAft>
                <a:spcPct val="0"/>
              </a:spcAft>
            </a:pPr>
            <a:endParaRPr lang="ru-RU" sz="2400" b="1" u="sng" dirty="0" smtClean="0">
              <a:latin typeface="Times New Roman" pitchFamily="18" charset="0"/>
              <a:cs typeface="Times New Roman" pitchFamily="18" charset="0"/>
            </a:endParaRPr>
          </a:p>
          <a:p>
            <a:pPr lvl="0" indent="45720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u="sng" dirty="0" smtClean="0">
                <a:latin typeface="Times New Roman" pitchFamily="18" charset="0"/>
                <a:cs typeface="Times New Roman" pitchFamily="18" charset="0"/>
              </a:rPr>
              <a:t>Цели программы: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Создание в районе толерантной среды на основе ценностей многонационального российского общества, общероссийской гражданской идентичности и культурного самосознания, принципов соблюдения прав и свобод человека; развитие казачества</a:t>
            </a:r>
          </a:p>
          <a:p>
            <a:pPr indent="457200" algn="ctr" fontAlgn="base">
              <a:spcBef>
                <a:spcPct val="0"/>
              </a:spcBef>
              <a:spcAft>
                <a:spcPct val="0"/>
              </a:spcAft>
            </a:pPr>
            <a:endParaRPr lang="ru-RU" sz="2400" dirty="0" smtClean="0"/>
          </a:p>
          <a:p>
            <a:pPr marL="0" marR="0" lvl="0" indent="4572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accent4">
                  <a:lumMod val="75000"/>
                </a:schemeClr>
              </a:solidFill>
              <a:effectLst/>
              <a:latin typeface="Arial" pitchFamily="34" charset="0"/>
            </a:endParaRPr>
          </a:p>
        </p:txBody>
      </p:sp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500034" y="5000636"/>
            <a:ext cx="828684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429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49263" algn="l"/>
                <a:tab pos="2636838" algn="ctr"/>
                <a:tab pos="5273675" algn="r"/>
              </a:tabLs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Уточненная бюджетная роспись расходов по программе на 01.04.2014 года составила 1 397,8тыс. рублей.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49263" algn="l"/>
                <a:tab pos="2636838" algn="ctr"/>
                <a:tab pos="5273675" algn="r"/>
              </a:tabLs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Кассовое исполнение расходов за 1 квартал 2014 года составило 20,0 тыс. рублей,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 descr="S:\Бюджет 2013 доходы, расходы\БЮДЖЕТ ДЛЯ ГРАЖДАН\картинки, фон\го, экстремизм, профилактика\23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43702" y="1571612"/>
            <a:ext cx="1643074" cy="1214446"/>
          </a:xfrm>
          <a:prstGeom prst="rect">
            <a:avLst/>
          </a:prstGeom>
          <a:noFill/>
        </p:spPr>
      </p:pic>
      <p:pic>
        <p:nvPicPr>
          <p:cNvPr id="7" name="Picture 3" descr="S:\Бюджет 2013 доходы, расходы\БЮДЖЕТ ДЛЯ ГРАЖДАН\картинки, фон\го, экстремизм, профилактика\экстремизм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8662" y="1500174"/>
            <a:ext cx="1714512" cy="125700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744971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51520" y="188640"/>
            <a:ext cx="871296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Расходы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бюджета муниципального района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за 1 квартал 2014 года по разделам бюджетной классификации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8" name="Схема 7"/>
          <p:cNvGraphicFramePr/>
          <p:nvPr/>
        </p:nvGraphicFramePr>
        <p:xfrm>
          <a:off x="1000100" y="1643050"/>
          <a:ext cx="7572428" cy="41434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="" xmlns:p14="http://schemas.microsoft.com/office/powerpoint/2010/main" val="1823367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500032" y="642920"/>
          <a:ext cx="8215371" cy="5572160"/>
        </p:xfrm>
        <a:graphic>
          <a:graphicData uri="http://schemas.openxmlformats.org/drawingml/2006/table">
            <a:tbl>
              <a:tblPr/>
              <a:tblGrid>
                <a:gridCol w="5173812"/>
                <a:gridCol w="1148384"/>
                <a:gridCol w="1149195"/>
                <a:gridCol w="743980"/>
              </a:tblGrid>
              <a:tr h="65581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Исполнение программы по целям и задачам</a:t>
                      </a:r>
                      <a:endParaRPr lang="ru-RU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Уточненный план года  </a:t>
                      </a:r>
                      <a:endParaRPr lang="ru-RU" sz="1400" b="1" kern="1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077" marR="390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  <a:defRPr/>
                      </a:pP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Исполнение  1 квартала </a:t>
                      </a:r>
                      <a:endParaRPr lang="ru-RU" sz="1400" b="1" kern="1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077" marR="390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400" b="1" kern="12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%</a:t>
                      </a:r>
                    </a:p>
                  </a:txBody>
                  <a:tcPr marL="39077" marR="390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1570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Цель: создание в Нижневартовском районе условий для толерантной среды на основе ценностей многонационального российского общества, общероссийской гражданской идентичности и культурного самосознания, обеспечения равенства прав и свобод человека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49580" algn="l"/>
                          <a:tab pos="2637155" algn="ctr"/>
                          <a:tab pos="5274310" algn="r"/>
                        </a:tabLst>
                      </a:pP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49580" algn="l"/>
                          <a:tab pos="2637155" algn="ctr"/>
                          <a:tab pos="5274310" algn="r"/>
                        </a:tabLst>
                      </a:pP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49580" algn="l"/>
                          <a:tab pos="2637155" algn="ctr"/>
                          <a:tab pos="5274310" algn="r"/>
                        </a:tabLst>
                      </a:pP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621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Задача 1. Воспитание толерантности через систему образования</a:t>
                      </a:r>
                    </a:p>
                  </a:txBody>
                  <a:tcPr marL="63062" marR="630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220,0</a:t>
                      </a:r>
                    </a:p>
                  </a:txBody>
                  <a:tcPr marL="63062" marR="630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20,0</a:t>
                      </a:r>
                    </a:p>
                  </a:txBody>
                  <a:tcPr marL="63062" marR="630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300">
                          <a:latin typeface="Times New Roman"/>
                          <a:ea typeface="Times New Roman"/>
                          <a:cs typeface="Times New Roman"/>
                        </a:rPr>
                        <a:t>9,1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790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i="1">
                          <a:latin typeface="Times New Roman"/>
                          <a:ea typeface="Times New Roman"/>
                          <a:cs typeface="Times New Roman"/>
                        </a:rPr>
                        <a:t>Средства бюджета района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220,0</a:t>
                      </a:r>
                    </a:p>
                  </a:txBody>
                  <a:tcPr marL="63062" marR="630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20,0</a:t>
                      </a:r>
                    </a:p>
                  </a:txBody>
                  <a:tcPr marL="63062" marR="630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300">
                          <a:latin typeface="Times New Roman"/>
                          <a:ea typeface="Times New Roman"/>
                          <a:cs typeface="Times New Roman"/>
                        </a:rPr>
                        <a:t>9,1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666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Задача 2. Укрепление толерантности и профилактика экстремистской деятельности в молодежной среде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</a:p>
                  </a:txBody>
                  <a:tcPr marL="63062" marR="630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</a:p>
                  </a:txBody>
                  <a:tcPr marL="63062" marR="630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3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843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Задача 3. Развитие толерантной среды, гармонизация межэтнических и межкультурных отношений вНижневартовском районе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250,0</a:t>
                      </a:r>
                    </a:p>
                  </a:txBody>
                  <a:tcPr marL="63062" marR="630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</a:p>
                  </a:txBody>
                  <a:tcPr marL="63062" marR="630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3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790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i="1">
                          <a:latin typeface="Times New Roman"/>
                          <a:ea typeface="Times New Roman"/>
                          <a:cs typeface="Times New Roman"/>
                        </a:rPr>
                        <a:t>Средства бюджета района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250,0</a:t>
                      </a:r>
                    </a:p>
                  </a:txBody>
                  <a:tcPr marL="63062" marR="630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</a:p>
                  </a:txBody>
                  <a:tcPr marL="63062" marR="630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3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977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Задача 4. Совершенствование механизмов обеспечения законности и правопорядка в сфере межнациональных отношений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927,8</a:t>
                      </a:r>
                    </a:p>
                  </a:txBody>
                  <a:tcPr marL="63062" marR="630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</a:p>
                  </a:txBody>
                  <a:tcPr marL="63062" marR="630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3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790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i="1">
                          <a:latin typeface="Times New Roman"/>
                          <a:ea typeface="Times New Roman"/>
                          <a:cs typeface="Times New Roman"/>
                        </a:rPr>
                        <a:t>Средства бюджета района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927,8</a:t>
                      </a:r>
                    </a:p>
                  </a:txBody>
                  <a:tcPr marL="63062" marR="630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</a:p>
                  </a:txBody>
                  <a:tcPr marL="63062" marR="630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3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790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Всего по программе, в т.ч.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1397,8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20,0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300" b="1">
                          <a:latin typeface="Times New Roman"/>
                          <a:ea typeface="Times New Roman"/>
                          <a:cs typeface="Times New Roman"/>
                        </a:rPr>
                        <a:t>1,4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790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i="1">
                          <a:latin typeface="Times New Roman"/>
                          <a:ea typeface="Times New Roman"/>
                          <a:cs typeface="Times New Roman"/>
                        </a:rPr>
                        <a:t>Средства бюджета района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1397,8</a:t>
                      </a:r>
                    </a:p>
                  </a:txBody>
                  <a:tcPr marL="63062" marR="630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20,0</a:t>
                      </a:r>
                    </a:p>
                  </a:txBody>
                  <a:tcPr marL="63062" marR="630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300" dirty="0">
                          <a:latin typeface="Times New Roman"/>
                          <a:ea typeface="Times New Roman"/>
                          <a:cs typeface="Times New Roman"/>
                        </a:rPr>
                        <a:t>1,4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1571604" y="928670"/>
            <a:ext cx="5643602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b="1" u="sng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Цели программы:</a:t>
            </a:r>
            <a:r>
              <a:rPr lang="ru-RU" b="1" u="sng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совершенствование системы управления муниципальным имуществом, повышение эффективности его использования, обеспечение сохранности объектов на территории района.</a:t>
            </a:r>
            <a:r>
              <a:rPr lang="ru-RU" dirty="0" smtClean="0">
                <a:latin typeface="Arial" pitchFamily="34" charset="0"/>
              </a:rPr>
              <a:t> </a:t>
            </a:r>
            <a:endParaRPr lang="ru-RU" b="1" dirty="0" smtClean="0"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8" name="Picture 4" descr="S:\Бюджет 2013 доходы, расходы\БЮДЖЕТ ДЛЯ ГРАЖДАН\картинки, фон\5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285860"/>
            <a:ext cx="1571636" cy="928694"/>
          </a:xfrm>
          <a:prstGeom prst="rect">
            <a:avLst/>
          </a:prstGeom>
          <a:noFill/>
        </p:spPr>
      </p:pic>
      <p:pic>
        <p:nvPicPr>
          <p:cNvPr id="1030" name="Picture 6" descr="S:\Бюджет 2013 доходы, расходы\БЮДЖЕТ ДЛЯ ГРАЖДАН\картинки, фон\546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72330" y="1285860"/>
            <a:ext cx="1669784" cy="928694"/>
          </a:xfrm>
          <a:prstGeom prst="rect">
            <a:avLst/>
          </a:prstGeom>
          <a:noFill/>
        </p:spPr>
      </p:pic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285720" y="2500306"/>
            <a:ext cx="857256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Уточненная бюджетная роспись расходов по программе на 01.04.2014 года составила  22 085,7 тыс. рублей.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Кассовое исполнение расходов за 1 квартал 2014 года составило 669,4 тыс. рублей или  3 % к уточненному плану года.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428596" y="3764280"/>
          <a:ext cx="8358246" cy="2953090"/>
        </p:xfrm>
        <a:graphic>
          <a:graphicData uri="http://schemas.openxmlformats.org/drawingml/2006/table">
            <a:tbl>
              <a:tblPr/>
              <a:tblGrid>
                <a:gridCol w="5461894"/>
                <a:gridCol w="1113438"/>
                <a:gridCol w="1114223"/>
                <a:gridCol w="668691"/>
              </a:tblGrid>
              <a:tr h="40354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Подпрограмма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923" marR="619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b="1" kern="12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Уточненный план года  </a:t>
                      </a:r>
                      <a:endParaRPr lang="ru-RU" sz="1200" b="1" kern="1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077" marR="390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  <a:defRPr/>
                      </a:pPr>
                      <a:r>
                        <a:rPr lang="ru-RU" sz="1200" b="1" kern="12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Исполнение  1 квартала </a:t>
                      </a:r>
                      <a:endParaRPr lang="ru-RU" sz="1200" b="1" kern="1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077" marR="390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b="1" kern="12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%</a:t>
                      </a:r>
                    </a:p>
                  </a:txBody>
                  <a:tcPr marL="39077" marR="390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0708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1200" b="1">
                          <a:latin typeface="Times New Roman"/>
                          <a:ea typeface="Calibri"/>
                          <a:cs typeface="Times New Roman"/>
                        </a:rPr>
                        <a:t>Подпрограмма I. «Обеспечение страховой защиты на территории  Нижневартовского района» в рамках муниципальной программы «Управление муниципальным имуществом на территории Нижневартовского района на 2014-2017 годы» в т.ч.: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923" marR="619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1200" b="1">
                          <a:latin typeface="Times New Roman"/>
                          <a:ea typeface="Calibri"/>
                          <a:cs typeface="Times New Roman"/>
                        </a:rPr>
                        <a:t>13 145,3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923" marR="619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1200" b="1">
                          <a:latin typeface="Times New Roman"/>
                          <a:ea typeface="Calibri"/>
                          <a:cs typeface="Times New Roman"/>
                        </a:rPr>
                        <a:t>669,4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923" marR="619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1200" b="1">
                          <a:latin typeface="Times New Roman"/>
                          <a:ea typeface="Calibri"/>
                          <a:cs typeface="Times New Roman"/>
                        </a:rPr>
                        <a:t>5,1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923" marR="619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95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1100" i="1">
                          <a:latin typeface="Times New Roman"/>
                          <a:ea typeface="Calibri"/>
                          <a:cs typeface="Times New Roman"/>
                        </a:rPr>
                        <a:t>средства бюджета района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923" marR="619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4 672,7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923" marR="619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669,4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923" marR="619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14,3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923" marR="619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95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1100" i="1">
                          <a:latin typeface="Times New Roman"/>
                          <a:ea typeface="Calibri"/>
                          <a:cs typeface="Times New Roman"/>
                        </a:rPr>
                        <a:t>средства бюджета округа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923" marR="619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1100" i="1">
                          <a:latin typeface="Times New Roman"/>
                          <a:ea typeface="Calibri"/>
                          <a:cs typeface="Times New Roman"/>
                        </a:rPr>
                        <a:t>8 472,6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923" marR="619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1100" i="1">
                          <a:latin typeface="Times New Roman"/>
                          <a:ea typeface="Calibri"/>
                          <a:cs typeface="Times New Roman"/>
                        </a:rPr>
                        <a:t>0,0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923" marR="619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1100" i="1">
                          <a:latin typeface="Times New Roman"/>
                          <a:ea typeface="Calibri"/>
                          <a:cs typeface="Times New Roman"/>
                        </a:rPr>
                        <a:t>0,0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923" marR="619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0708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1200" b="1">
                          <a:latin typeface="Times New Roman"/>
                          <a:ea typeface="Calibri"/>
                          <a:cs typeface="Times New Roman"/>
                        </a:rPr>
                        <a:t>Подпрограмма II. «Развитие земельных  и имущественных отношений на территории Нижневартовского района» в рамках муниципальной программы «Управление муниципальным имуществом на территории Нижневартовского района на 2014-2017 годы» в т.ч.: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923" marR="619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1200" b="1">
                          <a:latin typeface="Times New Roman"/>
                          <a:ea typeface="Calibri"/>
                          <a:cs typeface="Times New Roman"/>
                        </a:rPr>
                        <a:t>8 940,4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923" marR="619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1200" b="1">
                          <a:latin typeface="Times New Roman"/>
                          <a:ea typeface="Calibri"/>
                          <a:cs typeface="Times New Roman"/>
                        </a:rPr>
                        <a:t>0,0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923" marR="619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1200" b="1">
                          <a:latin typeface="Times New Roman"/>
                          <a:ea typeface="Calibri"/>
                          <a:cs typeface="Times New Roman"/>
                        </a:rPr>
                        <a:t>0,0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923" marR="619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177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1100" i="1">
                          <a:latin typeface="Times New Roman"/>
                          <a:ea typeface="Calibri"/>
                          <a:cs typeface="Times New Roman"/>
                        </a:rPr>
                        <a:t>Средства бюджета района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923" marR="619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8 940,4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923" marR="619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0,0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923" marR="619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0,0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923" marR="619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858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1300" b="1" dirty="0">
                          <a:latin typeface="Times New Roman"/>
                          <a:ea typeface="Calibri"/>
                          <a:cs typeface="Times New Roman"/>
                        </a:rPr>
                        <a:t>Всего: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923" marR="619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1300" b="1">
                          <a:latin typeface="Times New Roman"/>
                          <a:ea typeface="Calibri"/>
                          <a:cs typeface="Times New Roman"/>
                        </a:rPr>
                        <a:t>22 085,7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923" marR="619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1300" b="1">
                          <a:latin typeface="Times New Roman"/>
                          <a:ea typeface="Calibri"/>
                          <a:cs typeface="Times New Roman"/>
                        </a:rPr>
                        <a:t>669,4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923" marR="619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1300" b="1" dirty="0">
                          <a:latin typeface="Times New Roman"/>
                          <a:ea typeface="Calibri"/>
                          <a:cs typeface="Times New Roman"/>
                        </a:rPr>
                        <a:t>5,1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923" marR="619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428596" y="214290"/>
            <a:ext cx="835824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19. Муниципальная программа</a:t>
            </a:r>
            <a:r>
              <a:rPr lang="ru-RU" dirty="0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Times New Roman" pitchFamily="18" charset="0"/>
              </a:rPr>
              <a:t>  </a:t>
            </a:r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«Управление муниципальным имуществом на территории Нижневартовского района на 2014-2020 годы»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4045658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23528" y="332656"/>
            <a:ext cx="849694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200" b="1" dirty="0"/>
              <a:t>20. </a:t>
            </a:r>
            <a:r>
              <a:rPr lang="ru-RU" sz="2200" b="1" dirty="0" smtClean="0"/>
              <a:t>Муниципальная программа «Развитие </a:t>
            </a:r>
            <a:r>
              <a:rPr lang="ru-RU" sz="2200" b="1" dirty="0"/>
              <a:t>муниципальной службы и резерва управленческих кадров в Нижневартовском районе </a:t>
            </a:r>
            <a:endParaRPr lang="ru-RU" sz="2200" b="1" dirty="0" smtClean="0"/>
          </a:p>
          <a:p>
            <a:pPr algn="ctr"/>
            <a:r>
              <a:rPr lang="ru-RU" sz="2200" b="1" dirty="0" smtClean="0"/>
              <a:t>на </a:t>
            </a:r>
            <a:r>
              <a:rPr lang="ru-RU" sz="2200" b="1" dirty="0"/>
              <a:t>2014-2016 </a:t>
            </a:r>
            <a:r>
              <a:rPr lang="ru-RU" sz="2200" b="1" dirty="0" smtClean="0"/>
              <a:t>годы</a:t>
            </a:r>
            <a:endParaRPr lang="ru-RU" sz="2200" dirty="0">
              <a:solidFill>
                <a:srgbClr val="7030A0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714480" y="1500174"/>
            <a:ext cx="550072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u="sng" dirty="0">
                <a:latin typeface="Times New Roman" pitchFamily="18" charset="0"/>
                <a:cs typeface="Times New Roman" pitchFamily="18" charset="0"/>
              </a:rPr>
              <a:t>Цель </a:t>
            </a:r>
            <a:r>
              <a:rPr lang="ru-RU" sz="2000" b="1" u="sng" dirty="0" smtClean="0">
                <a:latin typeface="Times New Roman" pitchFamily="18" charset="0"/>
                <a:cs typeface="Times New Roman" pitchFamily="18" charset="0"/>
              </a:rPr>
              <a:t>программы: </a:t>
            </a: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Повышение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эффективности муниципальной службы и резерва управленческих кадров в Нижневартовском районе</a:t>
            </a:r>
          </a:p>
        </p:txBody>
      </p:sp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285720" y="3143248"/>
            <a:ext cx="8429684" cy="317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429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Расходы по муниципальной программе утверждены в сумме 700,0 тыс. рублей. </a:t>
            </a:r>
          </a:p>
          <a:p>
            <a:pPr marL="0" marR="0" lvl="0" indent="3429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3429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отчетном периоде в сводной бюджетной росписи изменений не было. Уточненная бюджетная роспись расходов по программе на 01.04.2014 года составляет 700,0 тыс. рублей. </a:t>
            </a:r>
          </a:p>
          <a:p>
            <a:pPr marL="0" marR="0" lvl="0" indent="3429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Кассовое исполнение расходов за 1 квартал 2014 года составило 436,2 тыс. рублей или 62,3% к уточненному плану года и 100% исполнения согласно сетевого графика.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1315210415539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20" y="1500174"/>
            <a:ext cx="1643074" cy="1428760"/>
          </a:xfrm>
          <a:prstGeom prst="rect">
            <a:avLst/>
          </a:prstGeom>
        </p:spPr>
      </p:pic>
      <p:pic>
        <p:nvPicPr>
          <p:cNvPr id="8" name="Рисунок 7" descr="chinovniki_nakazany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000892" y="1500174"/>
            <a:ext cx="1751370" cy="135732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103024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57158" y="571480"/>
            <a:ext cx="8496944" cy="150810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300" b="1" dirty="0" smtClean="0"/>
              <a:t>1. Ведомственная </a:t>
            </a:r>
            <a:r>
              <a:rPr lang="ru-RU" sz="2300" b="1" dirty="0"/>
              <a:t>целевая </a:t>
            </a:r>
            <a:r>
              <a:rPr lang="ru-RU" sz="2300" b="1" dirty="0" smtClean="0"/>
              <a:t>программа </a:t>
            </a:r>
          </a:p>
          <a:p>
            <a:pPr algn="ctr"/>
            <a:r>
              <a:rPr lang="ru-RU" sz="2300" b="1" dirty="0" smtClean="0"/>
              <a:t>«Обеспечение реализации полномочий Думы Нижневартовского района и Контрольно-счетной палаты Нижневартовского района на 2014-2016годы»</a:t>
            </a:r>
            <a:endParaRPr lang="ru-RU" sz="2300" dirty="0"/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="" xmlns:p14="http://schemas.microsoft.com/office/powerpoint/2010/main" val="1422243547"/>
              </p:ext>
            </p:extLst>
          </p:nvPr>
        </p:nvGraphicFramePr>
        <p:xfrm>
          <a:off x="285720" y="2357430"/>
          <a:ext cx="9215502" cy="167469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4337" name="Rectangle 1"/>
          <p:cNvSpPr>
            <a:spLocks noChangeArrowheads="1"/>
          </p:cNvSpPr>
          <p:nvPr/>
        </p:nvSpPr>
        <p:spPr bwMode="auto">
          <a:xfrm>
            <a:off x="285720" y="4500570"/>
            <a:ext cx="8572560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429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Уточненная бюджетная роспись расходов по ВЦП «Обеспечение реализации полномочий Думы Нижневартовского района и Контрольно-счетной палаты   Нижневартовского района» на 01.04.2014 года составляет 20 174,0 тыс.рублей.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Кассовое исполнение расходов за 1 квартал 2014 года составило 5 993,9 тыс. рублей или 29,7% к  уточненному плану года.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44529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500166" y="428604"/>
            <a:ext cx="749681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dirty="0" smtClean="0"/>
              <a:t>2. Ведомственная </a:t>
            </a:r>
            <a:r>
              <a:rPr lang="ru-RU" sz="2000" b="1" dirty="0"/>
              <a:t>целевая программа </a:t>
            </a:r>
            <a:r>
              <a:rPr lang="ru-RU" sz="2000" b="1" dirty="0" smtClean="0"/>
              <a:t>«Информирование населения о деятельности органов местного самоуправления в телевизионных программах на 2014–2016 годы»</a:t>
            </a:r>
            <a:endParaRPr lang="ru-RU" sz="2000" b="1" dirty="0"/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="" xmlns:p14="http://schemas.microsoft.com/office/powerpoint/2010/main" val="2398243520"/>
              </p:ext>
            </p:extLst>
          </p:nvPr>
        </p:nvGraphicFramePr>
        <p:xfrm>
          <a:off x="214282" y="1571612"/>
          <a:ext cx="8785546" cy="264320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026" name="Picture 2" descr="C:\Documents and Settings\FedorovaAM\Рабочий стол\Горшенко А.О. (new)\Бюджет для граждан\_МОИ\1200\hot-hnd!.gi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14282" y="500042"/>
            <a:ext cx="1357290" cy="1143008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571472" y="4286256"/>
            <a:ext cx="821537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34290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Уточненная бюджетная роспись расходов на 01.04.2014 года составляет  29 225,6тыс.рублей.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lvl="0" indent="34290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Кассовое исполнение расходов за 1 квартал 2014 года составило 6 351,0 тыс. рублей или 21,7 % к  уточненному плану года.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93975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785918" y="357166"/>
            <a:ext cx="699674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dirty="0" smtClean="0"/>
              <a:t>3. Ведомственная </a:t>
            </a:r>
            <a:r>
              <a:rPr lang="ru-RU" sz="2400" b="1" dirty="0"/>
              <a:t>целевая программа </a:t>
            </a:r>
            <a:r>
              <a:rPr lang="ru-RU" sz="2400" b="1" dirty="0" smtClean="0"/>
              <a:t>«Публикация официальной и иной информации на 2014-2016 годы»</a:t>
            </a:r>
            <a:endParaRPr lang="ru-RU" sz="2400" b="1" dirty="0"/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="" xmlns:p14="http://schemas.microsoft.com/office/powerpoint/2010/main" val="1433246624"/>
              </p:ext>
            </p:extLst>
          </p:nvPr>
        </p:nvGraphicFramePr>
        <p:xfrm>
          <a:off x="571472" y="1785926"/>
          <a:ext cx="7929618" cy="22860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428596" y="2285992"/>
            <a:ext cx="1357322" cy="58477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Цели программы: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 descr="C:\Documents and Settings\FedorovaAM\Рабочий стол\Горшенко А.О. (new)\Бюджет для граждан\_МОИ\1200\04 Сми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14282" y="357166"/>
            <a:ext cx="1524000" cy="121444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7" name="Прямоугольник 6"/>
          <p:cNvSpPr/>
          <p:nvPr/>
        </p:nvSpPr>
        <p:spPr>
          <a:xfrm>
            <a:off x="571472" y="4214818"/>
            <a:ext cx="821537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34290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Уточненная бюджетная роспись расходов на 01.04.2014 года составляет  17 781,1 тыс. рублей.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lvl="0" indent="34290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Кассовое исполнение расходов за 1 квартал 2014 года составило 3 211,6 тыс. рублей или 18,0 % к  уточненному плану года.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28006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57158" y="285728"/>
            <a:ext cx="849694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dirty="0" smtClean="0"/>
              <a:t>4. Ведомственная </a:t>
            </a:r>
            <a:r>
              <a:rPr lang="ru-RU" sz="2000" b="1" dirty="0"/>
              <a:t>целевая </a:t>
            </a:r>
            <a:r>
              <a:rPr lang="ru-RU" sz="2000" b="1" dirty="0" smtClean="0"/>
              <a:t>программа </a:t>
            </a:r>
          </a:p>
          <a:p>
            <a:pPr algn="ctr"/>
            <a:r>
              <a:rPr lang="ru-RU" sz="2000" b="1" dirty="0" smtClean="0"/>
              <a:t>«Обеспечение реализации отдельных полномочий  администрации Нижневартовского района на </a:t>
            </a:r>
            <a:r>
              <a:rPr lang="ru-RU" sz="2000" b="1" smtClean="0"/>
              <a:t>2014-2016 годы»</a:t>
            </a:r>
            <a:endParaRPr lang="ru-RU" sz="2000" dirty="0"/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="" xmlns:p14="http://schemas.microsoft.com/office/powerpoint/2010/main" val="2881299492"/>
              </p:ext>
            </p:extLst>
          </p:nvPr>
        </p:nvGraphicFramePr>
        <p:xfrm>
          <a:off x="142812" y="1451646"/>
          <a:ext cx="8715468" cy="254885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642910" y="4357694"/>
            <a:ext cx="800105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34290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Уточненная бюджетная роспись расходов на 01.04.2014 года составляет  464 585,8 тыс. рублей.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lvl="0" indent="34290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Кассовое исполнение расходов за 1 квартал 2014 года составило 366 471,0 тыс. рублей или 14,3 % к  уточненному плану года.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85852" y="2428868"/>
            <a:ext cx="15001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Цель программы: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57680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79512" y="404664"/>
            <a:ext cx="8629883" cy="10618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100" b="1" dirty="0" smtClean="0"/>
              <a:t>5. Ведомственная </a:t>
            </a:r>
            <a:r>
              <a:rPr lang="ru-RU" sz="2100" b="1" dirty="0"/>
              <a:t>целевая </a:t>
            </a:r>
            <a:r>
              <a:rPr lang="ru-RU" sz="2100" b="1" dirty="0" smtClean="0"/>
              <a:t>программа: «</a:t>
            </a:r>
            <a:r>
              <a:rPr lang="ru-RU" sz="2100" b="1" dirty="0"/>
              <a:t>Осуществление материально-технического обеспечения деятельности органов местного самоуправления Нижневартовского района на 2014–2016 годы» </a:t>
            </a:r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="" xmlns:p14="http://schemas.microsoft.com/office/powerpoint/2010/main" val="358867306"/>
              </p:ext>
            </p:extLst>
          </p:nvPr>
        </p:nvGraphicFramePr>
        <p:xfrm>
          <a:off x="143508" y="1628800"/>
          <a:ext cx="8820980" cy="22322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500034" y="4286256"/>
            <a:ext cx="814393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34290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Уточненная бюджетная роспись расходов на 01.04.2014 года составляет  114 318,7 тыс. рублей.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lvl="0" indent="34290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Кассовое исполнение расходов за 1 квартал 2014 года составило 21 622,7 тыс. рублей или 18,9 % к  уточненному плану года.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59425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79512" y="332656"/>
            <a:ext cx="8856984" cy="99257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1950" b="1" dirty="0" smtClean="0">
                <a:latin typeface="Times New Roman" pitchFamily="18" charset="0"/>
                <a:cs typeface="Times New Roman" pitchFamily="18" charset="0"/>
              </a:rPr>
              <a:t>6. Ведомственная </a:t>
            </a:r>
            <a:r>
              <a:rPr lang="ru-RU" sz="1950" b="1" dirty="0">
                <a:latin typeface="Times New Roman" pitchFamily="18" charset="0"/>
                <a:cs typeface="Times New Roman" pitchFamily="18" charset="0"/>
              </a:rPr>
              <a:t>целевая программа </a:t>
            </a:r>
            <a:r>
              <a:rPr lang="ru-RU" sz="1950" b="1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1950" b="1" dirty="0">
                <a:latin typeface="Times New Roman" pitchFamily="18" charset="0"/>
                <a:cs typeface="Times New Roman" pitchFamily="18" charset="0"/>
              </a:rPr>
              <a:t>Создание условий для эффективного и ответственного управления муниципальными финансами, повышения устойчивости бюджета Нижневартовского района на 2014-2020 годы»</a:t>
            </a:r>
            <a:endParaRPr lang="ru-RU" sz="195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="" xmlns:p14="http://schemas.microsoft.com/office/powerpoint/2010/main" val="1436736700"/>
              </p:ext>
            </p:extLst>
          </p:nvPr>
        </p:nvGraphicFramePr>
        <p:xfrm>
          <a:off x="179512" y="1325235"/>
          <a:ext cx="8856984" cy="100811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544314674"/>
              </p:ext>
            </p:extLst>
          </p:nvPr>
        </p:nvGraphicFramePr>
        <p:xfrm>
          <a:off x="142844" y="2485599"/>
          <a:ext cx="8715436" cy="433387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832035"/>
                <a:gridCol w="1439525"/>
                <a:gridCol w="1443876"/>
              </a:tblGrid>
              <a:tr h="60336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Объем бюджетных ассигнований по </a:t>
                      </a:r>
                      <a:r>
                        <a:rPr lang="ru-RU" sz="16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мероприятиям</a:t>
                      </a:r>
                      <a:endParaRPr lang="ru-RU" sz="16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7625" marR="47625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Уточненный план года</a:t>
                      </a:r>
                      <a:endParaRPr lang="ru-RU" sz="16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7625" marR="47625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Исполнение 1 квартала</a:t>
                      </a:r>
                      <a:endParaRPr lang="ru-RU" sz="16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7625" marR="47625" marT="0" marB="0" anchor="ctr">
                    <a:noFill/>
                  </a:tcPr>
                </a:tc>
              </a:tr>
              <a:tr h="88085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Дотация из районного фонда финансовой поддержки поселений на выравнивание бюджетной обеспеченности поселений района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7625" marR="47625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120 364,5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7625" marR="47625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27 395,5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7625" marR="47625" marT="0" marB="0" anchor="ctr">
                    <a:noFill/>
                  </a:tcPr>
                </a:tc>
              </a:tr>
              <a:tr h="57917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Дотация на поддержку мер по обеспечению сбалансированности местных бюджетов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7625" marR="47625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550 296,6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7625" marR="47625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115 810,7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7625" marR="47625" marT="0" marB="0" anchor="ctr">
                    <a:noFill/>
                  </a:tcPr>
                </a:tc>
              </a:tr>
              <a:tr h="27749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Иные межбюджетные трансферты из дорожного фонда района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7625" marR="47625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65 640,6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7625" marR="47625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28 614,8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7625" marR="47625" marT="0" marB="0" anchor="ctr">
                    <a:noFill/>
                  </a:tcPr>
                </a:tc>
              </a:tr>
              <a:tr h="45698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Межбюджетные трансферты из вышестоящих 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бюджетов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7625" marR="47625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5 774,5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7625" marR="47625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0,0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7625" marR="47625" marT="0" marB="0" anchor="ctr">
                    <a:noFill/>
                  </a:tcPr>
                </a:tc>
              </a:tr>
              <a:tr h="26917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Иные межбюджетные трансферты из бюджета</a:t>
                      </a:r>
                      <a:r>
                        <a:rPr lang="ru-RU" sz="16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района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7625" marR="47625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18 987,9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7625" marR="47625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18 987,9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7625" marR="47625" marT="0" marB="0" anchor="ctr">
                    <a:noFill/>
                  </a:tcPr>
                </a:tc>
              </a:tr>
              <a:tr h="88085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Дотация </a:t>
                      </a: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 поощрение за достижение высоких показателей качества организации и осуществления бюджетного процесса в поселениях  района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7625" marR="47625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1 000,0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7625" marR="47625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7625" marR="47625" marT="0" marB="0" anchor="ctr">
                    <a:noFill/>
                  </a:tcPr>
                </a:tc>
              </a:tr>
              <a:tr h="3016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ИТОГО</a:t>
                      </a:r>
                      <a:endParaRPr lang="ru-RU" sz="16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7625" marR="47625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762 064,1</a:t>
                      </a:r>
                      <a:endParaRPr lang="ru-RU" sz="16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7625" marR="47625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190 808,9</a:t>
                      </a:r>
                      <a:endParaRPr lang="ru-RU" sz="16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7625" marR="47625" marT="0" marB="0" anchor="ctr">
                    <a:noFill/>
                  </a:tcPr>
                </a:tc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8134582" y="127215"/>
            <a:ext cx="901914" cy="2876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(тыс. руб.)</a:t>
            </a:r>
            <a:endParaRPr lang="ru-RU" sz="1200" b="1" dirty="0">
              <a:latin typeface="Times New Roman" pitchFamily="18" charset="0"/>
              <a:ea typeface="Times New Roman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9755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23528" y="332656"/>
            <a:ext cx="8496944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dirty="0" smtClean="0"/>
              <a:t>7. Ведомственная </a:t>
            </a:r>
            <a:r>
              <a:rPr lang="ru-RU" sz="2400" b="1" dirty="0"/>
              <a:t>целевая программа «Управление муниципальными финансами в Нижневартовском районе </a:t>
            </a:r>
            <a:endParaRPr lang="ru-RU" sz="2400" b="1" dirty="0" smtClean="0"/>
          </a:p>
          <a:p>
            <a:pPr algn="ctr"/>
            <a:r>
              <a:rPr lang="ru-RU" sz="2400" b="1" dirty="0" smtClean="0"/>
              <a:t>на </a:t>
            </a:r>
            <a:r>
              <a:rPr lang="ru-RU" sz="2400" b="1" dirty="0"/>
              <a:t>2014-2020 годы»</a:t>
            </a:r>
            <a:endParaRPr lang="ru-RU" sz="2400" dirty="0"/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="" xmlns:p14="http://schemas.microsoft.com/office/powerpoint/2010/main" val="1284124946"/>
              </p:ext>
            </p:extLst>
          </p:nvPr>
        </p:nvGraphicFramePr>
        <p:xfrm>
          <a:off x="142844" y="1571612"/>
          <a:ext cx="8856984" cy="167999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576975171"/>
              </p:ext>
            </p:extLst>
          </p:nvPr>
        </p:nvGraphicFramePr>
        <p:xfrm>
          <a:off x="214282" y="3500437"/>
          <a:ext cx="8750207" cy="303620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322291"/>
                <a:gridCol w="1713958"/>
                <a:gridCol w="1713958"/>
              </a:tblGrid>
              <a:tr h="252601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r>
                        <a:rPr lang="ru-RU" sz="1600" b="1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Расходы бюджета на реализацию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 fontAlgn="ctr"/>
                      <a:r>
                        <a:rPr lang="ru-RU" sz="1600" b="1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ведомственной </a:t>
                      </a:r>
                      <a:r>
                        <a:rPr lang="ru-RU" sz="16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целевой </a:t>
                      </a:r>
                      <a:r>
                        <a:rPr lang="ru-RU" sz="1600" b="1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программы (тыс. руб.)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Уточненный план года</a:t>
                      </a:r>
                      <a:endParaRPr lang="ru-RU" sz="16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7625" marR="476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Исполнение 1 квартала</a:t>
                      </a:r>
                      <a:endParaRPr lang="ru-RU" sz="16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7625" marR="476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11367">
                <a:tc vMerge="1">
                  <a:txBody>
                    <a:bodyPr/>
                    <a:lstStyle/>
                    <a:p>
                      <a:pPr algn="ctr" fontAlgn="ctr"/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378 588,8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1 227,7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1544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>
                          <a:effectLst/>
                        </a:rPr>
                        <a:t> Фонд оплаты труда казенных учреждений и взносы по обязательному социальному страхованию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</a:rPr>
                        <a:t>3 </a:t>
                      </a:r>
                      <a:r>
                        <a:rPr lang="ru-RU" sz="1400" u="none" strike="noStrike" dirty="0" smtClean="0">
                          <a:effectLst/>
                        </a:rPr>
                        <a:t>597,5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effectLst/>
                        </a:rPr>
                        <a:t>1 227,7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02090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>
                          <a:effectLst/>
                        </a:rPr>
                        <a:t>Субсидии </a:t>
                      </a:r>
                      <a:r>
                        <a:rPr lang="ru-RU" sz="1400" b="0" i="0" u="none" strike="noStrike" dirty="0" smtClean="0">
                          <a:effectLst/>
                        </a:rPr>
                        <a:t>бюджетным, автономным </a:t>
                      </a:r>
                      <a:r>
                        <a:rPr lang="ru-RU" sz="1400" b="0" i="0" u="none" strike="noStrike" dirty="0">
                          <a:effectLst/>
                        </a:rPr>
                        <a:t>учреждениям на финансовое обеспечение государственного (муниципального) задания на оказание государственных (муниципальных) услуг (выполнение работ)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effectLst/>
                        </a:rPr>
                        <a:t>106 061,1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5719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Резерв на софинансирование целевых программ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205 020,1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1136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>
                          <a:effectLst/>
                        </a:rPr>
                        <a:t>Обслуживание муниципального долга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21,5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1136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>
                          <a:effectLst/>
                        </a:rPr>
                        <a:t>Резервные средства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63 888,60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723691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51520" y="188640"/>
            <a:ext cx="871296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Расходы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бюджета муниципального района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за 1 квартал 2014 года по разделам бюджетной классификации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8" name="Схема 7"/>
          <p:cNvGraphicFramePr/>
          <p:nvPr/>
        </p:nvGraphicFramePr>
        <p:xfrm>
          <a:off x="1000100" y="1643050"/>
          <a:ext cx="7572428" cy="41434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="" xmlns:p14="http://schemas.microsoft.com/office/powerpoint/2010/main" val="1823367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857324" y="285728"/>
            <a:ext cx="728667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dirty="0" smtClean="0"/>
              <a:t>8. Ведомственная </a:t>
            </a:r>
            <a:r>
              <a:rPr lang="ru-RU" sz="2000" b="1" dirty="0"/>
              <a:t>целевая программа </a:t>
            </a:r>
            <a:r>
              <a:rPr lang="ru-RU" sz="2000" b="1" dirty="0" smtClean="0"/>
              <a:t>«Обеспечение реализации полномочий управления опеки и попечительства администрации Нижневартовского района на 2014–2016 годы»</a:t>
            </a:r>
            <a:endParaRPr lang="ru-RU" sz="2000" dirty="0"/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="" xmlns:p14="http://schemas.microsoft.com/office/powerpoint/2010/main" val="1748643562"/>
              </p:ext>
            </p:extLst>
          </p:nvPr>
        </p:nvGraphicFramePr>
        <p:xfrm>
          <a:off x="214282" y="1285860"/>
          <a:ext cx="8785546" cy="264320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027" name="Picture 3" descr="C:\Documents and Settings\FedorovaAM\Рабочий стол\Горшенко А.О. (new)\Бюджет для граждан\_МОИ\Картинки по опеке\01 Опека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14282" y="357166"/>
            <a:ext cx="1519608" cy="1000132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571472" y="4071942"/>
            <a:ext cx="82868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34290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Уточненная бюджетная роспись расходов на 01.04.2014 года составляет  84 526,7тыс. рублей.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lvl="0" indent="34290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Кассовое исполнение расходов за 1 квартал 2014 года составило 15 744,6 тыс. рублей или 18,6 % к  уточненному плану года.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951007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07504" y="332656"/>
            <a:ext cx="885698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dirty="0" smtClean="0"/>
              <a:t>9. Ведомственная целевая программа </a:t>
            </a:r>
          </a:p>
          <a:p>
            <a:pPr algn="ctr"/>
            <a:r>
              <a:rPr lang="ru-RU" sz="2000" b="1" dirty="0" smtClean="0"/>
              <a:t>"Обеспечение реализации полномочий управления по жилищно-коммунальному хозяйству, энергетике и строительству администрации Нижневартовского района на 2014-2016 годы"</a:t>
            </a:r>
            <a:endParaRPr lang="ru-RU" sz="2000" dirty="0"/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="" xmlns:p14="http://schemas.microsoft.com/office/powerpoint/2010/main" val="2484996040"/>
              </p:ext>
            </p:extLst>
          </p:nvPr>
        </p:nvGraphicFramePr>
        <p:xfrm>
          <a:off x="179512" y="1643050"/>
          <a:ext cx="8964488" cy="292895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500034" y="4357694"/>
            <a:ext cx="835824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34290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Уточненная бюджетная роспись расходов на 01.04.2014 года составляет  42 555,5 тыс. рублей.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lvl="0" indent="34290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Кассовое исполнение расходов за 1 квартал 2014 года составило 7 412,0 тыс. рублей или 17,4 % к  уточненному плану года.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53673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79512" y="404664"/>
            <a:ext cx="8629883" cy="10618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100" b="1" dirty="0" smtClean="0"/>
              <a:t>10. Ведомственная </a:t>
            </a:r>
            <a:r>
              <a:rPr lang="ru-RU" sz="2100" b="1" dirty="0"/>
              <a:t>целевая </a:t>
            </a:r>
            <a:r>
              <a:rPr lang="ru-RU" sz="2100" b="1" dirty="0" smtClean="0"/>
              <a:t>программа: «Обеспечение реализации полномочий в области гражданской обороны, защиты населения  и территорий района от чрезвычайных ситуаций на </a:t>
            </a:r>
            <a:r>
              <a:rPr lang="ru-RU" sz="2100" b="1" dirty="0"/>
              <a:t>2014–2016 годы» </a:t>
            </a:r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="" xmlns:p14="http://schemas.microsoft.com/office/powerpoint/2010/main" val="358867306"/>
              </p:ext>
            </p:extLst>
          </p:nvPr>
        </p:nvGraphicFramePr>
        <p:xfrm>
          <a:off x="142844" y="1500174"/>
          <a:ext cx="8858312" cy="335758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500034" y="4786322"/>
            <a:ext cx="8143932" cy="1862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34290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3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Уточненная бюджетная роспись расходов на 01.04.2014 года составляет  31 802,0 тыс. рублей.</a:t>
            </a:r>
            <a:endParaRPr lang="ru-RU" sz="2300" dirty="0" smtClean="0">
              <a:latin typeface="Times New Roman" pitchFamily="18" charset="0"/>
              <a:cs typeface="Times New Roman" pitchFamily="18" charset="0"/>
            </a:endParaRPr>
          </a:p>
          <a:p>
            <a:pPr lvl="0" indent="34290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3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Кассовое исполнение расходов за 1 квартал 2014 года составило 3 442,7 тыс. рублей или 10,8 % к  уточненному плану года.</a:t>
            </a:r>
            <a:endParaRPr lang="ru-RU" sz="23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59425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79512" y="404664"/>
            <a:ext cx="8629883" cy="138499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just"/>
            <a:r>
              <a:rPr lang="ru-RU" sz="2100" b="1" dirty="0" smtClean="0"/>
              <a:t>11. Ведомственная </a:t>
            </a:r>
            <a:r>
              <a:rPr lang="ru-RU" sz="2100" b="1" dirty="0"/>
              <a:t>целевая </a:t>
            </a:r>
            <a:r>
              <a:rPr lang="ru-RU" sz="2100" b="1" dirty="0" smtClean="0"/>
              <a:t>программа: </a:t>
            </a:r>
            <a:r>
              <a:rPr lang="ru-RU" sz="2100" dirty="0" smtClean="0"/>
              <a:t>«Обеспечение реализации полномочий в части владения пользования и распоряжением имуществом, и земельными ресурсами находящимися в муниципальной собственности района на 2014-2016 годы»</a:t>
            </a:r>
            <a:endParaRPr lang="ru-RU" sz="2100" b="1" dirty="0"/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="" xmlns:p14="http://schemas.microsoft.com/office/powerpoint/2010/main" val="358867306"/>
              </p:ext>
            </p:extLst>
          </p:nvPr>
        </p:nvGraphicFramePr>
        <p:xfrm>
          <a:off x="142844" y="2000240"/>
          <a:ext cx="8858312" cy="21431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500034" y="4500570"/>
            <a:ext cx="8143932" cy="1862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34290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3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Уточненная бюджетная роспись расходов на 01.04.2014 года составляет  32 686,1 тыс. рублей.</a:t>
            </a:r>
            <a:endParaRPr lang="ru-RU" sz="2300" dirty="0" smtClean="0">
              <a:latin typeface="Times New Roman" pitchFamily="18" charset="0"/>
              <a:cs typeface="Times New Roman" pitchFamily="18" charset="0"/>
            </a:endParaRPr>
          </a:p>
          <a:p>
            <a:pPr lvl="0" indent="34290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3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Кассовое исполнение расходов за 1 квартал 2014 года составило 4 146,5 тыс. рублей или 12,6 % к  уточненному плану года.</a:t>
            </a:r>
            <a:endParaRPr lang="ru-RU" sz="23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59425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3528" y="260648"/>
            <a:ext cx="84249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ИСПОЛНЕНИЕ БЮДЖЕТОВ МУНИЦИПАЛЬНЫХ ОБРАЗОВАНИЙ НИЖНЕВАРТОВСКОГО РАЙОНА</a:t>
            </a:r>
            <a:endParaRPr lang="ru-RU" b="1" dirty="0"/>
          </a:p>
        </p:txBody>
      </p:sp>
      <p:sp>
        <p:nvSpPr>
          <p:cNvPr id="5" name="TextBox 4"/>
          <p:cNvSpPr txBox="1"/>
          <p:nvPr/>
        </p:nvSpPr>
        <p:spPr>
          <a:xfrm>
            <a:off x="7787215" y="815226"/>
            <a:ext cx="11521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(тыс. </a:t>
            </a:r>
            <a:r>
              <a:rPr lang="ru-RU" sz="1400" dirty="0" err="1" smtClean="0"/>
              <a:t>руб</a:t>
            </a:r>
            <a:r>
              <a:rPr lang="ru-RU" sz="1400" dirty="0" smtClean="0"/>
              <a:t>)</a:t>
            </a:r>
            <a:endParaRPr lang="ru-RU" sz="1400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642910" y="1571610"/>
          <a:ext cx="7786743" cy="4376344"/>
        </p:xfrm>
        <a:graphic>
          <a:graphicData uri="http://schemas.openxmlformats.org/drawingml/2006/table">
            <a:tbl>
              <a:tblPr/>
              <a:tblGrid>
                <a:gridCol w="2544269"/>
                <a:gridCol w="1765886"/>
                <a:gridCol w="1768790"/>
                <a:gridCol w="1707798"/>
              </a:tblGrid>
              <a:tr h="327755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Муниципальные образования</a:t>
                      </a:r>
                    </a:p>
                  </a:txBody>
                  <a:tcPr marL="6835" marR="6835" marT="683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Доходы</a:t>
                      </a:r>
                    </a:p>
                  </a:txBody>
                  <a:tcPr marL="6835" marR="6835" marT="683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Расходы</a:t>
                      </a:r>
                    </a:p>
                  </a:txBody>
                  <a:tcPr marL="6835" marR="6835" marT="683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Профицит (дефицит)</a:t>
                      </a:r>
                    </a:p>
                  </a:txBody>
                  <a:tcPr marL="6835" marR="6835" marT="683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142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Исполнение за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 квартал 2014 года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835" marR="6835" marT="683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Исполнение за 1 квартал 2014 года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835" marR="6835" marT="683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Исполнение за 1 квартал 2014 года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835" marR="6835" marT="683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883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Городское поселение Излучинск</a:t>
                      </a:r>
                    </a:p>
                  </a:txBody>
                  <a:tcPr marL="6835" marR="6835" marT="683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25 481,6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20 950,6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4 531,0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3619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Городское поселение Новоаганск</a:t>
                      </a:r>
                    </a:p>
                  </a:txBody>
                  <a:tcPr marL="6835" marR="6835" marT="683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42 875,8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33 503,7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9 372,1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8367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Сельское поселение Аган</a:t>
                      </a:r>
                    </a:p>
                  </a:txBody>
                  <a:tcPr marL="6835" marR="6835" marT="683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13 125,8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13 237,7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-111,9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8367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Сельское поселение Покур</a:t>
                      </a:r>
                    </a:p>
                  </a:txBody>
                  <a:tcPr marL="6835" marR="6835" marT="683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10 761,1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21 198,5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-10 437,4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8367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Сельское поселение Вата</a:t>
                      </a:r>
                    </a:p>
                  </a:txBody>
                  <a:tcPr marL="6835" marR="6835" marT="683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20 319,1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7 818,7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12 500,4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1252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Сельское поселение Зайцева Речка</a:t>
                      </a:r>
                    </a:p>
                  </a:txBody>
                  <a:tcPr marL="6835" marR="6835" marT="683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15 808,2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12 114,6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3 693,6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8367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Сельское поселение Ларьяк</a:t>
                      </a:r>
                    </a:p>
                  </a:txBody>
                  <a:tcPr marL="6835" marR="6835" marT="683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46 980,6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41 182,6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5 798,0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8367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Сельское поселение Ваховск</a:t>
                      </a:r>
                    </a:p>
                  </a:txBody>
                  <a:tcPr marL="6835" marR="6835" marT="683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37 510,0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35 858,6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1 651,4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8367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Итого по поселениям</a:t>
                      </a:r>
                    </a:p>
                  </a:txBody>
                  <a:tcPr marL="6835" marR="6835" marT="683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212 862,2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185 865,0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26 997,2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0510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Районный бюджет</a:t>
                      </a:r>
                    </a:p>
                  </a:txBody>
                  <a:tcPr marL="6835" marR="6835" marT="683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749 794,6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794 392,2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-44 597,6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9275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Итого консолидированный бюджет района (без внутренних оборотов)</a:t>
                      </a:r>
                    </a:p>
                  </a:txBody>
                  <a:tcPr marL="6835" marR="6835" marT="683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682 601,1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700 201,5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-17 600,4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51520" y="188640"/>
            <a:ext cx="871296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Расходы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бюджета муниципального района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за 1 квартал 2014 года по разделам бюджетной классификации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8" name="Схема 7"/>
          <p:cNvGraphicFramePr/>
          <p:nvPr/>
        </p:nvGraphicFramePr>
        <p:xfrm>
          <a:off x="1000100" y="1643050"/>
          <a:ext cx="7572428" cy="41434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="" xmlns:p14="http://schemas.microsoft.com/office/powerpoint/2010/main" val="1823367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51520" y="188640"/>
            <a:ext cx="871296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Расходы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бюджета муниципального района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за 1 квартал 2014 года по разделам бюджетной классификации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8" name="Схема 7"/>
          <p:cNvGraphicFramePr/>
          <p:nvPr/>
        </p:nvGraphicFramePr>
        <p:xfrm>
          <a:off x="1000100" y="1643050"/>
          <a:ext cx="7572428" cy="41434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="" xmlns:p14="http://schemas.microsoft.com/office/powerpoint/2010/main" val="1823367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51520" y="188640"/>
            <a:ext cx="871296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Расходы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бюджета муниципального района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за 1 квартал 2014 года по разделам бюджетной классификации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8" name="Схема 7"/>
          <p:cNvGraphicFramePr/>
          <p:nvPr/>
        </p:nvGraphicFramePr>
        <p:xfrm>
          <a:off x="1000100" y="1643050"/>
          <a:ext cx="7572428" cy="41434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="" xmlns:p14="http://schemas.microsoft.com/office/powerpoint/2010/main" val="1823367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428230"/>
            <a:ext cx="8784976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    С 2014 года бюджет района исполняется в программном формате на основе 20 муниципальных программ и 11 ведомственных целевых программ района.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На их реализацию в январе – марте 2014 года направлено 794 392,2 тыс. рублей, что составляет 16,2 % от годовых назначений.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="" xmlns:p14="http://schemas.microsoft.com/office/powerpoint/2010/main" val="1369295663"/>
              </p:ext>
            </p:extLst>
          </p:nvPr>
        </p:nvGraphicFramePr>
        <p:xfrm>
          <a:off x="5292080" y="2598055"/>
          <a:ext cx="3744416" cy="401507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21" name="Схема 20"/>
          <p:cNvGraphicFramePr/>
          <p:nvPr>
            <p:extLst>
              <p:ext uri="{D42A27DB-BD31-4B8C-83A1-F6EECF244321}">
                <p14:modId xmlns="" xmlns:p14="http://schemas.microsoft.com/office/powerpoint/2010/main" val="2383706054"/>
              </p:ext>
            </p:extLst>
          </p:nvPr>
        </p:nvGraphicFramePr>
        <p:xfrm>
          <a:off x="-1044624" y="2631814"/>
          <a:ext cx="7272808" cy="401507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7884368" y="2290278"/>
            <a:ext cx="1080120" cy="3308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550" b="1" dirty="0" smtClean="0"/>
              <a:t>(тыс. руб.)</a:t>
            </a:r>
            <a:endParaRPr lang="ru-RU" sz="1550" b="1" dirty="0"/>
          </a:p>
        </p:txBody>
      </p:sp>
    </p:spTree>
    <p:extLst>
      <p:ext uri="{BB962C8B-B14F-4D97-AF65-F5344CB8AC3E}">
        <p14:creationId xmlns="" xmlns:p14="http://schemas.microsoft.com/office/powerpoint/2010/main" val="1272234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1700</TotalTime>
  <Words>5230</Words>
  <Application>Microsoft Office PowerPoint</Application>
  <PresentationFormat>Экран (4:3)</PresentationFormat>
  <Paragraphs>1048</Paragraphs>
  <Slides>54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54</vt:i4>
      </vt:variant>
    </vt:vector>
  </HeadingPairs>
  <TitlesOfParts>
    <vt:vector size="55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  <vt:lpstr>Слайд 50</vt:lpstr>
      <vt:lpstr>Слайд 51</vt:lpstr>
      <vt:lpstr>Слайд 52</vt:lpstr>
      <vt:lpstr>Слайд 53</vt:lpstr>
      <vt:lpstr>Слайд 54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cp:lastModifiedBy>Вандрей Сергей Александрович</cp:lastModifiedBy>
  <cp:revision>323</cp:revision>
  <cp:lastPrinted>2013-12-09T08:54:03Z</cp:lastPrinted>
  <dcterms:modified xsi:type="dcterms:W3CDTF">2014-06-24T08:38:41Z</dcterms:modified>
</cp:coreProperties>
</file>