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74" r:id="rId2"/>
    <p:sldId id="282" r:id="rId3"/>
    <p:sldId id="283" r:id="rId4"/>
    <p:sldId id="284" r:id="rId5"/>
    <p:sldId id="285" r:id="rId6"/>
    <p:sldId id="286" r:id="rId7"/>
    <p:sldId id="275" r:id="rId8"/>
    <p:sldId id="280" r:id="rId9"/>
    <p:sldId id="279" r:id="rId10"/>
    <p:sldId id="281" r:id="rId11"/>
    <p:sldId id="290" r:id="rId12"/>
    <p:sldId id="291" r:id="rId13"/>
    <p:sldId id="328" r:id="rId14"/>
    <p:sldId id="278" r:id="rId15"/>
    <p:sldId id="287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32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9" r:id="rId53"/>
    <p:sldId id="330" r:id="rId54"/>
    <p:sldId id="331" r:id="rId55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CFE5"/>
    <a:srgbClr val="FFFFFF"/>
    <a:srgbClr val="FF00FF"/>
    <a:srgbClr val="FFC9FF"/>
    <a:srgbClr val="CCFFCC"/>
    <a:srgbClr val="00462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6" autoAdjust="0"/>
    <p:restoredTop sz="94712" autoAdjust="0"/>
  </p:normalViewPr>
  <p:slideViewPr>
    <p:cSldViewPr>
      <p:cViewPr varScale="1">
        <p:scale>
          <a:sx n="110" d="100"/>
          <a:sy n="110" d="100"/>
        </p:scale>
        <p:origin x="16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SUN\DepFin\2005\&#1041;&#1102;&#1076;&#1078;&#1077;&#1090;%202019%20&#1076;&#1086;&#1093;&#1086;&#1076;&#1099;%20&#1080;%20&#1088;&#1072;&#1089;&#1093;&#1086;&#1076;&#1099;\&#1044;&#1091;&#1084;&#1072;\&#1055;&#1088;&#1086;&#1077;&#1082;&#1090;%20&#1085;&#1072;%202020-2022%20&#1075;&#1086;&#1076;&#1099;\&#1057;&#1083;&#1072;&#1081;&#1076;&#1099;_&#1044;&#1080;&#1072;&#1075;&#1088;&#1072;&#1084;&#1084;&#1099;_&#1055;&#1088;&#1086;&#1077;&#1082;&#1090;_2019_202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628873771730914E-2"/>
          <c:y val="0.10806578922160277"/>
          <c:w val="0.97732426303854869"/>
          <c:h val="0.6267228001609287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Доходы</c:v>
                </c:pt>
              </c:strCache>
            </c:strRef>
          </c:tx>
          <c:spPr>
            <a:ln w="381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38100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0.1046494212962963"/>
                  <c:y val="5.63679555417366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C2-429E-9CF2-0778D53867DA}"/>
                </c:ext>
              </c:extLst>
            </c:dLbl>
            <c:dLbl>
              <c:idx val="1"/>
              <c:layout>
                <c:manualLayout>
                  <c:x val="-3.939293981481487E-2"/>
                  <c:y val="8.7395972119834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C2-429E-9CF2-0778D53867DA}"/>
                </c:ext>
              </c:extLst>
            </c:dLbl>
            <c:dLbl>
              <c:idx val="2"/>
              <c:layout>
                <c:manualLayout>
                  <c:x val="-4.7796875000000003E-2"/>
                  <c:y val="6.44891658966749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C2-429E-9CF2-0778D53867DA}"/>
                </c:ext>
              </c:extLst>
            </c:dLbl>
            <c:dLbl>
              <c:idx val="3"/>
              <c:layout>
                <c:manualLayout>
                  <c:x val="-4.3499768518518625E-2"/>
                  <c:y val="7.7248584915349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C2-429E-9CF2-0778D53867DA}"/>
                </c:ext>
              </c:extLst>
            </c:dLbl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Лист1!$C$2:$F$2</c:f>
              <c:strCache>
                <c:ptCount val="4"/>
                <c:pt idx="0">
                  <c:v>2019 год (решение Думы района от 22.11.2018 № 342)</c:v>
                </c:pt>
                <c:pt idx="1">
                  <c:v>2020 год </c:v>
                </c:pt>
                <c:pt idx="2">
                  <c:v>2021 год </c:v>
                </c:pt>
                <c:pt idx="3">
                  <c:v>2022 год </c:v>
                </c:pt>
              </c:strCache>
            </c:strRef>
          </c:cat>
          <c:val>
            <c:numRef>
              <c:f>Лист1!$C$3:$F$3</c:f>
              <c:numCache>
                <c:formatCode>#,##0.0</c:formatCode>
                <c:ptCount val="4"/>
                <c:pt idx="0">
                  <c:v>4074.13</c:v>
                </c:pt>
                <c:pt idx="1">
                  <c:v>4624.8</c:v>
                </c:pt>
                <c:pt idx="2">
                  <c:v>4357.84</c:v>
                </c:pt>
                <c:pt idx="3">
                  <c:v>4294.24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C2-429E-9CF2-0778D53867DA}"/>
            </c:ext>
          </c:extLst>
        </c:ser>
        <c:ser>
          <c:idx val="1"/>
          <c:order val="1"/>
          <c:tx>
            <c:strRef>
              <c:f>Лист1!$B$4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57150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57150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0.10481444215721569"/>
                  <c:y val="-6.08272506082725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6C2-429E-9CF2-0778D53867DA}"/>
                </c:ext>
              </c:extLst>
            </c:dLbl>
            <c:dLbl>
              <c:idx val="1"/>
              <c:layout>
                <c:manualLayout>
                  <c:x val="-3.5771132103176548E-2"/>
                  <c:y val="-9.15729666931878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6C2-429E-9CF2-0778D53867DA}"/>
                </c:ext>
              </c:extLst>
            </c:dLbl>
            <c:dLbl>
              <c:idx val="2"/>
              <c:layout>
                <c:manualLayout>
                  <c:x val="-3.1348263888888887E-2"/>
                  <c:y val="-6.0225082773739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6C2-429E-9CF2-0778D53867DA}"/>
                </c:ext>
              </c:extLst>
            </c:dLbl>
            <c:dLbl>
              <c:idx val="3"/>
              <c:layout>
                <c:manualLayout>
                  <c:x val="-2.6047337962963071E-2"/>
                  <c:y val="-6.8134739268206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6C2-429E-9CF2-0778D53867DA}"/>
                </c:ext>
              </c:extLst>
            </c:dLbl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Лист1!$C$2:$F$2</c:f>
              <c:strCache>
                <c:ptCount val="4"/>
                <c:pt idx="0">
                  <c:v>2019 год (решение Думы района от 22.11.2018 № 342)</c:v>
                </c:pt>
                <c:pt idx="1">
                  <c:v>2020 год </c:v>
                </c:pt>
                <c:pt idx="2">
                  <c:v>2021 год </c:v>
                </c:pt>
                <c:pt idx="3">
                  <c:v>2022 год </c:v>
                </c:pt>
              </c:strCache>
            </c:strRef>
          </c:cat>
          <c:val>
            <c:numRef>
              <c:f>Лист1!$C$4:$F$4</c:f>
              <c:numCache>
                <c:formatCode>#,##0.0</c:formatCode>
                <c:ptCount val="4"/>
                <c:pt idx="0">
                  <c:v>4147.63</c:v>
                </c:pt>
                <c:pt idx="1">
                  <c:v>4697.8</c:v>
                </c:pt>
                <c:pt idx="2">
                  <c:v>4430.34</c:v>
                </c:pt>
                <c:pt idx="3">
                  <c:v>4366.24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6C2-429E-9CF2-0778D53867D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8238768"/>
        <c:axId val="138245040"/>
      </c:lineChart>
      <c:catAx>
        <c:axId val="138238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600"/>
            </a:pPr>
            <a:endParaRPr lang="ru-RU"/>
          </a:p>
        </c:txPr>
        <c:crossAx val="138245040"/>
        <c:crosses val="autoZero"/>
        <c:auto val="1"/>
        <c:lblAlgn val="ctr"/>
        <c:lblOffset val="100"/>
        <c:noMultiLvlLbl val="0"/>
      </c:catAx>
      <c:valAx>
        <c:axId val="13824504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3823876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Неналоговые доходы (тыс.руб.)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46927754138080158"/>
          <c:y val="7.4044041390901885E-2"/>
          <c:w val="0.53072243520580353"/>
          <c:h val="0.8285923157910343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'неналоговые новые'!$B$4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3"/>
              <c:layout>
                <c:manualLayout>
                  <c:x val="-6.3694278164113573E-3"/>
                  <c:y val="-3.1225366802600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54-46D6-99E3-02825D58ECA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54-46D6-99E3-02825D58EC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прочие неналоговые доходы</c:v>
                </c:pt>
              </c:strCache>
            </c:strRef>
          </c:cat>
          <c:val>
            <c:numRef>
              <c:f>'неналоговые новые'!$C$4:$F$4</c:f>
              <c:numCache>
                <c:formatCode>#,##0</c:formatCode>
                <c:ptCount val="4"/>
                <c:pt idx="0">
                  <c:v>495235</c:v>
                </c:pt>
                <c:pt idx="1">
                  <c:v>17468</c:v>
                </c:pt>
                <c:pt idx="2">
                  <c:v>4100</c:v>
                </c:pt>
                <c:pt idx="3">
                  <c:v>21991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54-46D6-99E3-02825D58ECAC}"/>
            </c:ext>
          </c:extLst>
        </c:ser>
        <c:ser>
          <c:idx val="1"/>
          <c:order val="1"/>
          <c:tx>
            <c:strRef>
              <c:f>'неналоговые новые'!$B$5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прочие неналоговые доходы</c:v>
                </c:pt>
              </c:strCache>
            </c:strRef>
          </c:cat>
          <c:val>
            <c:numRef>
              <c:f>'неналоговые новые'!$C$5:$F$5</c:f>
              <c:numCache>
                <c:formatCode>#,##0</c:formatCode>
                <c:ptCount val="4"/>
                <c:pt idx="0">
                  <c:v>494265</c:v>
                </c:pt>
                <c:pt idx="1">
                  <c:v>30478</c:v>
                </c:pt>
                <c:pt idx="2">
                  <c:v>2700</c:v>
                </c:pt>
                <c:pt idx="3">
                  <c:v>53051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54-46D6-99E3-02825D58ECAC}"/>
            </c:ext>
          </c:extLst>
        </c:ser>
        <c:ser>
          <c:idx val="2"/>
          <c:order val="2"/>
          <c:tx>
            <c:strRef>
              <c:f>'неналоговые новые'!$B$6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CCFF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/>
                      <a:t> 504 242  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354-46D6-99E3-02825D58EC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прочие неналоговые доходы</c:v>
                </c:pt>
              </c:strCache>
            </c:strRef>
          </c:cat>
          <c:val>
            <c:numRef>
              <c:f>'неналоговые новые'!$C$6:$F$6</c:f>
              <c:numCache>
                <c:formatCode>#,##0</c:formatCode>
                <c:ptCount val="4"/>
                <c:pt idx="0">
                  <c:v>494265</c:v>
                </c:pt>
                <c:pt idx="1">
                  <c:v>30478</c:v>
                </c:pt>
                <c:pt idx="2">
                  <c:v>2000</c:v>
                </c:pt>
                <c:pt idx="3">
                  <c:v>53051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54-46D6-99E3-02825D58ECAC}"/>
            </c:ext>
          </c:extLst>
        </c:ser>
        <c:ser>
          <c:idx val="3"/>
          <c:order val="3"/>
          <c:tx>
            <c:strRef>
              <c:f>'неналоговые новые'!$B$7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CC"/>
            </a:solidFill>
            <a:scene3d>
              <a:camera prst="orthographicFront"/>
              <a:lightRig rig="threePt" dir="t"/>
            </a:scene3d>
            <a:sp3d prstMaterial="plastic">
              <a:bevelT w="165100" prst="coolSlant"/>
              <a:bevelB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прочие неналоговые доходы</c:v>
                </c:pt>
              </c:strCache>
            </c:strRef>
          </c:cat>
          <c:val>
            <c:numRef>
              <c:f>'неналоговые новые'!$C$7:$F$7</c:f>
              <c:numCache>
                <c:formatCode>#,##0</c:formatCode>
                <c:ptCount val="4"/>
                <c:pt idx="0">
                  <c:v>494265</c:v>
                </c:pt>
                <c:pt idx="1">
                  <c:v>30478</c:v>
                </c:pt>
                <c:pt idx="2">
                  <c:v>1700</c:v>
                </c:pt>
                <c:pt idx="3">
                  <c:v>53051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354-46D6-99E3-02825D58EC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74513856"/>
        <c:axId val="174514248"/>
      </c:barChart>
      <c:catAx>
        <c:axId val="174513856"/>
        <c:scaling>
          <c:orientation val="maxMin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250" b="1" baseline="0"/>
            </a:pPr>
            <a:endParaRPr lang="ru-RU"/>
          </a:p>
        </c:txPr>
        <c:crossAx val="174514248"/>
        <c:crosses val="autoZero"/>
        <c:auto val="1"/>
        <c:lblAlgn val="ctr"/>
        <c:lblOffset val="100"/>
        <c:noMultiLvlLbl val="0"/>
      </c:catAx>
      <c:valAx>
        <c:axId val="17451424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1745138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0.39427</cdr:x>
      <cdr:y>0.14177</cdr:y>
    </cdr:from>
    <cdr:to>
      <cdr:x>0.42035</cdr:x>
      <cdr:y>0.22206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3406509" y="807511"/>
          <a:ext cx="225331" cy="457328"/>
        </a:xfrm>
        <a:prstGeom xmlns:a="http://schemas.openxmlformats.org/drawingml/2006/main" prst="rightBrace">
          <a:avLst/>
        </a:prstGeom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0.41892</cdr:x>
      <cdr:y>0.14838</cdr:y>
    </cdr:from>
    <cdr:to>
      <cdr:x>0.50381</cdr:x>
      <cdr:y>0.21906</cdr:y>
    </cdr:to>
    <cdr:sp macro="" textlink="">
      <cdr:nvSpPr>
        <cdr:cNvPr id="3" name="TextBox 2"/>
        <cdr:cNvSpPr txBox="1"/>
      </cdr:nvSpPr>
      <cdr:spPr>
        <a:xfrm xmlns:a="http://schemas.openxmlformats.org/drawingml/2006/main" flipH="1">
          <a:off x="3619506" y="845141"/>
          <a:ext cx="733415" cy="40263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000" b="1"/>
            <a:t>Дефицит:</a:t>
          </a:r>
          <a:endParaRPr lang="en-US" sz="1000" b="1"/>
        </a:p>
        <a:p xmlns:a="http://schemas.openxmlformats.org/drawingml/2006/main">
          <a:pPr algn="ctr"/>
          <a:r>
            <a:rPr lang="ru-RU" sz="1000" b="1"/>
            <a:t>73</a:t>
          </a:r>
          <a:r>
            <a:rPr lang="en-US" sz="1000" b="1"/>
            <a:t>,0</a:t>
          </a:r>
          <a:endParaRPr lang="ru-RU" sz="1000" b="1"/>
        </a:p>
      </cdr:txBody>
    </cdr:sp>
  </cdr:relSizeAnchor>
  <cdr:relSizeAnchor xmlns:cdr="http://schemas.openxmlformats.org/drawingml/2006/chartDrawing">
    <cdr:from>
      <cdr:x>0.63359</cdr:x>
      <cdr:y>0.29599</cdr:y>
    </cdr:from>
    <cdr:to>
      <cdr:x>0.66918</cdr:x>
      <cdr:y>0.37772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5474257" y="1685925"/>
          <a:ext cx="307419" cy="465570"/>
        </a:xfrm>
        <a:prstGeom xmlns:a="http://schemas.openxmlformats.org/drawingml/2006/main" prst="rightBrace">
          <a:avLst>
            <a:gd name="adj1" fmla="val 13381"/>
            <a:gd name="adj2" fmla="val 51287"/>
          </a:avLst>
        </a:prstGeom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0.66477</cdr:x>
      <cdr:y>0.31104</cdr:y>
    </cdr:from>
    <cdr:to>
      <cdr:x>0.75776</cdr:x>
      <cdr:y>0.37291</cdr:y>
    </cdr:to>
    <cdr:sp macro="" textlink="">
      <cdr:nvSpPr>
        <cdr:cNvPr id="5" name="TextBox 2"/>
        <cdr:cNvSpPr txBox="1"/>
      </cdr:nvSpPr>
      <cdr:spPr>
        <a:xfrm xmlns:a="http://schemas.openxmlformats.org/drawingml/2006/main" flipH="1">
          <a:off x="5432765" y="1580152"/>
          <a:ext cx="759922" cy="31431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/>
            <a:t>Дефицит:</a:t>
          </a:r>
          <a:endParaRPr lang="en-US" sz="1000" b="1" dirty="0"/>
        </a:p>
        <a:p xmlns:a="http://schemas.openxmlformats.org/drawingml/2006/main">
          <a:pPr algn="ctr"/>
          <a:r>
            <a:rPr lang="ru-RU" sz="1000" b="1" dirty="0"/>
            <a:t>7</a:t>
          </a:r>
          <a:r>
            <a:rPr lang="en-US" sz="1000" b="1" dirty="0"/>
            <a:t>2,5</a:t>
          </a:r>
          <a:r>
            <a:rPr lang="ru-RU" sz="1000" b="1" dirty="0"/>
            <a:t> </a:t>
          </a:r>
        </a:p>
      </cdr:txBody>
    </cdr:sp>
  </cdr:relSizeAnchor>
  <cdr:relSizeAnchor xmlns:cdr="http://schemas.openxmlformats.org/drawingml/2006/chartDrawing">
    <cdr:from>
      <cdr:x>0.87851</cdr:x>
      <cdr:y>0.33255</cdr:y>
    </cdr:from>
    <cdr:to>
      <cdr:x>0.90531</cdr:x>
      <cdr:y>0.41102</cdr:y>
    </cdr:to>
    <cdr:sp macro="" textlink="">
      <cdr:nvSpPr>
        <cdr:cNvPr id="6" name="Правая фигурная скобка 5"/>
        <cdr:cNvSpPr/>
      </cdr:nvSpPr>
      <cdr:spPr>
        <a:xfrm xmlns:a="http://schemas.openxmlformats.org/drawingml/2006/main">
          <a:off x="7590324" y="1894210"/>
          <a:ext cx="231552" cy="446961"/>
        </a:xfrm>
        <a:prstGeom xmlns:a="http://schemas.openxmlformats.org/drawingml/2006/main" prst="rightBrace">
          <a:avLst>
            <a:gd name="adj1" fmla="val 6422"/>
            <a:gd name="adj2" fmla="val 50172"/>
          </a:avLst>
        </a:prstGeom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0.90553</cdr:x>
      <cdr:y>0.33672</cdr:y>
    </cdr:from>
    <cdr:to>
      <cdr:x>1</cdr:x>
      <cdr:y>0.40134</cdr:y>
    </cdr:to>
    <cdr:sp macro="" textlink="">
      <cdr:nvSpPr>
        <cdr:cNvPr id="7" name="TextBox 2"/>
        <cdr:cNvSpPr txBox="1"/>
      </cdr:nvSpPr>
      <cdr:spPr>
        <a:xfrm xmlns:a="http://schemas.openxmlformats.org/drawingml/2006/main" flipH="1">
          <a:off x="7400352" y="1710612"/>
          <a:ext cx="772047" cy="32828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/>
            <a:t>Дефицит:</a:t>
          </a:r>
          <a:endParaRPr lang="en-US" sz="1000" b="1"/>
        </a:p>
        <a:p xmlns:a="http://schemas.openxmlformats.org/drawingml/2006/main">
          <a:pPr algn="ctr"/>
          <a:r>
            <a:rPr lang="ru-RU" sz="1000" b="1"/>
            <a:t>7</a:t>
          </a:r>
          <a:r>
            <a:rPr lang="en-US" sz="1000" b="1"/>
            <a:t>2,0</a:t>
          </a:r>
          <a:r>
            <a:rPr lang="ru-RU" sz="1000" b="1"/>
            <a:t> </a:t>
          </a:r>
        </a:p>
      </cdr:txBody>
    </cdr:sp>
  </cdr:relSizeAnchor>
  <cdr:relSizeAnchor xmlns:cdr="http://schemas.openxmlformats.org/drawingml/2006/chartDrawing">
    <cdr:from>
      <cdr:x>0.16408</cdr:x>
      <cdr:y>0.18511</cdr:y>
    </cdr:from>
    <cdr:to>
      <cdr:x>0.24629</cdr:x>
      <cdr:y>0.31467</cdr:y>
    </cdr:to>
    <cdr:cxnSp macro="">
      <cdr:nvCxnSpPr>
        <cdr:cNvPr id="9" name="Прямая со стрелкой 8">
          <a:extLst xmlns:a="http://schemas.openxmlformats.org/drawingml/2006/main">
            <a:ext uri="{FF2B5EF4-FFF2-40B4-BE49-F238E27FC236}">
              <a16:creationId xmlns:a16="http://schemas.microsoft.com/office/drawing/2014/main" id="{C26437C8-4976-49E6-92BC-B54D59733320}"/>
            </a:ext>
          </a:extLst>
        </cdr:cNvPr>
        <cdr:cNvCxnSpPr/>
      </cdr:nvCxnSpPr>
      <cdr:spPr>
        <a:xfrm xmlns:a="http://schemas.openxmlformats.org/drawingml/2006/main" flipV="1">
          <a:off x="1417686" y="999574"/>
          <a:ext cx="710294" cy="6996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0.19637</cdr:x>
      <cdr:y>0.24045</cdr:y>
    </cdr:from>
    <cdr:to>
      <cdr:x>0.27595</cdr:x>
      <cdr:y>0.35967</cdr:y>
    </cdr:to>
    <cdr:cxnSp macro="">
      <cdr:nvCxnSpPr>
        <cdr:cNvPr id="12" name="Прямая со стрелкой 11">
          <a:extLst xmlns:a="http://schemas.openxmlformats.org/drawingml/2006/main">
            <a:ext uri="{FF2B5EF4-FFF2-40B4-BE49-F238E27FC236}">
              <a16:creationId xmlns:a16="http://schemas.microsoft.com/office/drawing/2014/main" id="{53067D67-C339-4880-81C1-A8529919A2E2}"/>
            </a:ext>
          </a:extLst>
        </cdr:cNvPr>
        <cdr:cNvCxnSpPr/>
      </cdr:nvCxnSpPr>
      <cdr:spPr>
        <a:xfrm xmlns:a="http://schemas.openxmlformats.org/drawingml/2006/main" flipV="1">
          <a:off x="1696595" y="1298450"/>
          <a:ext cx="687571" cy="64378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0.14668</cdr:x>
      <cdr:y>0.25763</cdr:y>
    </cdr:from>
    <cdr:to>
      <cdr:x>0.22255</cdr:x>
      <cdr:y>0.31055</cdr:y>
    </cdr:to>
    <cdr:sp macro="" textlink="">
      <cdr:nvSpPr>
        <cdr:cNvPr id="13" name="TextBox 12"/>
        <cdr:cNvSpPr txBox="1"/>
      </cdr:nvSpPr>
      <cdr:spPr>
        <a:xfrm xmlns:a="http://schemas.openxmlformats.org/drawingml/2006/main" rot="18966528">
          <a:off x="1198731" y="1308797"/>
          <a:ext cx="620051" cy="26884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3E16CA1C-EA0E-4088-B0B2-ACBD04885C56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+13,5%</a:t>
          </a:fld>
          <a:endParaRPr lang="ru-RU" sz="1100"/>
        </a:p>
      </cdr:txBody>
    </cdr:sp>
  </cdr:relSizeAnchor>
  <cdr:relSizeAnchor xmlns:cdr="http://schemas.openxmlformats.org/drawingml/2006/chartDrawing">
    <cdr:from>
      <cdr:x>0.17611</cdr:x>
      <cdr:y>0.29882</cdr:y>
    </cdr:from>
    <cdr:to>
      <cdr:x>0.25619</cdr:x>
      <cdr:y>0.35174</cdr:y>
    </cdr:to>
    <cdr:sp macro="" textlink="">
      <cdr:nvSpPr>
        <cdr:cNvPr id="14" name="TextBox 1"/>
        <cdr:cNvSpPr txBox="1"/>
      </cdr:nvSpPr>
      <cdr:spPr>
        <a:xfrm xmlns:a="http://schemas.openxmlformats.org/drawingml/2006/main" rot="18966528">
          <a:off x="1439253" y="1518095"/>
          <a:ext cx="654429" cy="26884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28EE1D6C-805D-49BF-B02F-0DD04636BC78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+13,3%</a:t>
          </a:fld>
          <a:endParaRPr lang="ru-RU" sz="1100"/>
        </a:p>
      </cdr:txBody>
    </cdr:sp>
  </cdr:relSizeAnchor>
  <cdr:relSizeAnchor xmlns:cdr="http://schemas.openxmlformats.org/drawingml/2006/chartDrawing">
    <cdr:from>
      <cdr:x>0.5412</cdr:x>
      <cdr:y>0.07468</cdr:y>
    </cdr:from>
    <cdr:to>
      <cdr:x>0.61177</cdr:x>
      <cdr:y>0.18842</cdr:y>
    </cdr:to>
    <cdr:cxnSp macro="">
      <cdr:nvCxnSpPr>
        <cdr:cNvPr id="15" name="Прямая со стрелкой 14">
          <a:extLst xmlns:a="http://schemas.openxmlformats.org/drawingml/2006/main">
            <a:ext uri="{FF2B5EF4-FFF2-40B4-BE49-F238E27FC236}">
              <a16:creationId xmlns:a16="http://schemas.microsoft.com/office/drawing/2014/main" id="{89EBCF87-9D0E-47AF-BA4A-2C1E5A75BBDD}"/>
            </a:ext>
          </a:extLst>
        </cdr:cNvPr>
        <cdr:cNvCxnSpPr/>
      </cdr:nvCxnSpPr>
      <cdr:spPr>
        <a:xfrm xmlns:a="http://schemas.openxmlformats.org/drawingml/2006/main" flipV="1">
          <a:off x="4675983" y="425348"/>
          <a:ext cx="609725" cy="64785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0.59675</cdr:x>
      <cdr:y>0.08197</cdr:y>
    </cdr:from>
    <cdr:to>
      <cdr:x>0.66808</cdr:x>
      <cdr:y>0.19268</cdr:y>
    </cdr:to>
    <cdr:cxnSp macro="">
      <cdr:nvCxnSpPr>
        <cdr:cNvPr id="16" name="Прямая со стрелкой 15">
          <a:extLst xmlns:a="http://schemas.openxmlformats.org/drawingml/2006/main">
            <a:ext uri="{FF2B5EF4-FFF2-40B4-BE49-F238E27FC236}">
              <a16:creationId xmlns:a16="http://schemas.microsoft.com/office/drawing/2014/main" id="{70C4082C-449A-4E52-B7C9-1A5DF10735FD}"/>
            </a:ext>
          </a:extLst>
        </cdr:cNvPr>
        <cdr:cNvCxnSpPr/>
      </cdr:nvCxnSpPr>
      <cdr:spPr>
        <a:xfrm xmlns:a="http://schemas.openxmlformats.org/drawingml/2006/main" flipV="1">
          <a:off x="5155935" y="466871"/>
          <a:ext cx="616291" cy="63059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0.5153</cdr:x>
      <cdr:y>0.14645</cdr:y>
    </cdr:from>
    <cdr:to>
      <cdr:x>0.58737</cdr:x>
      <cdr:y>0.19937</cdr:y>
    </cdr:to>
    <cdr:sp macro="" textlink="">
      <cdr:nvSpPr>
        <cdr:cNvPr id="17" name="TextBox 3"/>
        <cdr:cNvSpPr txBox="1"/>
      </cdr:nvSpPr>
      <cdr:spPr>
        <a:xfrm xmlns:a="http://schemas.openxmlformats.org/drawingml/2006/main" rot="18966528">
          <a:off x="4452207" y="834146"/>
          <a:ext cx="622685" cy="30143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462F78D6-4D99-4E2C-8C2B-BFBF99A20C67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+7,0%</a:t>
          </a:fld>
          <a:endParaRPr lang="ru-RU" sz="1100"/>
        </a:p>
      </cdr:txBody>
    </cdr:sp>
  </cdr:relSizeAnchor>
  <cdr:relSizeAnchor xmlns:cdr="http://schemas.openxmlformats.org/drawingml/2006/chartDrawing">
    <cdr:from>
      <cdr:x>0.57536</cdr:x>
      <cdr:y>0.14159</cdr:y>
    </cdr:from>
    <cdr:to>
      <cdr:x>0.64743</cdr:x>
      <cdr:y>0.19451</cdr:y>
    </cdr:to>
    <cdr:sp macro="" textlink="">
      <cdr:nvSpPr>
        <cdr:cNvPr id="18" name="TextBox 1"/>
        <cdr:cNvSpPr txBox="1"/>
      </cdr:nvSpPr>
      <cdr:spPr>
        <a:xfrm xmlns:a="http://schemas.openxmlformats.org/drawingml/2006/main" rot="18966528">
          <a:off x="4971125" y="806464"/>
          <a:ext cx="622685" cy="30143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147DDDC1-B0CC-4592-BEF0-C9302BAC6C9A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+6,8%</a:t>
          </a:fld>
          <a:endParaRPr lang="ru-RU" sz="1100"/>
        </a:p>
      </cdr:txBody>
    </cdr:sp>
  </cdr:relSizeAnchor>
  <cdr:relSizeAnchor xmlns:cdr="http://schemas.openxmlformats.org/drawingml/2006/chartDrawing">
    <cdr:from>
      <cdr:x>0.75222</cdr:x>
      <cdr:y>0.14643</cdr:y>
    </cdr:from>
    <cdr:to>
      <cdr:x>0.82279</cdr:x>
      <cdr:y>0.26018</cdr:y>
    </cdr:to>
    <cdr:cxnSp macro="">
      <cdr:nvCxnSpPr>
        <cdr:cNvPr id="25" name="Прямая со стрелкой 24">
          <a:extLst xmlns:a="http://schemas.openxmlformats.org/drawingml/2006/main">
            <a:ext uri="{FF2B5EF4-FFF2-40B4-BE49-F238E27FC236}">
              <a16:creationId xmlns:a16="http://schemas.microsoft.com/office/drawing/2014/main" id="{49D79F87-A39C-45C9-9457-F648FF03751D}"/>
            </a:ext>
          </a:extLst>
        </cdr:cNvPr>
        <cdr:cNvCxnSpPr/>
      </cdr:nvCxnSpPr>
      <cdr:spPr>
        <a:xfrm xmlns:a="http://schemas.openxmlformats.org/drawingml/2006/main" flipV="1">
          <a:off x="6499193" y="834036"/>
          <a:ext cx="609725" cy="64791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0.80778</cdr:x>
      <cdr:y>0.15373</cdr:y>
    </cdr:from>
    <cdr:to>
      <cdr:x>0.8791</cdr:x>
      <cdr:y>0.26444</cdr:y>
    </cdr:to>
    <cdr:cxnSp macro="">
      <cdr:nvCxnSpPr>
        <cdr:cNvPr id="26" name="Прямая со стрелкой 25">
          <a:extLst xmlns:a="http://schemas.openxmlformats.org/drawingml/2006/main">
            <a:ext uri="{FF2B5EF4-FFF2-40B4-BE49-F238E27FC236}">
              <a16:creationId xmlns:a16="http://schemas.microsoft.com/office/drawing/2014/main" id="{5D5EE872-A97D-4F7A-A310-9B2D4B71344C}"/>
            </a:ext>
          </a:extLst>
        </cdr:cNvPr>
        <cdr:cNvCxnSpPr/>
      </cdr:nvCxnSpPr>
      <cdr:spPr>
        <a:xfrm xmlns:a="http://schemas.openxmlformats.org/drawingml/2006/main" flipV="1">
          <a:off x="6979232" y="875617"/>
          <a:ext cx="616204" cy="63059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0.72632</cdr:x>
      <cdr:y>0.21821</cdr:y>
    </cdr:from>
    <cdr:to>
      <cdr:x>0.79839</cdr:x>
      <cdr:y>0.27113</cdr:y>
    </cdr:to>
    <cdr:sp macro="" textlink="">
      <cdr:nvSpPr>
        <cdr:cNvPr id="27" name="TextBox 3"/>
        <cdr:cNvSpPr txBox="1"/>
      </cdr:nvSpPr>
      <cdr:spPr>
        <a:xfrm xmlns:a="http://schemas.openxmlformats.org/drawingml/2006/main" rot="18966528">
          <a:off x="6275417" y="1242891"/>
          <a:ext cx="622685" cy="30143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0F0482FE-7D94-44CE-B0BA-1545C6AD1E29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+5,4%</a:t>
          </a:fld>
          <a:endParaRPr lang="ru-RU" sz="1100"/>
        </a:p>
      </cdr:txBody>
    </cdr:sp>
  </cdr:relSizeAnchor>
  <cdr:relSizeAnchor xmlns:cdr="http://schemas.openxmlformats.org/drawingml/2006/chartDrawing">
    <cdr:from>
      <cdr:x>0.78748</cdr:x>
      <cdr:y>0.21334</cdr:y>
    </cdr:from>
    <cdr:to>
      <cdr:x>0.85955</cdr:x>
      <cdr:y>0.26626</cdr:y>
    </cdr:to>
    <cdr:sp macro="" textlink="">
      <cdr:nvSpPr>
        <cdr:cNvPr id="28" name="TextBox 1"/>
        <cdr:cNvSpPr txBox="1"/>
      </cdr:nvSpPr>
      <cdr:spPr>
        <a:xfrm xmlns:a="http://schemas.openxmlformats.org/drawingml/2006/main" rot="18966528">
          <a:off x="6803861" y="1215152"/>
          <a:ext cx="622684" cy="30143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3E469982-F1B5-4E29-A561-10BE941A7C4B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/>
            <a:t>+5,3%</a:t>
          </a:fld>
          <a:endParaRPr lang="ru-R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7" cy="497125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7125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r">
              <a:defRPr sz="1200"/>
            </a:lvl1pPr>
          </a:lstStyle>
          <a:p>
            <a:fld id="{9E6C6088-1934-4D89-A171-A0B602CB0DF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4538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53" tIns="45277" rIns="90553" bIns="4527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0"/>
          </a:xfrm>
          <a:prstGeom prst="rect">
            <a:avLst/>
          </a:prstGeom>
        </p:spPr>
        <p:txBody>
          <a:bodyPr vert="horz" lIns="90553" tIns="45277" rIns="90553" bIns="4527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29837" cy="497125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7125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r">
              <a:defRPr sz="1200"/>
            </a:lvl1pPr>
          </a:lstStyle>
          <a:p>
            <a:fld id="{8A54BD62-4DF4-43AC-966E-B7BF8DC9D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6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6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57789-264B-4767-88F3-27221785C0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jpeg"/><Relationship Id="rId7" Type="http://schemas.openxmlformats.org/officeDocument/2006/relationships/image" Target="../media/image22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jpeg"/><Relationship Id="rId7" Type="http://schemas.openxmlformats.org/officeDocument/2006/relationships/image" Target="../media/image51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6.jpeg"/><Relationship Id="rId2" Type="http://schemas.openxmlformats.org/officeDocument/2006/relationships/hyperlink" Target="https://www.google.ru/url?sa=i&amp;rct=j&amp;q=&amp;esrc=s&amp;source=images&amp;cd=&amp;cad=rja&amp;uact=8&amp;ved=2ahUKEwi3oOWxgOreAhXJKCwKHdOXCgsQjRx6BAgBEAU&amp;url=https://www.arendal.ru/zakon-pinel-investicii-v-zhilishhnoe-stroitelstvo/&amp;psig=AOvVaw11GyteUh7MIwi7GC-E5_tk&amp;ust=154304488186951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ru/url?sa=i&amp;rct=j&amp;q=&amp;esrc=s&amp;source=images&amp;cd=&amp;cad=rja&amp;uact=8&amp;ved=2ahUKEwjNrabK-uneAhWBBiwKHdylCPsQjRx6BAgBEAU&amp;url=http://anhlag.ru/catalog/tablichki-na-dom/05-tablichka-vedetsya-videonablyudenie-plastik-laminaciya/&amp;psig=AOvVaw14spmDyrUCaJGg3gqIxAQM&amp;ust=1543043269302163" TargetMode="External"/><Relationship Id="rId5" Type="http://schemas.openxmlformats.org/officeDocument/2006/relationships/image" Target="../media/image55.jpeg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9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81.jpeg"/><Relationship Id="rId7" Type="http://schemas.openxmlformats.org/officeDocument/2006/relationships/hyperlink" Target="https://www.google.ru/url?sa=i&amp;rct=j&amp;q=&amp;esrc=s&amp;source=images&amp;cd=&amp;cad=rja&amp;uact=8&amp;ved=2ahUKEwjjoJ7m7uneAhVCGCwKHcZIB3sQjRx6BAgBEAU&amp;url=https://twitter.com/priobyenews&amp;psig=AOvVaw06XmYEToJN0479gnvnWgKk&amp;ust=1543040184994062" TargetMode="External"/><Relationship Id="rId12" Type="http://schemas.openxmlformats.org/officeDocument/2006/relationships/image" Target="../media/image85.jpeg"/><Relationship Id="rId2" Type="http://schemas.openxmlformats.org/officeDocument/2006/relationships/hyperlink" Target="http://www.google.ru/url?sa=i&amp;rct=j&amp;q=&amp;esrc=s&amp;source=images&amp;cd=&amp;ved=2ahUKEwifuOz28uneAhWMFSwKHax0BI4QjRx6BAgBEAU&amp;url=http://novpriob.ru/articles/media/2015/4/30/lyudi-vstrechajte-maj/&amp;psig=AOvVaw2l66YvwXYGVFv1RZRJbDce&amp;ust=154304122638050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11" Type="http://schemas.openxmlformats.org/officeDocument/2006/relationships/hyperlink" Target="http://www.google.ru/url?sa=i&amp;rct=j&amp;q=&amp;esrc=s&amp;source=images&amp;cd=&amp;cad=rja&amp;uact=8&amp;ved=2ahUKEwjEgOn18OneAhWEFiwKHVCgCvEQjRx6BAgBEAU&amp;url=http://goreftinsky.ru/page/bottom_menu/vzaimodeistvie_oms/sonko/index.php&amp;psig=AOvVaw2nQ4KT7TKfNEfbLpubrHRn&amp;ust=1543040746921032" TargetMode="External"/><Relationship Id="rId5" Type="http://schemas.openxmlformats.org/officeDocument/2006/relationships/hyperlink" Target="http://www.google.ru/url?sa=i&amp;rct=j&amp;q=&amp;esrc=s&amp;source=images&amp;cd=&amp;cad=rja&amp;uact=8&amp;ved=2ahUKEwjN2sa87uneAhXDESwKHUQ5D5EQjRx6BAgBEAU&amp;url=http://www.nvraion.ru/newsall/mass-media-regional-local/detail.php?ID=37784&amp;psig=AOvVaw3LhVUzdWfcA_ayiIt4fit9&amp;ust=1543040009952589" TargetMode="External"/><Relationship Id="rId10" Type="http://schemas.openxmlformats.org/officeDocument/2006/relationships/image" Target="../media/image84.jpeg"/><Relationship Id="rId4" Type="http://schemas.openxmlformats.org/officeDocument/2006/relationships/image" Target="../media/image2.jpeg"/><Relationship Id="rId9" Type="http://schemas.openxmlformats.org/officeDocument/2006/relationships/hyperlink" Target="https://www.google.ru/url?sa=i&amp;rct=j&amp;q=&amp;esrc=s&amp;source=images&amp;cd=&amp;cad=rja&amp;uact=8&amp;ved=2ahUKEwjF8IXM8OneAhUFjSwKHT5bBFoQjRx6BAgBEAU&amp;url=https://www.barnaul-altai.ru/business/officetech/officetechnews14.php&amp;psig=AOvVaw0VD382VJLIXUuM2XrHDcv8&amp;ust=1543040507175680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89.png"/><Relationship Id="rId2" Type="http://schemas.openxmlformats.org/officeDocument/2006/relationships/hyperlink" Target="https://www.google.ru/url?sa=i&amp;rct=j&amp;q=&amp;esrc=s&amp;source=images&amp;cd=&amp;cad=rja&amp;uact=8&amp;ved=2ahUKEwj0wO7MjureAhWthaYKHTJxAC4QjRx6BAgBEAU&amp;url=https://www.culture.ru/events/345518/igrovaya-programma-druzhba-narodov&amp;psig=AOvVaw3rBK3qq1Z1MjUf-QpS0Dev&amp;ust=154304867962882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hyperlink" Target="https://www.google.ru/url?sa=i&amp;rct=j&amp;q=&amp;esrc=s&amp;source=images&amp;cd=&amp;cad=rja&amp;uact=8&amp;ved=2ahUKEwjd0YTwg-reAhVEfywKHRXeDTUQjRx6BAgBEAU&amp;url=https://regnum.ru/news/2381639.html&amp;psig=AOvVaw1zFSVC-zC87KM-5cL8qhdV&amp;ust=1543045839329129" TargetMode="External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5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ru/url?sa=i&amp;rct=j&amp;q=&amp;esrc=s&amp;source=images&amp;cd=&amp;cad=rja&amp;uact=8&amp;ved=2ahUKEwiEiZOco-jeAhVpgaYKHfBUAGoQjRx6BAgBEAU&amp;url=https://news.vse42.ru/feed/show/id/27636421&amp;psig=AOvVaw1DPTKm8SMdr1Bs8fz6wwxQ&amp;ust=1542985529088222" TargetMode="Externa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png"/><Relationship Id="rId4" Type="http://schemas.openxmlformats.org/officeDocument/2006/relationships/image" Target="../media/image10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37500" y="1218081"/>
            <a:ext cx="6915675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Бюджет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для граждан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по решению Думы района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от 27.11.2019 №466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«О бюджете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Нижневартовского района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на 2020 год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и плановый период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2021 и 2022 годов»</a:t>
            </a: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Georgia" panose="020405020504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Нижневартовский район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5768452"/>
            <a:ext cx="3672408" cy="73866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1000">
                <a:schemeClr val="accent2">
                  <a:tint val="37000"/>
                  <a:satMod val="300000"/>
                  <a:lumMod val="10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Департамент финансов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администрации Нижневартовского района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412" y="4725144"/>
            <a:ext cx="1396147" cy="17036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Куда обращаться: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691680" y="1484784"/>
            <a:ext cx="7980914" cy="3985194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lumMod val="58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Вопросы и замечания по «Бюджету для граждан» вы можете направлять: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электронной почте 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depfin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@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nvraion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ru</a:t>
            </a: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через электронную приемную 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u="sng" dirty="0"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http://nvraion.ru/internet-obrashenie/vopros-otvet-/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телефонам в департамент финансов администрации района: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Заместитель директора департамента финансов 8 3466 49-86-33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управления казначейского исполнения бюджета  8 3466 49-87-95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доходов бюджета департамента финансов 8 3466  49-87-45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расходов бюджета департамента финансов 8 3466 49-84-43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72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:\Бюджет 2016 доходы, расходы\БЮДЖЕТ ДЛЯ ГРАЖДАН\ПРОЕКТ_2017-2019_гг_\картинки, фоны, диаграммы\равновесный бюдж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32452"/>
            <a:ext cx="2296723" cy="1528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9632" y="188638"/>
            <a:ext cx="5472608" cy="64633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О Бюджете района: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96752"/>
            <a:ext cx="8172400" cy="5239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540385" algn="just">
              <a:spcAft>
                <a:spcPts val="0"/>
              </a:spcAft>
            </a:pP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решения Думы района «О бюджете района на 20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</a:t>
            </a: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год и плановый период 202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202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годов» подготовлен в соответствии с Бюджетным Кодексом Российской Федерации, Уставом района, решением Думы района от 05.10.2007 года № 101 «Об отдельных вопросах организации и осуществления бюджетного процесса в Нижневартовском районе».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Основывается на </a:t>
            </a: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455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Послания Президента Российской Федерации Федеральному Собранию Российской Федерации от 20 февраля 2019 года;</a:t>
            </a:r>
            <a:endParaRPr lang="ru-RU" sz="105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455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x-non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Указов Президента Российской Федерации от 2012 года, от 7 мая 2018 года № 204 «О национальных целях и стратегических задачах развития Российской Федерации на период до 2024 года»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05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455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x-non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 направлений налоговой, бюджетной и долговой политики Ханты-Мансийского автономного округа – Югры на 20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20-2022 </a:t>
            </a:r>
            <a:r>
              <a:rPr lang="x-non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ы;</a:t>
            </a:r>
            <a:endParaRPr lang="ru-RU" sz="105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455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 </a:t>
            </a:r>
            <a:r>
              <a:rPr lang="x-non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направлений бюджетной и налоговой политики Нижневартовского района на 20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20-2022</a:t>
            </a:r>
            <a:r>
              <a:rPr lang="x-non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год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ы;</a:t>
            </a:r>
            <a:endParaRPr lang="ru-RU" sz="105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455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Стратегии социально-экономического развития Нижневартовского района до 2020 года и на период до 2030 года</a:t>
            </a:r>
            <a:r>
              <a:rPr lang="x-non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05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0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Прогноз социально-экономического развития Нижневартовского района на 2018 год и плановый период 2019−2020 годов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39349"/>
            <a:ext cx="79809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Прогноз социально-экономического развития Нижневартовского района на 2020 год и на плановый период 2021 и 2022 годов разработан на основе одобренных Правительством Российской Федерации сценарных условий социально-экономического развития Российской Федерации с учетом основных приоритетов социально-экономического развития района, сформулированных в Стратегии социально-экономического развития Нижневартовского района до 2020 года и на период до 2030 года, прогнозе социально-экономического развития Ханты-Мансийского автономного округа − Югры на 2020 год и на плановый период 2021 и 2022 годов, итогов социально-экономического развития района за первое полугодие 2019 года, обобщенных данных структурных подразделений администрации района, а также хозяйствующих субъектов района. 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разработке прогноза учтены основные ориентиры и приоритеты, обозначенные в Указах Президента Российской Федерации от 2012 года, от 7 мая 2018 года № 204 «О национальных целях и стратегических задачах развития Российской Федерации на период до 2024 года», а также задачи, поставленные в Послании Президента Российской Федерации Федеральному Собранию Российской Федерации от 20 февраля 2019 года.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48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431495"/>
              </p:ext>
            </p:extLst>
          </p:nvPr>
        </p:nvGraphicFramePr>
        <p:xfrm>
          <a:off x="1115616" y="1196753"/>
          <a:ext cx="7908905" cy="5218662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712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9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1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9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38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7009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Показатели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2018 год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2019 год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оценка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2020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прогноз (базовый вариант)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7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Индекс потребительских цен, декабрь к декабрю,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102,00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103,80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103,00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104,00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104,00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104,00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104,00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Индекс промышленного производства,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7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Добыча нефти, млн. тонн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48,84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49,10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48,30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47,50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47,50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46,70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45,90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8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Инвестиции в основной капитал, млрд.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126,80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129,20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132,30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136,30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142,00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144,80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147,70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8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Ввод в действие жилых домов, тыс. кв.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10,35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</a:rPr>
                        <a:t>14,80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16,50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17,90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19,20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1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Среднедушевые денежные доходы населения,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38100,00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38600,00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39814,00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41078,00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42411,00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43771,0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45221,00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61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Реальные располагаемые денежные доходы населения,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100,09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100,21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100,22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100,23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Среднемесячная заработная плата по полному кругу,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58545,00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61297,00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63750,00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66613,00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69611,00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</a:rPr>
                        <a:t>72750,00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76018,00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Реальная заработная плата,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101,70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100,30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Оборот розничной торговли,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100,99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100,59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100,59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100,59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100,90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101,10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80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Оборот платных услуг,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101,05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100,76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100,25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100,39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100,39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Основные показатели прогноза социально-экономического </a:t>
            </a:r>
          </a:p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развития района </a:t>
            </a:r>
          </a:p>
        </p:txBody>
      </p:sp>
    </p:spTree>
    <p:extLst>
      <p:ext uri="{BB962C8B-B14F-4D97-AF65-F5344CB8AC3E}">
        <p14:creationId xmlns:p14="http://schemas.microsoft.com/office/powerpoint/2010/main" val="411874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Динамика доходной и расходной части бюджета Нижневартовского района (млн. руб.)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431894"/>
              </p:ext>
            </p:extLst>
          </p:nvPr>
        </p:nvGraphicFramePr>
        <p:xfrm>
          <a:off x="928641" y="1196752"/>
          <a:ext cx="8172400" cy="508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970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746" y="327138"/>
            <a:ext cx="507656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Структура доходов бюджета района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179591"/>
            <a:ext cx="6389162" cy="524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3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60402"/>
            <a:ext cx="424847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Структура налоговых доходов (%)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941" y="1268760"/>
            <a:ext cx="6530206" cy="520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0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02957" y="260648"/>
            <a:ext cx="3835987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Неналоговые доходы (тыс. руб.)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462241726"/>
              </p:ext>
            </p:extLst>
          </p:nvPr>
        </p:nvGraphicFramePr>
        <p:xfrm>
          <a:off x="971600" y="1220193"/>
          <a:ext cx="8172400" cy="5305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970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260648"/>
            <a:ext cx="45720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Безвозмездные поступления (млн. рублей)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3525"/>
          <a:stretch/>
        </p:blipFill>
        <p:spPr>
          <a:xfrm>
            <a:off x="1259632" y="1448354"/>
            <a:ext cx="7564198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4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55776" y="116632"/>
            <a:ext cx="45720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Доходы бюджета Нижневартовского района на 2020 год и плановый период 2021-2022 годов</a:t>
            </a:r>
            <a:r>
              <a:rPr lang="en-US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(</a:t>
            </a:r>
            <a: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741706"/>
              </p:ext>
            </p:extLst>
          </p:nvPr>
        </p:nvGraphicFramePr>
        <p:xfrm>
          <a:off x="971600" y="1152234"/>
          <a:ext cx="8172400" cy="52452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56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Сумма на 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32" marR="5232" marT="523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 И  НЕНАЛОГОВЫЕ  ДОХОДЫ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2 186 846,0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2 250 561,0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2 312 881,0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1 480 062,0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1 535 497,0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1 595 388,0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1 480 062,0</a:t>
                      </a:r>
                      <a:endParaRPr lang="ru-RU" sz="9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1 535 497,0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1 595 388,0</a:t>
                      </a:r>
                      <a:endParaRPr lang="ru-RU" sz="9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4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6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79 940,0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88 720,0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91 349,0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 в связи с  применением упрощенной системы налогообложения</a:t>
                      </a:r>
                      <a:endParaRPr lang="ru-RU" sz="9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68 250,0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82 918,0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85 375,0</a:t>
                      </a:r>
                      <a:endParaRPr lang="ru-RU" sz="9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налог  на  вмененный  доход для отдельных видов деятельности</a:t>
                      </a:r>
                      <a:endParaRPr lang="ru-RU" sz="900" b="1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сельскохозяйственный налог  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3 390,0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5 490,0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5 650,0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32 659,0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32 659,0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32 659,0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9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991,0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991,0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991,0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  <a:endParaRPr lang="ru-RU" sz="9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7 532,0</a:t>
                      </a:r>
                      <a:endParaRPr lang="ru-RU" sz="9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7 532,0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7 532,0</a:t>
                      </a:r>
                      <a:endParaRPr lang="ru-RU" sz="9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24 136,0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24 136,0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24 136,0</a:t>
                      </a:r>
                      <a:endParaRPr lang="ru-RU" sz="9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589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494 265,0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494 265,0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494 265,0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30 478,0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30 478,0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30 478,0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3 051,0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3 051,0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3 051,0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900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2 437 957,0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2 107 279,4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1 981 366,8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7589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9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2 435 457,0</a:t>
                      </a:r>
                      <a:endParaRPr lang="ru-RU" sz="9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2 104 779,4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1 981 366,8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55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бюджетной системы Российской Федерации </a:t>
                      </a:r>
                      <a:endParaRPr lang="ru-RU" sz="900" b="1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17 277,2</a:t>
                      </a:r>
                      <a:endParaRPr lang="ru-RU" sz="900" b="1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42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 </a:t>
                      </a:r>
                      <a:endParaRPr lang="ru-RU" sz="900" b="1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646 155,7</a:t>
                      </a:r>
                      <a:endParaRPr lang="ru-RU" sz="900" b="1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389 316,2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277 365,9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 </a:t>
                      </a:r>
                      <a:endParaRPr lang="ru-RU" sz="900" b="1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1 645 857,4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1 637 418,0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1 636 090,6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126 166,7</a:t>
                      </a:r>
                      <a:endParaRPr lang="ru-RU" sz="900" b="1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78 045,2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67 910,3</a:t>
                      </a:r>
                      <a:endParaRPr lang="ru-RU" sz="9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7589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бюджетов муниципальных районов от возврата прочих остатков субсидий, субвенций и иных межбюджетных трансфертов, имеющих целевое назначение, прошлых лет из бюджетов поселений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7589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05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ДОХОДОВ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4 624 803,0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4 357 840,4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4 294 247,8</a:t>
                      </a:r>
                      <a:endParaRPr lang="ru-RU" sz="9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32" marR="5232" marT="5232" marB="0" anchor="b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843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Ð°ÑÑÐ¸Ð½ÐºÐ¸ Ð¿Ð¾ Ð·Ð°Ð¿ÑÐ¾ÑÑ Ð´Ð¾Ð»Ð³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29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88638"/>
            <a:ext cx="55801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Информация по Объемам муниципального долга Нижневартовского района (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млн.рублей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925452" y="1295227"/>
            <a:ext cx="54006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"/>
            <a:r>
              <a:rPr lang="ru-RU" dirty="0"/>
              <a:t>Верхний предел муниципального внутреннего долга Нижневартовского района на 01.01.2021 года, на 01.01.2022 года, на 01.01.2023 года</a:t>
            </a:r>
            <a:endParaRPr lang="ru-RU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011843"/>
              </p:ext>
            </p:extLst>
          </p:nvPr>
        </p:nvGraphicFramePr>
        <p:xfrm>
          <a:off x="1259632" y="2395537"/>
          <a:ext cx="7048500" cy="206692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07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3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9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2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67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п/п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Вид долгового обязательства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 01.01.2021 года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Плановый период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 01.01.2022 года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 01.01.2023 года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Бюджетные кредиты, привлеченные в валюте Российской Федерации в бюджет муниципального района из других бюджетов бюджетной системы Российской Федерации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Муниципальные гарантии, выраженные в валюте Российской Федерации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Общая сумма муниципального внутреннего долга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                    0,0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                   0,0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                   0,0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3">
            <a:extLst>
              <a:ext uri="{FF2B5EF4-FFF2-40B4-BE49-F238E27FC236}">
                <a16:creationId xmlns:a16="http://schemas.microsoft.com/office/drawing/2014/main" id="{4098B44F-8D7B-4EA9-861F-3488C8D796AF}"/>
              </a:ext>
            </a:extLst>
          </p:cNvPr>
          <p:cNvSpPr txBox="1"/>
          <p:nvPr/>
        </p:nvSpPr>
        <p:spPr>
          <a:xfrm>
            <a:off x="971601" y="4546009"/>
            <a:ext cx="64442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ln>
                  <a:solidFill>
                    <a:srgbClr val="FFC000"/>
                  </a:solidFill>
                </a:ln>
                <a:solidFill>
                  <a:srgbClr val="7030A0"/>
                </a:solidFill>
              </a:rPr>
              <a:t>Верхний предел муниципального внутреннего долга района по состоянию на 1 января 2021 года в сумме 0,0 тыс. рублей, в том числе верхний предел долга по муниципальным гарантиям района в валюте Российской Федерации в сумме 0,0 тыс. рублей;</a:t>
            </a:r>
          </a:p>
          <a:p>
            <a:r>
              <a:rPr lang="ru-RU" sz="1200" b="1" dirty="0">
                <a:ln>
                  <a:solidFill>
                    <a:srgbClr val="FFC000"/>
                  </a:solidFill>
                </a:ln>
                <a:solidFill>
                  <a:srgbClr val="7030A0"/>
                </a:solidFill>
              </a:rPr>
              <a:t>Предельный объем муниципального внутреннего долга района в сумме 10 000,0 тыс. рублей;</a:t>
            </a:r>
          </a:p>
          <a:p>
            <a:r>
              <a:rPr lang="ru-RU" sz="1200" b="1" dirty="0">
                <a:ln>
                  <a:solidFill>
                    <a:srgbClr val="FFC000"/>
                  </a:solidFill>
                </a:ln>
                <a:solidFill>
                  <a:srgbClr val="7030A0"/>
                </a:solidFill>
              </a:rPr>
              <a:t>Верхний предел муниципального внутреннего долга района по состоянию на 1 января 2022 года в сумме 0,0 тыс. рублей и на 1 января 2023 года в сумме 0,0 тыс. рублей, в том числе верхний предел долга по муниципальным гарантиям района в валюте Российской Федерации на 1 января 2022 года в сумме 0,0 тыс. рублей и на 1 января 2023 года в сумме 0,0 тыс. рублей;</a:t>
            </a:r>
          </a:p>
          <a:p>
            <a:r>
              <a:rPr lang="ru-RU" sz="1200" b="1" dirty="0">
                <a:ln>
                  <a:solidFill>
                    <a:srgbClr val="FFC000"/>
                  </a:solidFill>
                </a:ln>
                <a:solidFill>
                  <a:srgbClr val="7030A0"/>
                </a:solidFill>
              </a:rPr>
              <a:t>Предельный объем муниципального внутреннего долга района на 2021 год в сумме 10 000,0 тыс. рублей и на 2022 год в сумме 10 000,0 тыс. рублей;</a:t>
            </a:r>
          </a:p>
        </p:txBody>
      </p:sp>
    </p:spTree>
    <p:extLst>
      <p:ext uri="{BB962C8B-B14F-4D97-AF65-F5344CB8AC3E}">
        <p14:creationId xmlns:p14="http://schemas.microsoft.com/office/powerpoint/2010/main" val="379848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541388"/>
            <a:ext cx="7483845" cy="49746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475656" y="116148"/>
            <a:ext cx="6624736" cy="9541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sz="2800" dirty="0"/>
              <a:t>Расходы бюджета района на поддержку семьи и детей</a:t>
            </a:r>
            <a:endParaRPr lang="ru-RU" sz="2800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 rot="2255847">
            <a:off x="6862327" y="1924480"/>
            <a:ext cx="2141769" cy="2602672"/>
          </a:xfrm>
          <a:prstGeom prst="flowChartConnector">
            <a:avLst/>
          </a:prstGeom>
          <a:solidFill>
            <a:srgbClr val="92D05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rot="2027944">
            <a:off x="7181823" y="2347961"/>
            <a:ext cx="2148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в сфере образования</a:t>
            </a:r>
          </a:p>
        </p:txBody>
      </p:sp>
      <p:sp>
        <p:nvSpPr>
          <p:cNvPr id="11" name="TextBox 10"/>
          <p:cNvSpPr txBox="1"/>
          <p:nvPr/>
        </p:nvSpPr>
        <p:spPr>
          <a:xfrm rot="1966162">
            <a:off x="6673632" y="3010104"/>
            <a:ext cx="231079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2020 год – 1702,8 </a:t>
            </a:r>
            <a:r>
              <a:rPr lang="ru-RU" sz="1300" b="1" dirty="0" err="1"/>
              <a:t>млн.руб</a:t>
            </a:r>
            <a:r>
              <a:rPr lang="ru-RU" sz="1300" b="1" dirty="0"/>
              <a:t>.</a:t>
            </a:r>
          </a:p>
          <a:p>
            <a:r>
              <a:rPr lang="ru-RU" sz="1500" dirty="0"/>
              <a:t>2021 год – 1699,7 </a:t>
            </a:r>
            <a:r>
              <a:rPr lang="ru-RU" sz="1200" b="1" dirty="0" err="1"/>
              <a:t>млн.руб</a:t>
            </a:r>
            <a:r>
              <a:rPr lang="ru-RU" sz="1200" b="1" dirty="0"/>
              <a:t>.</a:t>
            </a:r>
          </a:p>
          <a:p>
            <a:r>
              <a:rPr lang="ru-RU" sz="1500" dirty="0"/>
              <a:t>2022 год – 1699,7 </a:t>
            </a:r>
            <a:r>
              <a:rPr lang="ru-RU" sz="1200" b="1" dirty="0" err="1"/>
              <a:t>млн.руб</a:t>
            </a:r>
            <a:r>
              <a:rPr lang="ru-RU" sz="1200" b="1" dirty="0"/>
              <a:t>.</a:t>
            </a:r>
          </a:p>
          <a:p>
            <a:endParaRPr lang="ru-RU" sz="1300" b="1" dirty="0"/>
          </a:p>
        </p:txBody>
      </p:sp>
      <p:sp>
        <p:nvSpPr>
          <p:cNvPr id="12" name="Овал 11"/>
          <p:cNvSpPr/>
          <p:nvPr/>
        </p:nvSpPr>
        <p:spPr>
          <a:xfrm rot="19384065">
            <a:off x="120260" y="1181034"/>
            <a:ext cx="2266955" cy="2619685"/>
          </a:xfrm>
          <a:prstGeom prst="ellipse">
            <a:avLst/>
          </a:prstGeom>
          <a:solidFill>
            <a:srgbClr val="F3FA92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 rot="19020003">
            <a:off x="-410143" y="1567815"/>
            <a:ext cx="252317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в сфере </a:t>
            </a:r>
            <a:r>
              <a:rPr lang="ru-RU" sz="1700" b="1" dirty="0">
                <a:latin typeface="Century Schoolbook" panose="02040604050505020304" pitchFamily="18" charset="0"/>
              </a:rPr>
              <a:t>физической культуры и спорта</a:t>
            </a:r>
          </a:p>
        </p:txBody>
      </p:sp>
      <p:sp>
        <p:nvSpPr>
          <p:cNvPr id="14" name="TextBox 13"/>
          <p:cNvSpPr txBox="1"/>
          <p:nvPr/>
        </p:nvSpPr>
        <p:spPr>
          <a:xfrm rot="18934487">
            <a:off x="513183" y="2278471"/>
            <a:ext cx="233618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2020 год – 153 </a:t>
            </a:r>
            <a:r>
              <a:rPr lang="ru-RU" sz="1200" b="1" dirty="0"/>
              <a:t>млн.руб.</a:t>
            </a:r>
          </a:p>
          <a:p>
            <a:r>
              <a:rPr lang="ru-RU" sz="1500" dirty="0"/>
              <a:t>2021 год – 153 </a:t>
            </a:r>
            <a:r>
              <a:rPr lang="ru-RU" sz="1200" b="1" dirty="0"/>
              <a:t>млн.руб.</a:t>
            </a:r>
          </a:p>
          <a:p>
            <a:r>
              <a:rPr lang="ru-RU" sz="1500" dirty="0"/>
              <a:t>2022 год – 153 </a:t>
            </a:r>
            <a:r>
              <a:rPr lang="ru-RU" sz="1200" b="1" dirty="0"/>
              <a:t>млн.руб.</a:t>
            </a:r>
          </a:p>
          <a:p>
            <a:endParaRPr lang="ru-RU" sz="1200" b="1" dirty="0"/>
          </a:p>
        </p:txBody>
      </p:sp>
      <p:sp>
        <p:nvSpPr>
          <p:cNvPr id="15" name="Овал 14"/>
          <p:cNvSpPr/>
          <p:nvPr/>
        </p:nvSpPr>
        <p:spPr>
          <a:xfrm rot="1379619">
            <a:off x="4772705" y="1256211"/>
            <a:ext cx="2103015" cy="2462357"/>
          </a:xfrm>
          <a:prstGeom prst="ellipse">
            <a:avLst/>
          </a:prstGeom>
          <a:solidFill>
            <a:srgbClr val="FF99C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 rot="21007359">
            <a:off x="2603278" y="1240727"/>
            <a:ext cx="2054753" cy="24819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 rot="1441980">
            <a:off x="4890851" y="1468845"/>
            <a:ext cx="2331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в сфере культуры</a:t>
            </a:r>
          </a:p>
        </p:txBody>
      </p:sp>
      <p:sp>
        <p:nvSpPr>
          <p:cNvPr id="18" name="TextBox 17"/>
          <p:cNvSpPr txBox="1"/>
          <p:nvPr/>
        </p:nvSpPr>
        <p:spPr>
          <a:xfrm rot="1388943">
            <a:off x="4728468" y="2150014"/>
            <a:ext cx="223134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2020 год – 115,9 </a:t>
            </a:r>
            <a:r>
              <a:rPr lang="ru-RU" sz="1300" b="1" dirty="0"/>
              <a:t>млн.руб.</a:t>
            </a:r>
          </a:p>
          <a:p>
            <a:r>
              <a:rPr lang="ru-RU" sz="1500" dirty="0"/>
              <a:t>2021 год – 122,7 </a:t>
            </a:r>
            <a:r>
              <a:rPr lang="ru-RU" sz="1200" b="1" dirty="0"/>
              <a:t>млн.руб.</a:t>
            </a:r>
          </a:p>
          <a:p>
            <a:r>
              <a:rPr lang="ru-RU" sz="1500" dirty="0"/>
              <a:t>2022 год – 115,5 </a:t>
            </a:r>
            <a:r>
              <a:rPr lang="ru-RU" sz="1200" b="1" dirty="0"/>
              <a:t>млн.руб.</a:t>
            </a:r>
            <a:endParaRPr lang="ru-RU" sz="1300" b="1" dirty="0"/>
          </a:p>
        </p:txBody>
      </p:sp>
      <p:sp>
        <p:nvSpPr>
          <p:cNvPr id="19" name="TextBox 18"/>
          <p:cNvSpPr txBox="1"/>
          <p:nvPr/>
        </p:nvSpPr>
        <p:spPr>
          <a:xfrm rot="20928529">
            <a:off x="2283239" y="1218901"/>
            <a:ext cx="252317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в сфере социальной поддержки населения</a:t>
            </a:r>
          </a:p>
        </p:txBody>
      </p:sp>
      <p:sp>
        <p:nvSpPr>
          <p:cNvPr id="20" name="TextBox 19"/>
          <p:cNvSpPr txBox="1"/>
          <p:nvPr/>
        </p:nvSpPr>
        <p:spPr>
          <a:xfrm rot="20821612">
            <a:off x="2699402" y="2360968"/>
            <a:ext cx="222275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2020 год – 54,4 </a:t>
            </a:r>
            <a:r>
              <a:rPr lang="ru-RU" sz="1300" b="1" dirty="0" err="1"/>
              <a:t>млн.руб</a:t>
            </a:r>
            <a:r>
              <a:rPr lang="ru-RU" sz="1300" b="1" dirty="0"/>
              <a:t>.</a:t>
            </a:r>
          </a:p>
          <a:p>
            <a:r>
              <a:rPr lang="ru-RU" sz="1500" dirty="0"/>
              <a:t>2021 год – 53,7 </a:t>
            </a:r>
            <a:r>
              <a:rPr lang="ru-RU" sz="1200" b="1" dirty="0" err="1"/>
              <a:t>млн.руб</a:t>
            </a:r>
            <a:r>
              <a:rPr lang="ru-RU" sz="1200" b="1" dirty="0"/>
              <a:t>.</a:t>
            </a:r>
          </a:p>
          <a:p>
            <a:r>
              <a:rPr lang="ru-RU" sz="1500" dirty="0"/>
              <a:t>2022 год – 54,8 </a:t>
            </a:r>
            <a:r>
              <a:rPr lang="ru-RU" sz="1200" b="1" dirty="0" err="1"/>
              <a:t>млн.руб</a:t>
            </a:r>
            <a:r>
              <a:rPr lang="ru-RU" sz="1200" b="1" dirty="0"/>
              <a:t>.</a:t>
            </a:r>
          </a:p>
          <a:p>
            <a:endParaRPr lang="ru-RU" sz="1300" b="1" dirty="0"/>
          </a:p>
        </p:txBody>
      </p:sp>
      <p:sp>
        <p:nvSpPr>
          <p:cNvPr id="21" name="Овал 20"/>
          <p:cNvSpPr/>
          <p:nvPr/>
        </p:nvSpPr>
        <p:spPr>
          <a:xfrm rot="6367015">
            <a:off x="282774" y="3654561"/>
            <a:ext cx="2006093" cy="2599594"/>
          </a:xfrm>
          <a:prstGeom prst="ellipse">
            <a:avLst/>
          </a:prstGeom>
          <a:solidFill>
            <a:srgbClr val="C9A6E6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 rot="18449050">
            <a:off x="-352442" y="4136578"/>
            <a:ext cx="2148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entury Schoolbook" panose="02040604050505020304" pitchFamily="18" charset="0"/>
              </a:rPr>
              <a:t>в сфере обеспечения жильем</a:t>
            </a:r>
          </a:p>
        </p:txBody>
      </p:sp>
      <p:sp>
        <p:nvSpPr>
          <p:cNvPr id="23" name="TextBox 22"/>
          <p:cNvSpPr txBox="1"/>
          <p:nvPr/>
        </p:nvSpPr>
        <p:spPr>
          <a:xfrm rot="18412487">
            <a:off x="485178" y="4537084"/>
            <a:ext cx="227146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2020 год – 7 </a:t>
            </a:r>
            <a:r>
              <a:rPr lang="ru-RU" sz="1300" b="1" dirty="0"/>
              <a:t>млн.руб.</a:t>
            </a:r>
          </a:p>
          <a:p>
            <a:r>
              <a:rPr lang="ru-RU" sz="1500" dirty="0"/>
              <a:t>2021 год – 5,2 </a:t>
            </a:r>
            <a:r>
              <a:rPr lang="ru-RU" sz="1200" b="1" dirty="0" err="1"/>
              <a:t>млн.руб</a:t>
            </a:r>
            <a:r>
              <a:rPr lang="ru-RU" sz="1200" b="1" dirty="0"/>
              <a:t>.</a:t>
            </a:r>
          </a:p>
          <a:p>
            <a:r>
              <a:rPr lang="ru-RU" sz="1500" dirty="0"/>
              <a:t>2022 год – 5,2 </a:t>
            </a:r>
            <a:r>
              <a:rPr lang="ru-RU" sz="1200" b="1" dirty="0"/>
              <a:t>млн.руб.</a:t>
            </a:r>
          </a:p>
          <a:p>
            <a:endParaRPr lang="ru-RU" sz="1300" b="1" dirty="0"/>
          </a:p>
        </p:txBody>
      </p:sp>
      <p:cxnSp>
        <p:nvCxnSpPr>
          <p:cNvPr id="24" name="Скругленная соединительная линия 23"/>
          <p:cNvCxnSpPr>
            <a:stCxn id="30" idx="5"/>
          </p:cNvCxnSpPr>
          <p:nvPr/>
        </p:nvCxnSpPr>
        <p:spPr>
          <a:xfrm rot="16200000" flipH="1">
            <a:off x="2195986" y="3771846"/>
            <a:ext cx="1302578" cy="1127568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/>
          <p:cNvCxnSpPr/>
          <p:nvPr/>
        </p:nvCxnSpPr>
        <p:spPr>
          <a:xfrm flipV="1">
            <a:off x="2812976" y="4983835"/>
            <a:ext cx="556448" cy="177810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>
            <a:stCxn id="31" idx="5"/>
          </p:cNvCxnSpPr>
          <p:nvPr/>
        </p:nvCxnSpPr>
        <p:spPr>
          <a:xfrm flipH="1">
            <a:off x="3438043" y="3920976"/>
            <a:ext cx="397961" cy="1062860"/>
          </a:xfrm>
          <a:prstGeom prst="curvedConnector4">
            <a:avLst>
              <a:gd name="adj1" fmla="val -57443"/>
              <a:gd name="adj2" fmla="val 55594"/>
            </a:avLst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6"/>
          <p:cNvCxnSpPr/>
          <p:nvPr/>
        </p:nvCxnSpPr>
        <p:spPr>
          <a:xfrm rot="5400000">
            <a:off x="6443631" y="4874936"/>
            <a:ext cx="1230624" cy="486016"/>
          </a:xfrm>
          <a:prstGeom prst="curved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>
            <a:stCxn id="32" idx="5"/>
          </p:cNvCxnSpPr>
          <p:nvPr/>
        </p:nvCxnSpPr>
        <p:spPr>
          <a:xfrm rot="10800000" flipV="1">
            <a:off x="3505446" y="3639150"/>
            <a:ext cx="1543290" cy="1522495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ый треугольник 28"/>
          <p:cNvSpPr/>
          <p:nvPr/>
        </p:nvSpPr>
        <p:spPr>
          <a:xfrm rot="2402782">
            <a:off x="2648344" y="5032684"/>
            <a:ext cx="240603" cy="243561"/>
          </a:xfrm>
          <a:prstGeom prst="rtTriangle">
            <a:avLst/>
          </a:prstGeom>
          <a:solidFill>
            <a:srgbClr val="C9A6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/>
          <p:cNvSpPr/>
          <p:nvPr/>
        </p:nvSpPr>
        <p:spPr>
          <a:xfrm rot="6295839">
            <a:off x="2175766" y="3533061"/>
            <a:ext cx="215450" cy="302561"/>
          </a:xfrm>
          <a:prstGeom prst="rtTriangle">
            <a:avLst/>
          </a:prstGeom>
          <a:solidFill>
            <a:srgbClr val="F3FA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/>
          <p:cNvSpPr/>
          <p:nvPr/>
        </p:nvSpPr>
        <p:spPr>
          <a:xfrm rot="2402782" flipV="1">
            <a:off x="3703962" y="3802067"/>
            <a:ext cx="264084" cy="237818"/>
          </a:xfrm>
          <a:prstGeom prst="rtTriangle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/>
          <p:cNvSpPr/>
          <p:nvPr/>
        </p:nvSpPr>
        <p:spPr>
          <a:xfrm rot="9961637">
            <a:off x="4943317" y="3534303"/>
            <a:ext cx="210838" cy="209697"/>
          </a:xfrm>
          <a:prstGeom prst="rtTriangle">
            <a:avLst/>
          </a:prstGeom>
          <a:solidFill>
            <a:srgbClr val="FF99CC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/>
          <p:cNvSpPr/>
          <p:nvPr/>
        </p:nvSpPr>
        <p:spPr>
          <a:xfrm rot="2579338" flipV="1">
            <a:off x="7186468" y="4451962"/>
            <a:ext cx="303533" cy="208493"/>
          </a:xfrm>
          <a:prstGeom prst="rtTriangle">
            <a:avLst/>
          </a:prstGeom>
          <a:solidFill>
            <a:srgbClr val="92D05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370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116632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Объем финансового обеспечения муниципальных программ района на 2020 -2022 годы (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млн.руб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287368"/>
              </p:ext>
            </p:extLst>
          </p:nvPr>
        </p:nvGraphicFramePr>
        <p:xfrm>
          <a:off x="4088" y="1052736"/>
          <a:ext cx="9144000" cy="541996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6971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77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9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муниципальных программ района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образования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2 104,1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1 849,2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1 754,5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«Социальная поддержка жителей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«Культурное пространство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328,8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341,9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324,6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физической культуры и спорта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153,0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152,9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152,9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15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80,4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75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«Устойчивое развитие коренных малочисленных народов Севера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жилищной сферы в Нижневартовском районе»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201,3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115,4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115,4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«Жилищно-коммунальный комплекс и городская среда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221,6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252,2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253,1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75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«Профилактика правонарушений в сфере общественного порядка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«Безопасность жизнедеятельности в Нижневартовском районе»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«Обеспечение экологической безопасности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«Информационное общество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транспортной системы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84,4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118,6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120,4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гражданского общества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173,5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173,4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173,4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375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«Профилактика терроризма и экстремизма, укрепление межнационального и межконфессионального согласия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«Управление муниципальным имуществом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муниципальной службы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594,7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582,3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«Управление в сфере муниципальных финансов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640,5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655,9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715,0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39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Итого по муниципальным программам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4697,8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4430,3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4366,2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667830" y="6407206"/>
            <a:ext cx="43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964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9072"/>
            <a:ext cx="8172400" cy="535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9221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образования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sp>
        <p:nvSpPr>
          <p:cNvPr id="8" name="Полилиния 7"/>
          <p:cNvSpPr/>
          <p:nvPr/>
        </p:nvSpPr>
        <p:spPr>
          <a:xfrm flipH="1">
            <a:off x="251520" y="5674320"/>
            <a:ext cx="7776864" cy="861094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kern="1200" dirty="0">
                <a:latin typeface="Times New Roman" pitchFamily="18" charset="0"/>
                <a:cs typeface="Times New Roman" pitchFamily="18" charset="0"/>
              </a:rPr>
              <a:t>Проведение мероприятий  по обеспечению  эффективной системы  по социализации и самореализации молодежи,  развитию  потенциала  молодежи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 2020 г всего 3939,3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.рублей за счет средств местного бюджета, на 2021-2022 г всего 7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600,0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 рублей в том числе в 2021 году  3800,0 тыс. рублей за счет средств местного бюджета; в 2022 году  3800,0 тыс. рублей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 счет средств местного бюджета.</a:t>
            </a:r>
            <a:endParaRPr lang="ru-RU" sz="12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 flipH="1">
            <a:off x="251518" y="4325872"/>
            <a:ext cx="7776865" cy="99740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/>
              <a:t>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Проведение мероприятий  по организации в каникулярное время  отдыха, оздоровления, занятости детей, подростков и молодежи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 2020 г  всего 27 730,8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на 2021-2022 г всего 49 589,6 тыс. рублей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том числе : в 2020 г. за счет  средств  местного  бюджета  12 922,1 тыс. рублей, за счет бюджета автономного округа  14 808,7 тыс. рублей ; в  2021  г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за счет  средств  местного  бюджета  11 454,1 тыс. рублей , за счет бюджета автономного округа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13 340,7 тыс. рублей; в 2021 г за счет  средств  местного  бюджета  11 454,1 тыс. рублей , за счет бюджета автономного округа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13 340,7 тыс. рублей.</a:t>
            </a:r>
            <a:endParaRPr lang="ru-RU" sz="12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1403648" y="2974651"/>
            <a:ext cx="7587159" cy="88545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Проведение  мероприятий по  профилактике  наркомании и алкоголизма  среди детей, подростков  и молодежи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 2020 г  всего 150,0 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за счет средств местного бюджета, на 2021-2022 г всего 300,0 тыс. рублей: в том числе </a:t>
            </a:r>
            <a:r>
              <a:rPr lang="ru-RU" sz="1200" kern="1200" dirty="0">
                <a:latin typeface="Times New Roman" pitchFamily="18" charset="0"/>
                <a:cs typeface="Times New Roman" pitchFamily="18" charset="0"/>
              </a:rPr>
              <a:t>в  2021 г. всего  150,0 тыс. рублей за счет средств местного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бюджета; в 2022 году всего 150,0 тыс. рублей за счет средств местного бюджета.</a:t>
            </a:r>
            <a:endParaRPr lang="ru-RU" sz="12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1403648" y="1239121"/>
            <a:ext cx="7560840" cy="1357322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Развитие дошкольного,</a:t>
            </a: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общего образования и дополнительного образования детей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 2020 г  всего 2 072 244,5 ты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рублей , на 2021-2022 г всего 3 546 162,3 тыс. рублей в том числе: в 2020 г. за счет  средств местного бюджета 396 791,1 тыс. рублей , за счет бюджета автономного округа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1 675 453,4 тыс. рублей;  в  2021 г за счет  средств местного бюджета 343 906,3 тыс. рублей, за счет бюджета автономного округа 1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476,540,6 тыс. рублей; в 2022г за счет  средств местного бюджета  343 906,3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за счет бюджета автономного округа  1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381 806,1 тыс. рублей.</a:t>
            </a:r>
            <a:endParaRPr lang="ru-RU" sz="12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38062" y="1449730"/>
            <a:ext cx="936104" cy="936104"/>
          </a:xfrm>
          <a:prstGeom prst="ellipse">
            <a:avLst/>
          </a:prstGeom>
          <a:blipFill>
            <a:blip r:embed="rId4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38062" y="2923997"/>
            <a:ext cx="936104" cy="936104"/>
          </a:xfrm>
          <a:prstGeom prst="ellipse">
            <a:avLst/>
          </a:prstGeom>
          <a:blipFill>
            <a:blip r:embed="rId5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179527" y="4356520"/>
            <a:ext cx="936104" cy="936104"/>
          </a:xfrm>
          <a:prstGeom prst="ellipse">
            <a:avLst/>
          </a:prstGeom>
          <a:blipFill>
            <a:blip r:embed="rId6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174812" y="5599310"/>
            <a:ext cx="936104" cy="936104"/>
          </a:xfrm>
          <a:prstGeom prst="ellipse">
            <a:avLst/>
          </a:prstGeom>
          <a:blipFill>
            <a:blip r:embed="rId7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7719178" y="-32861"/>
            <a:ext cx="1425440" cy="1266611"/>
            <a:chOff x="7719178" y="-32861"/>
            <a:chExt cx="1425440" cy="1266611"/>
          </a:xfrm>
        </p:grpSpPr>
        <p:pic>
          <p:nvPicPr>
            <p:cNvPr id="1026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740352" y="102671"/>
              <a:ext cx="140364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Мероприятия программы в составе портфелей направленных на реализацию Указа Президента РФ №204: Национальный проект «Образование»</a:t>
              </a:r>
            </a:p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Региональный проект </a:t>
              </a:r>
            </a:p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«Развитие образования»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9647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образования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577148"/>
              </p:ext>
            </p:extLst>
          </p:nvPr>
        </p:nvGraphicFramePr>
        <p:xfrm>
          <a:off x="1071537" y="1284807"/>
          <a:ext cx="8001057" cy="3578455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5926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8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042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kern="1200" dirty="0"/>
                        <a:t>Наименование показателей результатов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/>
                        <a:t>Базовый </a:t>
                      </a:r>
                      <a:br>
                        <a:rPr lang="ru-RU" sz="900" kern="1200" dirty="0"/>
                      </a:br>
                      <a:r>
                        <a:rPr lang="ru-RU" sz="900" kern="1200" dirty="0"/>
                        <a:t>показатель</a:t>
                      </a:r>
                      <a:br>
                        <a:rPr lang="ru-RU" sz="900" kern="1200" dirty="0"/>
                      </a:b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4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общеобразовательных организаций, в которых проведена оценка качества общего образования на основе практики международных исследований качества подготовки обучающихся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13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обучающихся в государственных (муниципальных) общеобразовательных организациях, занимающихся в одну смену, в общей численности обучающихся в государственных (муниципальных) общеобразовательных организациях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69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число общеобразовательных организаций расположенных в сельских населенных пунктах и поселках городского типа автономного округа, в которых обновлена материально-техническая база для реализации основных и дополнительных общеобразовательных программ цифрового и гуманитарного профилей, </a:t>
                      </a:r>
                      <a:r>
                        <a:rPr lang="ru-RU" sz="900" b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удиниц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от 5 до 18 лет) (%)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83,8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83,8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83,8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83,8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4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 в возрасте от 5 до 18 лет, охваченных дополнительными </a:t>
                      </a:r>
                      <a:r>
                        <a:rPr lang="ru-RU" sz="900" b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общеразвиващими</a:t>
                      </a: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программами технической и естественнонаучной направленности</a:t>
                      </a:r>
                      <a:r>
                        <a:rPr lang="en-US" sz="900" b="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4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услуг оказанных консультационными центрами методической, психолого-педагогической, диагностической и консультативной помощи (тыс. ед. с накопительным итогом)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1,05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1,32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1,98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2,64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69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Численность воспитанников в возрасте до трех лет, посещающих государственные и муниципальные образовательные организации, осуществляющие образовательную деятельность по образовательным программам дошкольного образования, чел.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599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353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353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353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464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Привлечение к участию в профилактических мероприятиях несовершеннолетних детей, подростков и молодежи в возрасте от 11 до 35 лет по отношению к общей численности данной категории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82,0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53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 и подростков школьного возраста, охваченных организационными формами досуга и занятости, в том числе занимающихся физической культурой и спортом в спортивных секциях, клубах по месту жительства (%)</a:t>
                      </a:r>
                      <a:endParaRPr lang="ru-RU" sz="9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67,0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69,0</a:t>
                      </a: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70,0</a:t>
                      </a: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71,0</a:t>
                      </a:r>
                    </a:p>
                  </a:txBody>
                  <a:tcPr marL="10870" marR="1087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4338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947" y="5131792"/>
            <a:ext cx="2269497" cy="13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ÐÐ°ÑÑÐ¸Ð½ÐºÐ¸ Ð¿Ð¾ Ð·Ð°Ð¿ÑÐ¾ÑÑ ÐºÐ½Ð¸Ð³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5072074"/>
            <a:ext cx="1571263" cy="143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617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om-saratov.ru/files/pages/55816/1512654084general_pages_08_december_2017_i55816_cherez_portal_gosuslug_sa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8" y="1209678"/>
            <a:ext cx="8197821" cy="539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«Социальная поддержка жителей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449426" y="1246627"/>
            <a:ext cx="7443054" cy="2455434"/>
            <a:chOff x="1449426" y="1250760"/>
            <a:chExt cx="7443054" cy="2552464"/>
          </a:xfrm>
        </p:grpSpPr>
        <p:sp>
          <p:nvSpPr>
            <p:cNvPr id="9" name="Полилиния 8"/>
            <p:cNvSpPr/>
            <p:nvPr/>
          </p:nvSpPr>
          <p:spPr>
            <a:xfrm>
              <a:off x="1449426" y="1250760"/>
              <a:ext cx="744305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449426" y="2100964"/>
              <a:ext cx="7443054" cy="76095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449426" y="3068189"/>
              <a:ext cx="7443054" cy="735035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335480"/>
            <a:ext cx="7110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оказание адресной социальной помощи в виде единовременных материальных выплат: в 2020 году в сумме 1 390,5 тыс. рублей, в 2021 году – 1 294,2 тыс. рублей, в 2022 году – 1 294,2 тыс. рублей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81944" y="2152277"/>
            <a:ext cx="699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бесплатную подписку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ru-RU" sz="1200" dirty="0">
                <a:solidFill>
                  <a:schemeClr val="bg1"/>
                </a:solidFill>
              </a:rPr>
              <a:t>льготных категорий граждан на районную газету «Новости </a:t>
            </a:r>
            <a:r>
              <a:rPr lang="ru-RU" sz="1200" dirty="0" err="1">
                <a:solidFill>
                  <a:schemeClr val="bg1"/>
                </a:solidFill>
              </a:rPr>
              <a:t>Приобья</a:t>
            </a:r>
            <a:r>
              <a:rPr lang="ru-RU" sz="1200" dirty="0">
                <a:solidFill>
                  <a:schemeClr val="bg1"/>
                </a:solidFill>
              </a:rPr>
              <a:t>»: в сумме 2 987,3 тыс. рублей ежегодно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97134" y="3117681"/>
            <a:ext cx="6701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единовременную помощь гражданам, оказавшимся в трудной, экстремальной жизненной ситуации: в 2020 году – 95 тыс. рублей, в 2021 году – 50 тыс. рублей, в 2022 году – 50 тыс. рублей.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1060922" y="5006817"/>
            <a:ext cx="6747740" cy="639452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/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1060922" y="5095710"/>
            <a:ext cx="6382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организацию и проведение культурно-массовых мероприятий: в 2020 году – 165,9 тыс. рублей, в 2021 году – 101,9 тыс. рублей, в 2022 году – 101,9 тыс. рублей;</a:t>
            </a:r>
          </a:p>
        </p:txBody>
      </p:sp>
      <p:sp>
        <p:nvSpPr>
          <p:cNvPr id="17" name="Полилиния 16"/>
          <p:cNvSpPr/>
          <p:nvPr/>
        </p:nvSpPr>
        <p:spPr>
          <a:xfrm flipH="1">
            <a:off x="1089974" y="5837931"/>
            <a:ext cx="6736633" cy="702713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lvl="0" algn="just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1088439" y="5958454"/>
            <a:ext cx="6406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повышение уровня доступности объектов и услуг для маломобильных групп населения: 250,0 тыс. рублей ежегодно.</a:t>
            </a:r>
          </a:p>
        </p:txBody>
      </p:sp>
      <p:sp>
        <p:nvSpPr>
          <p:cNvPr id="19" name="Овал 18"/>
          <p:cNvSpPr/>
          <p:nvPr/>
        </p:nvSpPr>
        <p:spPr>
          <a:xfrm flipH="1">
            <a:off x="7998430" y="5856416"/>
            <a:ext cx="815242" cy="73413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Овал 19"/>
          <p:cNvSpPr/>
          <p:nvPr/>
        </p:nvSpPr>
        <p:spPr>
          <a:xfrm>
            <a:off x="318928" y="2064511"/>
            <a:ext cx="883315" cy="810712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Овал 20"/>
          <p:cNvSpPr/>
          <p:nvPr/>
        </p:nvSpPr>
        <p:spPr>
          <a:xfrm>
            <a:off x="322969" y="2994968"/>
            <a:ext cx="898815" cy="777117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82893" y="4910813"/>
            <a:ext cx="810166" cy="797065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nvex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Овал 22"/>
          <p:cNvSpPr/>
          <p:nvPr/>
        </p:nvSpPr>
        <p:spPr>
          <a:xfrm>
            <a:off x="270193" y="1144212"/>
            <a:ext cx="932049" cy="841718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6428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«Социальная поддержка жителей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242082"/>
              </p:ext>
            </p:extLst>
          </p:nvPr>
        </p:nvGraphicFramePr>
        <p:xfrm>
          <a:off x="611560" y="1304276"/>
          <a:ext cx="8352927" cy="4719066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39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3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4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7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Единицы измерения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Базовый показатель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j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2022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8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6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9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единовременные материальные выплаты к праздничным и знаменательным датам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4 533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4 700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единовременную материальную помощь в связи с трудной, экстремальной жизненной ситуацией либо чрезвычайной ситуацией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неработающих пенсионеров, отработавших 10 и более лет на территории района, не включенных в федеральный и региональный регистры получателей мер социальной поддержки, получивших санаторно-курортные путевки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инвалидов, получивших единовременную материальную помощь, компьютерную, бытовую технику, мебель и технические средства реабилитации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отдельных категорий граждан района, получивших социальную поддержку из бюджета района в виде бесплатной подписки на районную газету «Новости </a:t>
                      </a:r>
                      <a:r>
                        <a:rPr lang="ru-RU" sz="11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Приобья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2 461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2 680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2 690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граждан, принявших участие в культурно-досуговых и физкультурно-оздоровительных мероприятиях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1 600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1 650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граждан старшего поколения, получивших социальную поддержку в виде участия в туристических программах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 ограниченными возможностями жизнедеятельности, воспользовавшихся услугами культуры 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 ограниченными возможностями здоровья, систематически занимающихся физической культурой и спортом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26" name="Picture 2" descr="ÐÐ°ÑÑÐ¸Ð½ÐºÐ¸ Ð¿Ð¾ Ð·Ð°Ð¿ÑÐ¾ÑÑ Ð¾Ð±ÑÐµÑÑÐ²ÐµÐ½Ð½Ð°Ñ Ð»ÑÐ±Ð¾Ð²Ñ Ð¸ Ð¿Ð¾Ð´Ð´ÐµÑÐ¶ÐºÐ° Ð½Ð° Ð¿ÑÐ¾Ð·ÑÐ°ÑÐ½Ð¾Ð¼ ÑÐ¾Ð½Ð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811864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174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T:\УПРАВЛЕНИЕ КУЛЬТУРЫ\фото 2018\DSC_5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7"/>
          <a:stretch/>
        </p:blipFill>
        <p:spPr bwMode="auto">
          <a:xfrm>
            <a:off x="909844" y="1199229"/>
            <a:ext cx="8234156" cy="532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14717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«Культурное пространство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719178" y="-32861"/>
            <a:ext cx="1425440" cy="1224137"/>
            <a:chOff x="7719178" y="-32861"/>
            <a:chExt cx="1425440" cy="1224137"/>
          </a:xfrm>
        </p:grpSpPr>
        <p:pic>
          <p:nvPicPr>
            <p:cNvPr id="8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740352" y="128549"/>
              <a:ext cx="1403648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rgbClr val="FFFF00"/>
                  </a:solidFill>
                </a:rPr>
                <a:t>Мероприятия программы в составе портфеля проектов, направленных на реализацию Указа Президента РФ №204: «Культура»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298119" y="1343855"/>
            <a:ext cx="7845881" cy="1752315"/>
            <a:chOff x="1500682" y="1415792"/>
            <a:chExt cx="7687961" cy="1662074"/>
          </a:xfrm>
        </p:grpSpPr>
        <p:sp>
          <p:nvSpPr>
            <p:cNvPr id="12" name="Полилиния 11"/>
            <p:cNvSpPr/>
            <p:nvPr/>
          </p:nvSpPr>
          <p:spPr>
            <a:xfrm>
              <a:off x="1500683" y="2379503"/>
              <a:ext cx="7687960" cy="698363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На укрепление единого культурного пространства в Нижневартовском районе  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в 2020 -2022 годах  - 320 785,0 тыс. руб. ежегодно</a:t>
              </a:r>
              <a:r>
                <a:rPr lang="en-US" sz="1200" kern="1200" dirty="0"/>
                <a:t> </a:t>
              </a:r>
              <a:r>
                <a:rPr lang="ru-RU" sz="1200" kern="1200" dirty="0"/>
                <a:t>за счет местного бюджета.</a:t>
              </a:r>
              <a:r>
                <a:rPr lang="ru-RU" sz="1200" dirty="0"/>
                <a:t> </a:t>
              </a:r>
              <a:endParaRPr lang="ru-RU" sz="1200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1500682" y="1415792"/>
              <a:ext cx="7687961" cy="81666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На обеспечение прав граждан на доступ к культурным ценностям и информации  в 2020 году –</a:t>
              </a:r>
              <a:r>
                <a:rPr lang="en-US" sz="1200" kern="1200" dirty="0"/>
                <a:t> </a:t>
              </a:r>
              <a:r>
                <a:rPr lang="ru-RU" sz="1200" kern="1200" dirty="0"/>
                <a:t>8 029,3 тыс. руб., в 2021 году – 21 153,1 тыс. руб., в 2022 году – 3 778,7 тыс. руб., в том числе: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 местный бюджет в 2020 году - 7 454 </a:t>
              </a:r>
              <a:r>
                <a:rPr lang="ru-RU" sz="1200" dirty="0" err="1"/>
                <a:t>тыс.руб</a:t>
              </a:r>
              <a:r>
                <a:rPr lang="ru-RU" sz="1200" dirty="0"/>
                <a:t>.,  2021 год,  2022 год по 3 203,4 </a:t>
              </a:r>
              <a:r>
                <a:rPr lang="ru-RU" sz="1200" dirty="0" err="1"/>
                <a:t>тыс.руб</a:t>
              </a:r>
              <a:r>
                <a:rPr lang="ru-RU" sz="1200" dirty="0"/>
                <a:t>.;</a:t>
              </a:r>
              <a:r>
                <a:rPr lang="ru-RU" sz="1200" kern="1200" dirty="0"/>
                <a:t>  бюджет автономного округа в 2020 году -  575,3 тыс. руб., </a:t>
              </a:r>
              <a:r>
                <a:rPr lang="ru-RU" sz="1200" dirty="0"/>
                <a:t>в 2021 году  - 11 051,7 тыс. руб., в 2022 году – 575,3 тыс. руб.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федеральный бюджет  в 2021 году – 6 898 тыс. руб.</a:t>
              </a:r>
              <a:endParaRPr lang="ru-RU" sz="1200" kern="1200" dirty="0"/>
            </a:p>
          </p:txBody>
        </p:sp>
      </p:grpSp>
      <p:pic>
        <p:nvPicPr>
          <p:cNvPr id="14" name="Picture 6" descr="T:\УПРАВЛЕНИЕ КУЛЬТУРЫ\фото 2018\DSC_11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8489"/>
            <a:ext cx="1008111" cy="100637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T:\УПРАВЛЕНИЕ КУЛЬТУРЫ\фото 2018\DSC_11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359890"/>
            <a:ext cx="1008110" cy="96989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225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:\УПРАВЛЕНИЕ КУЛЬТУРЫ\фото 2018\yuTyqn49nb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4"/>
          <a:stretch/>
        </p:blipFill>
        <p:spPr bwMode="auto">
          <a:xfrm>
            <a:off x="971599" y="1222622"/>
            <a:ext cx="8173407" cy="530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«Культурное пространство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20845"/>
              </p:ext>
            </p:extLst>
          </p:nvPr>
        </p:nvGraphicFramePr>
        <p:xfrm>
          <a:off x="971600" y="1222622"/>
          <a:ext cx="8172399" cy="236055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828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2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4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7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 показатель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2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граждан, принимающих участие в культурной деятельности  (% к базовому значению)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%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26228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3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5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7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761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обращений к цифровым ресурсам культуры (% к базовому значению)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effectLst/>
                        </a:rPr>
                        <a:t> %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77735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3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4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03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организаций культуры, получивших современное оборудование 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ед.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0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4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5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доли граждан, получивших услуги в негосударственных, в том числе некоммерческих, организациях, в общем числе граждан, получивших услуги в сфере культуры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%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 (600 человек)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4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6</a:t>
                      </a:r>
                      <a:endParaRPr lang="ru-RU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930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657" y="1208698"/>
            <a:ext cx="8192343" cy="537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31969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физической культуры и спорта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69906" y="1276952"/>
            <a:ext cx="7694574" cy="1690384"/>
            <a:chOff x="1348283" y="1205315"/>
            <a:chExt cx="7694574" cy="1767324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14260"/>
              <a:ext cx="7694574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На обеспечение деятельности муниципальных учреждений в сфере физической культуры и спорта в 201</a:t>
              </a:r>
              <a:r>
                <a:rPr lang="en-US" sz="1200" kern="1200" dirty="0"/>
                <a:t>9</a:t>
              </a:r>
              <a:r>
                <a:rPr lang="ru-RU" sz="1200" kern="1200" dirty="0"/>
                <a:t>-</a:t>
              </a:r>
              <a:r>
                <a:rPr lang="en-US" sz="1200" kern="1200" dirty="0"/>
                <a:t> 10 000</a:t>
              </a:r>
              <a:r>
                <a:rPr lang="ru-RU" sz="1200" kern="1200" dirty="0"/>
                <a:t>,0 тыс. руб., в 2020-202</a:t>
              </a:r>
              <a:r>
                <a:rPr lang="en-US" sz="1200" kern="1200" dirty="0"/>
                <a:t>1</a:t>
              </a:r>
              <a:r>
                <a:rPr lang="ru-RU" sz="1200" kern="1200" dirty="0"/>
                <a:t> годах – 5 000,0 тыс. рублей ежегодно, в том числе: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в 2019 году </a:t>
              </a:r>
              <a:r>
                <a:rPr lang="ru-RU" sz="1200" kern="1200" dirty="0"/>
                <a:t>1 100,0 тыс. рублей местный бюджет, 8 900,0 тыс. рублей бюджет автономного округа;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в 2020-2021 годах 550 тыс. рублей местный бюджет, 4 450,0 тыс. рублей бюджет автономного округа.</a:t>
              </a:r>
              <a:endParaRPr lang="ru-RU" sz="12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404033" y="2251983"/>
              <a:ext cx="7638824" cy="720656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На </a:t>
              </a:r>
              <a:r>
                <a:rPr lang="ru-RU" sz="1200" dirty="0"/>
                <a:t>проведение мероприятий в области физической культуры и спорта в 2020 году в сумме 10 737,4 </a:t>
              </a:r>
              <a:r>
                <a:rPr lang="ru-RU" sz="1200" dirty="0" err="1"/>
                <a:t>тыс.рублей</a:t>
              </a:r>
              <a:r>
                <a:rPr lang="ru-RU" sz="1200" dirty="0"/>
                <a:t>, в 2021 году -10 617,4 тыс. рублей, в 2022 году – 10 626,1 тыс. рублей.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48283" y="1205315"/>
              <a:ext cx="7694574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На </a:t>
              </a:r>
              <a:r>
                <a:rPr lang="ru-RU" sz="1200" dirty="0"/>
                <a:t>обеспечение деятельности муниципальных спортивных учреждений в сумме 142 244,5тыс. рублей ежегодно</a:t>
              </a:r>
              <a:endParaRPr lang="ru-RU" sz="1200" kern="1200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0" y="2215737"/>
            <a:ext cx="890386" cy="813916"/>
          </a:xfrm>
          <a:prstGeom prst="ellipse">
            <a:avLst/>
          </a:prstGeom>
          <a:ln w="317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5" descr="C:\Users\ShadrinaVV\Desktop\ugr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2" y="1269718"/>
            <a:ext cx="847131" cy="792088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7719178" y="-32861"/>
            <a:ext cx="1425440" cy="1270579"/>
            <a:chOff x="7719178" y="-32861"/>
            <a:chExt cx="1425440" cy="1270579"/>
          </a:xfrm>
        </p:grpSpPr>
        <p:pic>
          <p:nvPicPr>
            <p:cNvPr id="18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740352" y="68167"/>
              <a:ext cx="140364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rgbClr val="FFFF00"/>
                  </a:solidFill>
                </a:rPr>
                <a:t>Мероприятия программы в составе портфеля проектов, направленных на реализацию Указа Президента РФ №204: «Демография»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1554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физической культуры и спорта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740853"/>
              </p:ext>
            </p:extLst>
          </p:nvPr>
        </p:nvGraphicFramePr>
        <p:xfrm>
          <a:off x="971600" y="1196753"/>
          <a:ext cx="8172399" cy="4284823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177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9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9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6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 показатель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2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систематически занимающегося физической культурой и спортом, в общей численности населения, %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42,5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45,6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49,2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52,8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03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населения спортивными сооружениями исходя из единовременной пропускной способности объектов спорта, %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61,9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63,1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64,3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65,5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2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среднего возраста, систематически занимающихся физической культурой и спортом, в общей численности граждан среднего возраста, %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8826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21,6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27,2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33,3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39,8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2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старшего возраста, систематически занимающихся физической культурой и спортом в общей численности граждан старшего возраста, %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2,4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6,5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03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 и молодежи, систематически занимающихся физической культурой и спортом, в общей численности детей и молодежи, %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77,2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78,5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79,1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4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населения, %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 34  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5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сдаче нормативов Всероссийского физкультурно-спортивного комплекса «Готов к труду и обороне» (ГТО), %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40,5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6218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средств бюджета района, выделяемых негосударственным организациям, в том числе социально-ориентированным некоммерческим организациям, на предоставление услуг(работ) в сфере физической культуры и спорта по организации и проведению физкультурных мероприятий на территории района, %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6386" name="Picture 2" descr="ÐÐ°ÑÑÐ¸Ð½ÐºÐ¸ Ð¿Ð¾ Ð·Ð°Ð¿ÑÐ¾ÑÑ ÑÐ¸Ð·ÐºÑÐ»ÑÑÑÑÐ° Ð½Ð° Ð¿ÑÐ¾Ð·ÑÐ°ÑÐ½Ð¾Ð¼ ÑÐ¾Ð½Ð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61"/>
          <a:stretch/>
        </p:blipFill>
        <p:spPr bwMode="auto">
          <a:xfrm>
            <a:off x="1302495" y="5426663"/>
            <a:ext cx="6683025" cy="143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790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ÐÐ°ÑÑÐ¸Ð½ÐºÐ¸ Ð¿Ð¾ Ð·Ð°Ð¿ÑÐ¾ÑÑ Ð¿ÑÐµÐ´Ð¿ÑÐ¸Ð½Ð¸Ð¼Ð°ÑÐµÐ»Ñ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8178491" cy="536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9952" y="100023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89944" y="1655858"/>
            <a:ext cx="8629944" cy="4249297"/>
            <a:chOff x="389944" y="857293"/>
            <a:chExt cx="8629944" cy="4331956"/>
          </a:xfrm>
        </p:grpSpPr>
        <p:sp>
          <p:nvSpPr>
            <p:cNvPr id="9" name="Полилиния 8"/>
            <p:cNvSpPr/>
            <p:nvPr/>
          </p:nvSpPr>
          <p:spPr>
            <a:xfrm>
              <a:off x="1325314" y="857293"/>
              <a:ext cx="7694574" cy="996526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b="1" kern="1200" dirty="0">
                <a:solidFill>
                  <a:srgbClr val="FFFFFF"/>
                </a:solidFill>
              </a:endParaRPr>
            </a:p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b="1" dirty="0">
                <a:solidFill>
                  <a:srgbClr val="FFFFFF"/>
                </a:solidFill>
              </a:endParaRPr>
            </a:p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b="1" kern="1200" dirty="0">
                  <a:solidFill>
                    <a:srgbClr val="FFFFFF"/>
                  </a:solidFill>
                </a:rPr>
                <a:t>На </a:t>
              </a:r>
              <a:r>
                <a:rPr lang="ru-RU" sz="1200" b="1" dirty="0">
                  <a:solidFill>
                    <a:srgbClr val="FFFFFF"/>
                  </a:solidFill>
                </a:rPr>
                <a:t>развитие малого и среднего предпринимательства в Нижневартовском районе </a:t>
              </a:r>
              <a:r>
                <a:rPr lang="ru-RU" sz="1200" b="1" kern="1200" dirty="0">
                  <a:solidFill>
                    <a:srgbClr val="FFFFFF"/>
                  </a:solidFill>
                </a:rPr>
                <a:t>в 2020 -</a:t>
              </a:r>
              <a:r>
                <a:rPr lang="en-US" sz="1200" b="1" kern="1200" dirty="0">
                  <a:solidFill>
                    <a:srgbClr val="FFFFFF"/>
                  </a:solidFill>
                </a:rPr>
                <a:t> </a:t>
              </a:r>
              <a:r>
                <a:rPr lang="ru-RU" sz="1200" b="1" kern="1200" dirty="0">
                  <a:solidFill>
                    <a:srgbClr val="FFFFFF"/>
                  </a:solidFill>
                </a:rPr>
                <a:t>5 579,5 тыс. руб., в 2021-2022 годах – 10 834,0 тыс. рублей, в том числе:</a:t>
              </a:r>
            </a:p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b="1" dirty="0">
                  <a:solidFill>
                    <a:srgbClr val="FFFFFF"/>
                  </a:solidFill>
                </a:rPr>
                <a:t>в 2020 и 2021 годах по </a:t>
              </a:r>
              <a:r>
                <a:rPr lang="ru-RU" sz="1200" b="1" kern="1200" dirty="0">
                  <a:solidFill>
                    <a:srgbClr val="FFFFFF"/>
                  </a:solidFill>
                </a:rPr>
                <a:t>2 627,3 тыс. рублей за счет местного бюджет, по 2 952,2 тыс. рублей за счет бюджета автономного округа;</a:t>
              </a:r>
              <a:r>
                <a:rPr lang="ru-RU" sz="1200" b="1" dirty="0">
                  <a:solidFill>
                    <a:srgbClr val="FFFFFF"/>
                  </a:solidFill>
                </a:rPr>
                <a:t> </a:t>
              </a:r>
            </a:p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b="1" dirty="0">
                  <a:solidFill>
                    <a:srgbClr val="FFFFFF"/>
                  </a:solidFill>
                </a:rPr>
                <a:t>в 2022 году 2 302,3 тыс. рублей местный бюджет, 2 952,2 тыс. рублей бюджет автономного округа.</a:t>
              </a:r>
            </a:p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b="1" dirty="0">
                <a:solidFill>
                  <a:srgbClr val="FFFFFF"/>
                </a:solidFill>
              </a:endParaRPr>
            </a:p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b="1" kern="1200" dirty="0">
                <a:solidFill>
                  <a:srgbClr val="FFFFFF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89944" y="892827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349995" y="2518109"/>
              <a:ext cx="7669893" cy="1023376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rgbClr val="FFFFFF"/>
                  </a:solidFill>
                </a:rPr>
                <a:t>На р</a:t>
              </a:r>
              <a:r>
                <a:rPr lang="ru-RU" sz="1200" b="1" dirty="0">
                  <a:solidFill>
                    <a:srgbClr val="FFFFFF"/>
                  </a:solidFill>
                </a:rPr>
                <a:t>азвитие агропромышленного комплекса и рынков сельскохозяйственной продукции, сырья и продовольствия в Нижневартовском районе </a:t>
              </a:r>
              <a:r>
                <a:rPr lang="ru-RU" sz="1200" b="1" kern="1200" dirty="0">
                  <a:solidFill>
                    <a:srgbClr val="FFFFFF"/>
                  </a:solidFill>
                </a:rPr>
                <a:t>в 2020 – 74 838,6 тыс. </a:t>
              </a:r>
              <a:r>
                <a:rPr lang="ru-RU" sz="1200" b="1" kern="1200" dirty="0" err="1">
                  <a:solidFill>
                    <a:srgbClr val="FFFFFF"/>
                  </a:solidFill>
                </a:rPr>
                <a:t>рубл</a:t>
              </a:r>
              <a:r>
                <a:rPr lang="ru-RU" sz="1200" b="1" kern="1200" dirty="0">
                  <a:solidFill>
                    <a:srgbClr val="FFFFFF"/>
                  </a:solidFill>
                </a:rPr>
                <a:t>., в 2021-2022 годах - 137 045,50 </a:t>
              </a:r>
              <a:r>
                <a:rPr lang="ru-RU" sz="1200" b="1" kern="1200" dirty="0" err="1">
                  <a:solidFill>
                    <a:srgbClr val="FFFFFF"/>
                  </a:solidFill>
                </a:rPr>
                <a:t>тыс.руб</a:t>
              </a:r>
              <a:r>
                <a:rPr lang="ru-RU" sz="1200" b="1" dirty="0" err="1">
                  <a:solidFill>
                    <a:srgbClr val="FFFFFF"/>
                  </a:solidFill>
                </a:rPr>
                <a:t>лей</a:t>
              </a:r>
              <a:r>
                <a:rPr lang="ru-RU" sz="1200" b="1" dirty="0">
                  <a:solidFill>
                    <a:srgbClr val="FFFFFF"/>
                  </a:solidFill>
                </a:rPr>
                <a:t>, в том числе: </a:t>
              </a:r>
              <a:r>
                <a:rPr lang="ru-RU" sz="1200" b="1" kern="1200" dirty="0">
                  <a:solidFill>
                    <a:srgbClr val="FFFFFF"/>
                  </a:solidFill>
                </a:rPr>
                <a:t>ежегодно за счет средств бюджета района ежегодно 15 501,0 тыс. рублей, средства бюджета автономного округа в 2020 году - 59 337,6 тыс. рублей</a:t>
              </a:r>
              <a:r>
                <a:rPr lang="ru-RU" sz="1200" b="1" dirty="0">
                  <a:solidFill>
                    <a:srgbClr val="FFFFFF"/>
                  </a:solidFill>
                </a:rPr>
                <a:t>, в 2021 году – 54 684,1 тыс. рублей, в 2022 году – 51 359,4 тыс. рублей.</a:t>
              </a:r>
              <a:endParaRPr lang="ru-RU" sz="1200" b="1" kern="1200" dirty="0">
                <a:solidFill>
                  <a:srgbClr val="FFFFFF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89944" y="2648278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325314" y="4458614"/>
              <a:ext cx="7694574" cy="66088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rgbClr val="FFFFFF"/>
                  </a:solidFill>
                </a:rPr>
                <a:t>На </a:t>
              </a:r>
              <a:r>
                <a:rPr lang="ru-RU" sz="1200" b="1" dirty="0">
                  <a:solidFill>
                    <a:srgbClr val="FFFFFF"/>
                  </a:solidFill>
                </a:rPr>
                <a:t>защиту прав потребителей в Нижневартовском районе за счет средств бюджета района</a:t>
              </a:r>
              <a:r>
                <a:rPr lang="ru-RU" sz="1200" b="1" kern="1200" dirty="0">
                  <a:solidFill>
                    <a:srgbClr val="FFFFFF"/>
                  </a:solidFill>
                </a:rPr>
                <a:t>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rgbClr val="FFFFFF"/>
                  </a:solidFill>
                </a:rPr>
                <a:t>в 2020 – 2022 годах 20,0 тыс. рублей ежегодно.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89944" y="4388864"/>
              <a:ext cx="800385" cy="800385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547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3868" y="959546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545182"/>
              </p:ext>
            </p:extLst>
          </p:nvPr>
        </p:nvGraphicFramePr>
        <p:xfrm>
          <a:off x="969166" y="1412776"/>
          <a:ext cx="8178282" cy="4878146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53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0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0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7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 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57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effectLst/>
                        </a:rPr>
                        <a:t>I</a:t>
                      </a:r>
                      <a:r>
                        <a:rPr lang="ru-RU" sz="1100" b="1" dirty="0">
                          <a:effectLst/>
                        </a:rPr>
                        <a:t> «Развитие малого и среднего предпринимательства в Нижневартовском районе»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малых и средних предприятий на 10 тыс. населения, 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238,9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239,9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239,9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239,9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Доля среднесписочной численности занятых на малых и средних предприятиях в общей численности работающих человек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4,33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4,32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4,42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4,42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</a:rPr>
                        <a:t>Количество экспортно-ориентированных субъектов малого и среднего предпринимательства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757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effectLst/>
                        </a:rPr>
                        <a:t>II</a:t>
                      </a:r>
                      <a:r>
                        <a:rPr lang="ru-RU" sz="1100" b="1" dirty="0">
                          <a:effectLst/>
                        </a:rPr>
                        <a:t>«Развитие агропромышленного комплекса и рынков сельскохозяйственной продукции, сырья и продовольствия в Нижневартовском районе»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184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Производство продукции животноводства в крестьянских (фермерских) хозяйствах: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скота и птицы на убой (в живом весе)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1169,0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1204,0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1204,0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1204,0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587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молока 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 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2005,1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2065,1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2065,1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2065,1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587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Объем переработки дикоросов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тонн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6,19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6,25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6,25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6,25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Производство продукции хлебопечения в удаленных труднодоступных сельских территориях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тонн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106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107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107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107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Производство товарной пищевой рыбы и пищевой рыбной продукции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тонн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800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810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820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830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хозяйствующих субъектов в заготовке и переработке дикоросов     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5878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effectLst/>
                        </a:rPr>
                        <a:t>III</a:t>
                      </a:r>
                      <a:r>
                        <a:rPr lang="ru-RU" sz="1100" b="1" dirty="0">
                          <a:effectLst/>
                        </a:rPr>
                        <a:t> «Защита прав потребителей в Нижневартовском районе»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консультаций по защите прав отделом потребительского рынка и защиты прав потребителей департамента экономики администрации района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225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236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Удельный вес обращений потребителей, устраненных в добровольном  порядке хозяйствующими субъектами, от общего числа поступивших обращений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676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проведенных мероприятий информационно-просветительского характера, направленных на просвещение и информирование населения в сфере защиты прав потребителей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73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выпущенных в средствах массовой информации материалов, касающихся вопросов защиты прав потребителей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49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1871"/>
            <a:ext cx="8172400" cy="5380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508417" y="1271986"/>
            <a:ext cx="7423310" cy="4822087"/>
            <a:chOff x="1519188" y="-961264"/>
            <a:chExt cx="7423310" cy="5221779"/>
          </a:xfrm>
        </p:grpSpPr>
        <p:sp>
          <p:nvSpPr>
            <p:cNvPr id="10" name="Полилиния 9"/>
            <p:cNvSpPr/>
            <p:nvPr/>
          </p:nvSpPr>
          <p:spPr>
            <a:xfrm>
              <a:off x="1525674" y="-961264"/>
              <a:ext cx="7416824" cy="1121591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519188" y="3296592"/>
              <a:ext cx="7423310" cy="963923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911731" y="1307073"/>
            <a:ext cx="6984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FFFF"/>
                </a:solidFill>
              </a:rPr>
              <a:t>На оказание поддержки юридическим и физическим лицам из числа коренных малочисленных народов Севера, ведущим традиционный образ жизни и осуществляющим традиционную хозяйственную деятельность: в 2020-2022 годах 5 511,6 тыс. рублей ежегодно (в том числе за счет средств бюджета района – 340,0 тыс. рублей, за счет средств бюджета автономного округа – 5 171,6 тыс. рублей).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994236" y="5218941"/>
            <a:ext cx="675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организацию и проведение мероприятий, направленных на содействие духовному и национально-культурному развитию коренных малочисленных народов Севера, сохранение традиционной культуры, народных промыслов и ремесел: за счет средств бюджета района в 2020 – 2022 годах 220,0 тыс. рублей ежегодно.</a:t>
            </a:r>
          </a:p>
        </p:txBody>
      </p:sp>
      <p:pic>
        <p:nvPicPr>
          <p:cNvPr id="14" name="Picture 7" descr="http://avengers.biz/uploads/posts/2017-10/1508427174_10014432_pic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78" y="1271986"/>
            <a:ext cx="1051844" cy="1050750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https://opt-1102147.ssl.1c-bitrix-cdn.ru/upload/iblock/120/120e2c33c1b57db2fa097a4200006752.JPG?152956514554496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47" y="5140023"/>
            <a:ext cx="1068667" cy="1006265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85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632258"/>
              </p:ext>
            </p:extLst>
          </p:nvPr>
        </p:nvGraphicFramePr>
        <p:xfrm>
          <a:off x="971600" y="1208242"/>
          <a:ext cx="8136904" cy="352951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0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Единицы измерения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Базовый показатель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2020 год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 год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 год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49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которым предоставлены меры социальной поддержки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участвующих в сохранении и возрождении традиционной культуры, народных промыслов, традиций и национальных видов спорта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 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1 040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ведущих традиционный образ жизни, занимающихся традиционными видами деятельности коренных малочисленных народов Севера, проживающих в районе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количества национальных общин, осуществляющих традиционное хозяйствование и занимающихся традиционными промыслами коренных малочисленных народов Севера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220" name="Picture 4" descr="ÐÐ°ÑÑÐ¸Ð½ÐºÐ¸ Ð¿Ð¾ Ð·Ð°Ð¿ÑÐ¾ÑÑ Ð¾Ð»ÐµÐ½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49080"/>
            <a:ext cx="7635282" cy="278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163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¶Ð¸Ð»Ð¾Ð¹ ÑÐ°Ð¹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8172400" cy="53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1660" y="375895"/>
            <a:ext cx="626469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rgbClr val="0F6FC6">
                    <a:lumMod val="50000"/>
                  </a:srgbClr>
                </a:solidFill>
              </a:rPr>
              <a:t>«Развитие жилищной сферы в Нижневартовском районе» 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rgbClr val="0F6FC6">
                    <a:lumMod val="50000"/>
                  </a:srgbClr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59556" y="1196753"/>
            <a:ext cx="8683301" cy="2551973"/>
            <a:chOff x="359556" y="1196752"/>
            <a:chExt cx="8683301" cy="2763501"/>
          </a:xfrm>
        </p:grpSpPr>
        <p:sp>
          <p:nvSpPr>
            <p:cNvPr id="8" name="Полилиния 7"/>
            <p:cNvSpPr/>
            <p:nvPr/>
          </p:nvSpPr>
          <p:spPr>
            <a:xfrm>
              <a:off x="1348283" y="1250760"/>
              <a:ext cx="7694574" cy="566024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prstClr val="white"/>
                  </a:solidFill>
                </a:rPr>
                <a:t>На градостроительную деятельность в 2020-2022 годах </a:t>
              </a:r>
              <a:r>
                <a:rPr lang="ru-RU" sz="1200" dirty="0"/>
                <a:t>в сумме 10 000,0 тыс. рублей ежегодно</a:t>
              </a:r>
              <a:endParaRPr lang="ru-RU" sz="1200" dirty="0">
                <a:solidFill>
                  <a:prstClr val="white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404567" y="1196752"/>
              <a:ext cx="800385" cy="800385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48283" y="2235590"/>
              <a:ext cx="7694574" cy="587147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/>
                <a:t>инженерные сети участка частной застройки </a:t>
              </a:r>
              <a:r>
                <a:rPr lang="ru-RU" sz="1200" dirty="0" err="1"/>
                <a:t>пгт</a:t>
              </a:r>
              <a:r>
                <a:rPr lang="ru-RU" sz="1200" dirty="0"/>
                <a:t>. </a:t>
              </a:r>
              <a:r>
                <a:rPr lang="ru-RU" sz="1200" dirty="0" err="1"/>
                <a:t>Излучинск</a:t>
              </a:r>
              <a:r>
                <a:rPr lang="ru-RU" sz="1200" dirty="0"/>
                <a:t> (2 очередь 3 этап) в 2020 году в сумме 54 350,1 тыс. рублей</a:t>
              </a:r>
              <a:endParaRPr lang="ru-RU" sz="1200" dirty="0">
                <a:solidFill>
                  <a:prstClr val="black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89943" y="2128972"/>
              <a:ext cx="800385" cy="800385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1348283" y="3028034"/>
              <a:ext cx="7694574" cy="932219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</a:rPr>
                <a:t>На приобретение жилых помещений детям- сиротам в 2020 году – 6 957,9 тыс. рублей, в 2021-2022 годах – 5 218,4 тыс. рублей ежегодно; </a:t>
              </a:r>
            </a:p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</a:rPr>
                <a:t>На обеспечение жильем молодых семей в 2020 году в сумме 920,6 тыс. рублей, в 2021 году- 920,3 тыс. рублей, в 2022 году– 939,6 тыс. рублей.</a:t>
              </a:r>
            </a:p>
          </p:txBody>
        </p:sp>
        <p:sp>
          <p:nvSpPr>
            <p:cNvPr id="13" name="Овал 12"/>
            <p:cNvSpPr/>
            <p:nvPr/>
          </p:nvSpPr>
          <p:spPr>
            <a:xfrm>
              <a:off x="359556" y="3135732"/>
              <a:ext cx="800385" cy="800385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404566" y="4569111"/>
            <a:ext cx="8638353" cy="1892464"/>
            <a:chOff x="823249" y="4745499"/>
            <a:chExt cx="7667926" cy="1892464"/>
          </a:xfrm>
        </p:grpSpPr>
        <p:sp>
          <p:nvSpPr>
            <p:cNvPr id="16" name="Полилиния 15"/>
            <p:cNvSpPr/>
            <p:nvPr/>
          </p:nvSpPr>
          <p:spPr>
            <a:xfrm>
              <a:off x="1668091" y="4896168"/>
              <a:ext cx="6823084" cy="751151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</a:rPr>
                <a:t>На  выкуп жилья </a:t>
              </a:r>
              <a:r>
                <a:rPr lang="ru-RU" sz="1200" dirty="0"/>
                <a:t>в 2020 году в сумме 117 040,7 тыс. рублей, в 2021 году – 87 156,7 тыс. рублей, в 2022 году – 87 156,6 тыс. рублей</a:t>
              </a:r>
              <a:endParaRPr lang="ru-RU" sz="1200" dirty="0">
                <a:solidFill>
                  <a:prstClr val="white"/>
                </a:solidFill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1657446" y="5924327"/>
              <a:ext cx="6823083" cy="601016"/>
            </a:xfrm>
            <a:custGeom>
              <a:avLst/>
              <a:gdLst>
                <a:gd name="connsiteX0" fmla="*/ 0 w 6979262"/>
                <a:gd name="connsiteY0" fmla="*/ 0 h 601015"/>
                <a:gd name="connsiteX1" fmla="*/ 6678755 w 6979262"/>
                <a:gd name="connsiteY1" fmla="*/ 0 h 601015"/>
                <a:gd name="connsiteX2" fmla="*/ 6979262 w 6979262"/>
                <a:gd name="connsiteY2" fmla="*/ 300508 h 601015"/>
                <a:gd name="connsiteX3" fmla="*/ 6678755 w 6979262"/>
                <a:gd name="connsiteY3" fmla="*/ 601015 h 601015"/>
                <a:gd name="connsiteX4" fmla="*/ 0 w 6979262"/>
                <a:gd name="connsiteY4" fmla="*/ 601015 h 601015"/>
                <a:gd name="connsiteX5" fmla="*/ 0 w 6979262"/>
                <a:gd name="connsiteY5" fmla="*/ 0 h 6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9262" h="601015">
                  <a:moveTo>
                    <a:pt x="6979262" y="601014"/>
                  </a:moveTo>
                  <a:lnTo>
                    <a:pt x="300507" y="601014"/>
                  </a:lnTo>
                  <a:lnTo>
                    <a:pt x="0" y="300507"/>
                  </a:lnTo>
                  <a:lnTo>
                    <a:pt x="300507" y="1"/>
                  </a:lnTo>
                  <a:lnTo>
                    <a:pt x="6979262" y="1"/>
                  </a:lnTo>
                  <a:lnTo>
                    <a:pt x="6979262" y="60101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1" rIns="540000" bIns="41910" numCol="1" spcCol="1270" anchor="ctr" anchorCtr="0">
              <a:noAutofit/>
            </a:bodyPr>
            <a:lstStyle/>
            <a:p>
              <a:pPr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</a:rPr>
                <a:t>На стимулирование жилищного строительства в 2020-2022 годах </a:t>
              </a:r>
              <a:r>
                <a:rPr lang="ru-RU" sz="1200" dirty="0"/>
                <a:t>в сумме 12 024,3 тыс. рублей ежегодно</a:t>
              </a:r>
              <a:endParaRPr lang="ru-RU" sz="1200" dirty="0">
                <a:solidFill>
                  <a:prstClr val="black"/>
                </a:solidFill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823249" y="4745499"/>
              <a:ext cx="707452" cy="774692"/>
            </a:xfrm>
            <a:prstGeom prst="ellipse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Овал 20"/>
            <p:cNvSpPr/>
            <p:nvPr/>
          </p:nvSpPr>
          <p:spPr>
            <a:xfrm>
              <a:off x="823304" y="5860420"/>
              <a:ext cx="694528" cy="777543"/>
            </a:xfrm>
            <a:prstGeom prst="ellipse">
              <a:avLst/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0" name="Группа 19"/>
          <p:cNvGrpSpPr/>
          <p:nvPr/>
        </p:nvGrpSpPr>
        <p:grpSpPr>
          <a:xfrm>
            <a:off x="7719178" y="-32861"/>
            <a:ext cx="1425440" cy="1275479"/>
            <a:chOff x="7719178" y="-32861"/>
            <a:chExt cx="1425440" cy="1275479"/>
          </a:xfrm>
        </p:grpSpPr>
        <p:pic>
          <p:nvPicPr>
            <p:cNvPr id="22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740352" y="42289"/>
              <a:ext cx="14036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rgbClr val="FFFF00"/>
                  </a:solidFill>
                </a:rPr>
                <a:t>Мероприятия программы в составе портфеля проектов, направленных на реализацию Указа Президента РФ №204: «Жилье и городская среда»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7008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1660" y="375895"/>
            <a:ext cx="626469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жилищной сферы в Нижневартовском районе» 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991561"/>
              </p:ext>
            </p:extLst>
          </p:nvPr>
        </p:nvGraphicFramePr>
        <p:xfrm>
          <a:off x="971596" y="1230729"/>
          <a:ext cx="8077874" cy="5088456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760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30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Единицы измерения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Базовый показатель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Увеличение объема</a:t>
                      </a:r>
                      <a:r>
                        <a:rPr lang="ru-RU" sz="1100" b="0" baseline="0" dirty="0">
                          <a:effectLst/>
                        </a:rPr>
                        <a:t> жилищного строительства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млн. кв. м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0,01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0,016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0,015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0,016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Коэффициент доступности жилья (количество лет, необходимых семье, состоящей из трех человек, для приобретения стандартной квартиры общей площадью 54 кв. метра с учетом среднего годового совокупного денежного дохода семьи) 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2,2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2,1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2,1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2,0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Общая площадь жилых помещений, приходящихся в среднем на 1 жителя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кв. м.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17,8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18,0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18,1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18,2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Общая площадь жилых помещений, приходящихся в среднем на 1 жителя, в том числе введенная за один год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кв. м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0,27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0,27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0,28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0,28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Доля молодых семей, улучшивших жилищные условия в соответствии с муниципальной программой, в общем числе молодых семей, поставленных на учет в качестве нуждающихся в улучшении жилищных условий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11,11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11,11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11,11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11,11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Доля муниципальных образований района с утвержденными документами территориального планирования и градостроительного зонирования от общего количества муниципальных образований района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Доля муниципальных услуг в электронном виде в общем количестве предоставленных услуг по выдаче разрешения на строительство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%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248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Количество предоставленных в собственность земельных участков без проведения торгов и предварительных согласований мест размещения объектов для строительства индивидуальных жилых домов гражданам, отнесенным к категориям, указанным в пункте 1 статьи 7.4. Закона Ханты-Мансийского автономного округа – Югры от 06.07.2005 № 57-оз «О регулировании отдельных жилищных отношений </a:t>
                      </a:r>
                      <a:r>
                        <a:rPr lang="ru-RU" sz="1100" b="0" dirty="0" err="1">
                          <a:effectLst/>
                        </a:rPr>
                        <a:t>вХанты</a:t>
                      </a:r>
                      <a:r>
                        <a:rPr lang="ru-RU" sz="1100" b="0" dirty="0">
                          <a:effectLst/>
                        </a:rPr>
                        <a:t>-Мансийском автономном округе – Югре»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участков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19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 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Количество жилых помещений, предоставленных лицам из числа детей-сирот и детей, оставшихся без попечения родителей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шт.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dirty="0">
                          <a:effectLst/>
                        </a:rPr>
                        <a:t>Площадь земельных участков, предоставленных, для жилищного строительства, индивидуального жилищного строительства в расчете на 10 тыс. чел.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га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1,3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1,2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1,3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1,3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61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effectLst/>
                        </a:rPr>
                        <a:t>Количество проведенных капитальных ремонтов объектов муниципального жилого фонда</a:t>
                      </a:r>
                      <a:endParaRPr lang="ru-RU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объект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431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88032"/>
            <a:ext cx="8172400" cy="516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30412" y="1304933"/>
            <a:ext cx="8640052" cy="1890673"/>
            <a:chOff x="402805" y="2251982"/>
            <a:chExt cx="8640052" cy="2047387"/>
          </a:xfrm>
        </p:grpSpPr>
        <p:sp>
          <p:nvSpPr>
            <p:cNvPr id="11" name="Полилиния 10"/>
            <p:cNvSpPr/>
            <p:nvPr/>
          </p:nvSpPr>
          <p:spPr>
            <a:xfrm>
              <a:off x="1348283" y="2251982"/>
              <a:ext cx="7694574" cy="91725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/>
              <a:r>
                <a:rPr lang="ru-RU" sz="1200" dirty="0"/>
                <a:t>Капитальный ремонт систем теплоснабжения, водоснабжения и водоотведения для подготовки к осенне-зимнему периоду в 2020 году в сумме  48 484,2 тыс. рублей, в 2021 году –62 002,7 тыс. рублей, в 2022 году – 61 811,0 тыс. рублей</a:t>
              </a:r>
              <a:endParaRPr lang="ru-RU" sz="1100" dirty="0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29440" y="2280170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339658" y="3355403"/>
              <a:ext cx="7694574" cy="94396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/>
              <a:r>
                <a:rPr lang="ru-RU" sz="1100" dirty="0"/>
                <a:t> </a:t>
              </a:r>
              <a:r>
                <a:rPr lang="ru-RU" sz="1200" dirty="0"/>
                <a:t>Возмещение убытков, связанных с применением регулируемых тарифов на коммунальные услуги в 2020 году в сумме 11 920,0 тыс. рублей, в 2021-2022 годах- 23 609,0 тыс. рублей ежегодно;</a:t>
              </a:r>
            </a:p>
            <a:p>
              <a:pPr lvl="0"/>
              <a:r>
                <a:rPr lang="ru-RU" sz="1200"/>
                <a:t>Приобретение </a:t>
              </a:r>
              <a:r>
                <a:rPr lang="ru-RU" sz="1200" dirty="0"/>
                <a:t>энергоносителей с целью  безаварийного прохождения отопительного сезона  в 2020 году – 35 904,7 </a:t>
              </a:r>
              <a:r>
                <a:rPr lang="ru-RU" sz="1200" dirty="0" err="1"/>
                <a:t>тыс.рублей</a:t>
              </a:r>
              <a:r>
                <a:rPr lang="ru-RU" sz="1200" dirty="0"/>
                <a:t>, в 2021 году – 41 708,1 тыс. рублей, в 2022 году – 41 565,2 тыс. рублей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402805" y="3298081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349787" y="3640391"/>
            <a:ext cx="8645612" cy="1846641"/>
            <a:chOff x="823304" y="4526599"/>
            <a:chExt cx="7674369" cy="1846641"/>
          </a:xfrm>
        </p:grpSpPr>
        <p:sp>
          <p:nvSpPr>
            <p:cNvPr id="16" name="Полилиния 15"/>
            <p:cNvSpPr/>
            <p:nvPr/>
          </p:nvSpPr>
          <p:spPr>
            <a:xfrm>
              <a:off x="1668145" y="4526599"/>
              <a:ext cx="6823084" cy="1028950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lvl="0"/>
              <a:r>
                <a:rPr lang="ru-RU" sz="1200" dirty="0"/>
                <a:t>Возмещение недополученных доходов организациям, осуществляющим реализацию электрической энергии организациям в зоне децентрализованного электроснабжения по цене электрической энергии зоны централизованного электроснабжения в 2020 году в сумме 62 503,9 тыс. рублей, в 2021 году – 65 052,7 тыс. рублей, в 2022 году – 66 055,4 тыс. рублей.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674590" y="5683961"/>
              <a:ext cx="6823083" cy="601016"/>
            </a:xfrm>
            <a:custGeom>
              <a:avLst/>
              <a:gdLst>
                <a:gd name="connsiteX0" fmla="*/ 0 w 6979262"/>
                <a:gd name="connsiteY0" fmla="*/ 0 h 601015"/>
                <a:gd name="connsiteX1" fmla="*/ 6678755 w 6979262"/>
                <a:gd name="connsiteY1" fmla="*/ 0 h 601015"/>
                <a:gd name="connsiteX2" fmla="*/ 6979262 w 6979262"/>
                <a:gd name="connsiteY2" fmla="*/ 300508 h 601015"/>
                <a:gd name="connsiteX3" fmla="*/ 6678755 w 6979262"/>
                <a:gd name="connsiteY3" fmla="*/ 601015 h 601015"/>
                <a:gd name="connsiteX4" fmla="*/ 0 w 6979262"/>
                <a:gd name="connsiteY4" fmla="*/ 601015 h 601015"/>
                <a:gd name="connsiteX5" fmla="*/ 0 w 6979262"/>
                <a:gd name="connsiteY5" fmla="*/ 0 h 6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9262" h="601015">
                  <a:moveTo>
                    <a:pt x="6979262" y="601014"/>
                  </a:moveTo>
                  <a:lnTo>
                    <a:pt x="300507" y="601014"/>
                  </a:lnTo>
                  <a:lnTo>
                    <a:pt x="0" y="300507"/>
                  </a:lnTo>
                  <a:lnTo>
                    <a:pt x="300507" y="1"/>
                  </a:lnTo>
                  <a:lnTo>
                    <a:pt x="6979262" y="1"/>
                  </a:lnTo>
                  <a:lnTo>
                    <a:pt x="6979262" y="60101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1" rIns="540000" bIns="41910" numCol="1" spcCol="1270" anchor="ctr" anchorCtr="0">
              <a:noAutofit/>
            </a:bodyPr>
            <a:lstStyle/>
            <a:p>
              <a:pPr lvl="0" algn="just"/>
              <a:r>
                <a:rPr lang="ru-RU" sz="1200" dirty="0"/>
                <a:t>Формирование комфортной городской среды и благоустройство территорий, реализуемых посредством инициативного бюджетирования  на 2020 год 10 723,3 тыс. рублей, на 2021 год 10 723,2 </a:t>
              </a:r>
              <a:r>
                <a:rPr lang="ru-RU" sz="1200" dirty="0" err="1"/>
                <a:t>тыс.рублей</a:t>
              </a:r>
              <a:r>
                <a:rPr lang="ru-RU" sz="1200" dirty="0"/>
                <a:t>, на 2021 год 10 967,0 </a:t>
              </a:r>
              <a:r>
                <a:rPr lang="ru-RU" sz="1200" dirty="0" err="1"/>
                <a:t>тыс.рублей</a:t>
              </a:r>
              <a:r>
                <a:rPr lang="ru-RU" sz="1200" dirty="0"/>
                <a:t>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Овал 17"/>
            <p:cNvSpPr/>
            <p:nvPr/>
          </p:nvSpPr>
          <p:spPr>
            <a:xfrm>
              <a:off x="823304" y="4653728"/>
              <a:ext cx="707452" cy="774692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853094" y="5595697"/>
              <a:ext cx="694528" cy="777543"/>
            </a:xfrm>
            <a:prstGeom prst="ellipse">
              <a:avLst/>
            </a:prstGeom>
            <a:blipFill>
              <a:blip r:embed="rId7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1" name="Полилиния 20"/>
          <p:cNvSpPr/>
          <p:nvPr/>
        </p:nvSpPr>
        <p:spPr>
          <a:xfrm flipH="1">
            <a:off x="357048" y="5627255"/>
            <a:ext cx="7686590" cy="601016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lvl="0" algn="just"/>
            <a:r>
              <a:rPr lang="ru-RU" sz="1200" dirty="0"/>
              <a:t>Содержание МКУ «Управление капитального строительства по застройке Нижневартовского района» в сумме 48 806,4 тыс. рублей ежегодно.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 flipH="1">
            <a:off x="8179415" y="5571412"/>
            <a:ext cx="782425" cy="777543"/>
          </a:xfrm>
          <a:prstGeom prst="ellipse">
            <a:avLst/>
          </a:prstGeom>
          <a:blipFill>
            <a:blip r:embed="rId8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73547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476475"/>
              </p:ext>
            </p:extLst>
          </p:nvPr>
        </p:nvGraphicFramePr>
        <p:xfrm>
          <a:off x="971599" y="1196753"/>
          <a:ext cx="8172401" cy="445841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2615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19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целевых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показателей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Базовый  показатель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Значения показателя по годам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2020г.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0535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Увеличение доли населения Нижневартовского района, обеспеченного качественной питьевой водой из систем централизованного водоснабжения до 99% в период до 1 января 2025 года,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65,7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85,5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91,5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5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Количество благоустроенных дворовых территорий многоквартирных домов, 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439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Количество благоустроенных мест общего пользования, 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49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Доля площади жилищного фонда, обеспеченного всеми видами благоустройства, в общей площади жилищного фонда,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65,8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86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Повышение обеспеченности населения централизованными услугами водоснабжения,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91,5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91,8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92,2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86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Повышение обеспеченности населения централизованными услугами теплоснабжения,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92,3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92,7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93,1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056" name="Picture 8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661248"/>
            <a:ext cx="6192688" cy="85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874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Картинки по запросу закон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44211"/>
            <a:ext cx="8172400" cy="543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348283" y="1246626"/>
            <a:ext cx="7694574" cy="1606311"/>
            <a:chOff x="1348283" y="1250759"/>
            <a:chExt cx="7694574" cy="1739454"/>
          </a:xfrm>
        </p:grpSpPr>
        <p:sp>
          <p:nvSpPr>
            <p:cNvPr id="8" name="Полилиния 7"/>
            <p:cNvSpPr/>
            <p:nvPr/>
          </p:nvSpPr>
          <p:spPr>
            <a:xfrm>
              <a:off x="1348283" y="1250759"/>
              <a:ext cx="7694574" cy="746377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1348283" y="2251983"/>
              <a:ext cx="7694574" cy="73823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763688" y="1340768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функционирования и развития систем видеонаблюдения в сфере общественного порядка в 2020 году в сумме 377,6 тыс. рублей, в 2021 году – 445,0 тыс. рублей, в 2022 году – 355,0 тыс. рублей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19338" y="2272802"/>
            <a:ext cx="7026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создание условий деятельности народных дружин в 2020 году в сумме 203,9 тыс. рублей, в 2021 году – 206,9 тыс. рублей, в 2022 году – 206,8 тыс. рублей;.</a:t>
            </a:r>
          </a:p>
        </p:txBody>
      </p:sp>
      <p:sp>
        <p:nvSpPr>
          <p:cNvPr id="14" name="Овал 13"/>
          <p:cNvSpPr/>
          <p:nvPr/>
        </p:nvSpPr>
        <p:spPr>
          <a:xfrm>
            <a:off x="323528" y="2117107"/>
            <a:ext cx="846967" cy="77305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300000"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6" name="Picture 4" descr="Картинки по запросу видеонаблюдение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34" y="1120185"/>
            <a:ext cx="857861" cy="857861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334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818199"/>
              </p:ext>
            </p:extLst>
          </p:nvPr>
        </p:nvGraphicFramePr>
        <p:xfrm>
          <a:off x="971596" y="2547772"/>
          <a:ext cx="8172404" cy="110642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39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 показатель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85800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выявленных с участием общественности правонарушений в общем количестве правонарушений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преступности (число зарегистрированных преступлений на 100 тыс. человек населения)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218" name="Picture 2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1944216" cy="124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303" y="4869160"/>
            <a:ext cx="1512656" cy="15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953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Лето в хвойном ле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94" y="1193307"/>
            <a:ext cx="8183606" cy="538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«Безопасность жизнедеятельности в Нижневартовском районе»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63638" y="1709444"/>
            <a:ext cx="7694574" cy="1700360"/>
            <a:chOff x="1348283" y="1250760"/>
            <a:chExt cx="7694574" cy="2023212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50760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48283" y="2251982"/>
              <a:ext cx="7694574" cy="102199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804895" y="1863689"/>
            <a:ext cx="7075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создание условий для обеспечения пожарной безопасности: в 2020-2022 годах 2 263 тыс. рублей ежегодно.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09384" y="2732563"/>
            <a:ext cx="7158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мероприятия по проведению работ, направленных на предупреждение и ликвидацию стихийных бедствий: 878,9 тыс. рублей ежегодно.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566775" y="5785567"/>
            <a:ext cx="7646675" cy="639452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/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595739" y="5875314"/>
            <a:ext cx="7031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содержание МКУ «Управление по делам гражданской обороны и чрезвычайным ситуациям»: в 2020 году – 37 790,5 тыс. рублей, в 2021 году – 35 400 тыс. рублей, в 2022 году – 35 400 тыс. рублей.</a:t>
            </a:r>
          </a:p>
        </p:txBody>
      </p:sp>
      <p:sp>
        <p:nvSpPr>
          <p:cNvPr id="17" name="Овал 16"/>
          <p:cNvSpPr/>
          <p:nvPr/>
        </p:nvSpPr>
        <p:spPr>
          <a:xfrm flipH="1">
            <a:off x="8289797" y="5721747"/>
            <a:ext cx="826051" cy="76709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 flipH="1">
            <a:off x="8299445" y="4765218"/>
            <a:ext cx="826051" cy="77186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000" b="-1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9" name="Picture 2" descr="Основные вопросы пожарной безопасност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7" y="1575315"/>
            <a:ext cx="847153" cy="84715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5" y="2592603"/>
            <a:ext cx="848990" cy="773318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Полилиния 20"/>
          <p:cNvSpPr/>
          <p:nvPr/>
        </p:nvSpPr>
        <p:spPr>
          <a:xfrm flipH="1">
            <a:off x="566775" y="4872726"/>
            <a:ext cx="7646675" cy="610299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/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595739" y="4932459"/>
            <a:ext cx="7015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мероприятия по проведению дезинсекции и дератизации: 2 993,8 тыс. рублей ежегодно за счет средств бюджета автономного округа.</a:t>
            </a:r>
          </a:p>
        </p:txBody>
      </p:sp>
    </p:spTree>
    <p:extLst>
      <p:ext uri="{BB962C8B-B14F-4D97-AF65-F5344CB8AC3E}">
        <p14:creationId xmlns:p14="http://schemas.microsoft.com/office/powerpoint/2010/main" val="2950808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«Безопасность жизнедеятельности в Нижневартовском районе»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741491"/>
              </p:ext>
            </p:extLst>
          </p:nvPr>
        </p:nvGraphicFramePr>
        <p:xfrm>
          <a:off x="971597" y="1179395"/>
          <a:ext cx="8172403" cy="99870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536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4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7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 показатель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2022 </a:t>
                      </a:r>
                      <a:r>
                        <a:rPr lang="ru-RU" sz="1100" dirty="0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населенных пунктов пожарным инвентарем и оборудованием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населенных пунктов системой оповещения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 descr="ÐÐ°ÑÑÐ¸Ð½ÐºÐ¸ Ð¿Ð¾ Ð·Ð°Ð¿ÑÐ¾ÑÑ Ð±ÐµÐ·Ð¾Ð¿Ð°ÑÐ½Ð¾ÑÑÑ Ð¶Ð¸Ð·Ð½ÐµÐ´ÐµÑÑÐµÐ»ÑÐ½Ð¾ÑÑÐ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"/>
          <a:stretch/>
        </p:blipFill>
        <p:spPr bwMode="auto">
          <a:xfrm>
            <a:off x="3363004" y="2636911"/>
            <a:ext cx="3513252" cy="35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¿Ð¾Ð¶Ð°ÑÐ½ÑÐ¹ Ð¸Ð½Ð²ÐµÐ½ÑÐ°ÑÑ Ð¾Ð¿Ð¾Ð²ÐµÑ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5008614"/>
            <a:ext cx="2232248" cy="148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ÑÐ¸ÑÑÐµÐ¼Ñ Ð¾Ð¿Ð¾Ð²ÐµÑÐµÐ½Ð¸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558" y="2288102"/>
            <a:ext cx="2595280" cy="106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901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Ð°ÑÑÐ¸Ð½ÐºÐ¸ Ð¿Ð¾ Ð·Ð°Ð¿ÑÐ¾ÑÑ ÑÐºÐ¾Ð»Ð¾Ð³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02" y="1173659"/>
            <a:ext cx="8210571" cy="540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9732" y="128549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51520" y="1881508"/>
            <a:ext cx="8798968" cy="4193018"/>
            <a:chOff x="252993" y="505798"/>
            <a:chExt cx="8798968" cy="3501494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348283" y="559762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200" dirty="0"/>
                <a:t>На экологическое просвещение населения района в 2020-2022 годах – 97,6 тыс. рублей ежегодно за счет средств бюджета района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252993" y="505798"/>
              <a:ext cx="951959" cy="800385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57387" y="3282469"/>
              <a:ext cx="7694574" cy="71909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rgbClr val="FFFFFF"/>
                  </a:solidFill>
                </a:rPr>
                <a:t>На обеспечение регулирования деятельности по обращению с </a:t>
              </a:r>
              <a:r>
                <a:rPr lang="ru-RU" sz="1200" dirty="0">
                  <a:solidFill>
                    <a:srgbClr val="FFFFFF"/>
                  </a:solidFill>
                </a:rPr>
                <a:t>твердыми коммунальными отходами </a:t>
              </a:r>
              <a:r>
                <a:rPr lang="ru-RU" sz="1200" kern="1200" dirty="0">
                  <a:solidFill>
                    <a:srgbClr val="FFFFFF"/>
                  </a:solidFill>
                </a:rPr>
                <a:t>в 2020-2022 годах в сумме 86,5 тыс. рублей ежегодно за счет средств бюджета округа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52993" y="3206907"/>
              <a:ext cx="951959" cy="800385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528101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506414"/>
              </p:ext>
            </p:extLst>
          </p:nvPr>
        </p:nvGraphicFramePr>
        <p:xfrm>
          <a:off x="971600" y="1196751"/>
          <a:ext cx="8172400" cy="360152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3538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7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9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08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8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  целевых показателей муниципальной программы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Единицы измерения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Базовый показатель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2020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8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населения, вовлеченного в экологические  мероприятия, от общего числа жителей района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%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14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24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29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29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Эффективность осуществления отдельных государственных полномочий Ханты-Мансийского автономного округа – Югры в сфере обращения с твердыми коммунальными отходами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%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Протяженность береговой линии, очищенной от бытового мусора в границах населенных пунктов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км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43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43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43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43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52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населения, вовлеченного в мероприятия по очистке берегов водных объектов, (нарастающим итогом)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14,577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19,436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59732" y="128549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ÐÐ°ÑÑÐ¸Ð½ÐºÐ¸ Ð¿Ð¾ Ð·Ð°Ð¿ÑÐ¾ÑÑ Ð·ÐµÐ»ÐµÐ½Ñ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5216180"/>
            <a:ext cx="7776864" cy="136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889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22622"/>
            <a:ext cx="8172400" cy="53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«Информационное общество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00878" y="1387476"/>
            <a:ext cx="8866775" cy="4558274"/>
            <a:chOff x="273271" y="694566"/>
            <a:chExt cx="8866775" cy="3806513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445472" y="896090"/>
              <a:ext cx="7694574" cy="420926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algn="just"/>
              <a:r>
                <a:rPr lang="ru-RU" sz="1200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dirty="0">
                  <a:solidFill>
                    <a:schemeClr val="tx1"/>
                  </a:solidFill>
                </a:rPr>
                <a:t>мероприятие «Обеспечение доступности населению современных информационных технологий»</a:t>
              </a:r>
              <a:r>
                <a:rPr lang="ru-RU" sz="1200" kern="1200" dirty="0">
                  <a:solidFill>
                    <a:schemeClr val="tx1"/>
                  </a:solidFill>
                </a:rPr>
                <a:t> района в 2020-2022 годах – 837,0 тыс. рублей ежегодно за счет средств бюджета района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277086" y="694566"/>
              <a:ext cx="1025055" cy="800385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427290" y="3726270"/>
              <a:ext cx="7694574" cy="71909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/>
              <a:r>
                <a:rPr lang="ru-RU" sz="1200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dirty="0">
                  <a:solidFill>
                    <a:schemeClr val="tx1"/>
                  </a:solidFill>
                </a:rPr>
                <a:t>мероприятие «Развитие и сопровождение инфраструктуры электронного правительства и информационных систем, развитие технической  и технологической основы становления информационного общества» </a:t>
              </a:r>
              <a:r>
                <a:rPr lang="ru-RU" sz="1200" kern="1200" dirty="0">
                  <a:solidFill>
                    <a:schemeClr val="tx1"/>
                  </a:solidFill>
                </a:rPr>
                <a:t>в 2020-2022 годах в сумме 10 980,5 тыс. рублей ежегодно за счет средств бюджета района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3271" y="3700694"/>
              <a:ext cx="1025055" cy="800385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111250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52" y="5949280"/>
            <a:ext cx="8191747" cy="63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«Информационное общество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495707"/>
              </p:ext>
            </p:extLst>
          </p:nvPr>
        </p:nvGraphicFramePr>
        <p:xfrm>
          <a:off x="952253" y="1196751"/>
          <a:ext cx="8191348" cy="4785816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4907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9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1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91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07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Единицы измерения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Базовый показатель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2020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Доля домашних хозяйств, имеющих доступ к информационно-телекоммуникационной сети «Интернет», в общем числе домашних хозяйств, процентов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1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Доля архивных фондов переведенных в электронную форму, процентов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Количество информационных систем и объектов информатизации, аттестованных в соответствии с требованиями по информационной безопасности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431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Доля органов местного самоуправления района, организаций бюджетной сферы района, использующих процедуры электронного информационного взаимодействия на всех стадиях процесса осуществления муниципальных закупок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Количество выполненных работ по автоматизации, информационному и техническому обеспечению деятельности органов местного самоуправления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9250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9750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71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Количество выполненных работ по сопровождению и эксплуатации автоматизированных информационных систем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8590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8750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8835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35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Прирост объемов информационных ресурсов в процентах к 2016 году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69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Доля муниципальных услуг, оказываемых населению района в электронном виде от общего числа услуг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94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Посещаемость официальных веб-сайтов органов местного самоуправления района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Тыс. ед.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71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Доля граждан, использующих механизм получения муниципальных услуг в электронной форме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946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Ð°ÑÑÐ¸Ð½ÐºÐ¸ Ð¿Ð¾ Ð·Ð°Ð¿ÑÐ¾ÑÑ Ð´Ð¾ÑÐ¾Ð¶Ð½Ð¾ ÑÑÐ°Ð½ÑÐ¿Ð¾ÑÑÐ½Ð°Ñ Ð´ÐµÑÑÐµÐ»ÑÐ½Ð¾ÑÑÑ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1182"/>
            <a:ext cx="8172400" cy="536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транспортной системы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8536" y="2952306"/>
            <a:ext cx="9008488" cy="2365307"/>
            <a:chOff x="99708" y="1980236"/>
            <a:chExt cx="9008488" cy="2381040"/>
          </a:xfrm>
        </p:grpSpPr>
        <p:sp>
          <p:nvSpPr>
            <p:cNvPr id="8" name="Полилиния 7"/>
            <p:cNvSpPr/>
            <p:nvPr/>
          </p:nvSpPr>
          <p:spPr>
            <a:xfrm>
              <a:off x="1336124" y="2242640"/>
              <a:ext cx="7772071" cy="711134"/>
            </a:xfrm>
            <a:custGeom>
              <a:avLst/>
              <a:gdLst>
                <a:gd name="connsiteX0" fmla="*/ 0 w 7268092"/>
                <a:gd name="connsiteY0" fmla="*/ 0 h 1053165"/>
                <a:gd name="connsiteX1" fmla="*/ 6741510 w 7268092"/>
                <a:gd name="connsiteY1" fmla="*/ 0 h 1053165"/>
                <a:gd name="connsiteX2" fmla="*/ 7268092 w 7268092"/>
                <a:gd name="connsiteY2" fmla="*/ 526583 h 1053165"/>
                <a:gd name="connsiteX3" fmla="*/ 6741510 w 7268092"/>
                <a:gd name="connsiteY3" fmla="*/ 1053165 h 1053165"/>
                <a:gd name="connsiteX4" fmla="*/ 0 w 7268092"/>
                <a:gd name="connsiteY4" fmla="*/ 1053165 h 1053165"/>
                <a:gd name="connsiteX5" fmla="*/ 0 w 7268092"/>
                <a:gd name="connsiteY5" fmla="*/ 0 h 10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8092" h="1053165">
                  <a:moveTo>
                    <a:pt x="7268092" y="1053164"/>
                  </a:moveTo>
                  <a:lnTo>
                    <a:pt x="526582" y="1053164"/>
                  </a:lnTo>
                  <a:lnTo>
                    <a:pt x="0" y="526582"/>
                  </a:lnTo>
                  <a:lnTo>
                    <a:pt x="526582" y="1"/>
                  </a:lnTo>
                  <a:lnTo>
                    <a:pt x="7268092" y="1"/>
                  </a:lnTo>
                  <a:lnTo>
                    <a:pt x="7268092" y="105316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2009" tIns="45721" rIns="85344" bIns="45721" numCol="1" spcCol="1270" anchor="ctr" anchorCtr="0">
              <a:noAutofit/>
            </a:bodyPr>
            <a:lstStyle/>
            <a:p>
              <a:r>
                <a:rPr lang="ru-RU" sz="1200" kern="1200" dirty="0"/>
                <a:t>Капитальный ремонт, ремонт дорог </a:t>
              </a:r>
              <a:r>
                <a:rPr lang="ru-RU" sz="1200" dirty="0"/>
                <a:t>в 2020 году в размере - 26 935,3 тыс. рублей  за счет средств бюджета района; в 2021 году - 26 984,4 тыс. рублей за счет средств бюджета района; в 2022 году в размере 27 933,6 тыс. рублей  за счет средств бюджета района.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99708" y="1980236"/>
              <a:ext cx="1152128" cy="1088110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000" r="-4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36125" y="3254580"/>
              <a:ext cx="7772071" cy="1080124"/>
            </a:xfrm>
            <a:custGeom>
              <a:avLst/>
              <a:gdLst>
                <a:gd name="connsiteX0" fmla="*/ 0 w 7423212"/>
                <a:gd name="connsiteY0" fmla="*/ 0 h 1463848"/>
                <a:gd name="connsiteX1" fmla="*/ 6691288 w 7423212"/>
                <a:gd name="connsiteY1" fmla="*/ 0 h 1463848"/>
                <a:gd name="connsiteX2" fmla="*/ 7423212 w 7423212"/>
                <a:gd name="connsiteY2" fmla="*/ 731924 h 1463848"/>
                <a:gd name="connsiteX3" fmla="*/ 6691288 w 7423212"/>
                <a:gd name="connsiteY3" fmla="*/ 1463848 h 1463848"/>
                <a:gd name="connsiteX4" fmla="*/ 0 w 7423212"/>
                <a:gd name="connsiteY4" fmla="*/ 1463848 h 1463848"/>
                <a:gd name="connsiteX5" fmla="*/ 0 w 7423212"/>
                <a:gd name="connsiteY5" fmla="*/ 0 h 146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3212" h="1463848">
                  <a:moveTo>
                    <a:pt x="7423212" y="1463847"/>
                  </a:moveTo>
                  <a:lnTo>
                    <a:pt x="731924" y="1463847"/>
                  </a:lnTo>
                  <a:lnTo>
                    <a:pt x="0" y="731924"/>
                  </a:lnTo>
                  <a:lnTo>
                    <a:pt x="731924" y="1"/>
                  </a:lnTo>
                  <a:lnTo>
                    <a:pt x="7423212" y="1"/>
                  </a:lnTo>
                  <a:lnTo>
                    <a:pt x="7423212" y="146384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80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/>
                <a:t>Транспортные услуги в 2020 году 57 058,3тыс. рублей (из них: на воздушный транспорт – </a:t>
              </a:r>
              <a:r>
                <a:rPr lang="ru-RU" sz="1200" dirty="0"/>
                <a:t>32 643,1 </a:t>
              </a:r>
              <a:r>
                <a:rPr lang="ru-RU" sz="1200" kern="1200" dirty="0"/>
                <a:t>тыс. рублей, водный транспорт – </a:t>
              </a:r>
              <a:r>
                <a:rPr lang="ru-RU" sz="1200" dirty="0"/>
                <a:t>24 415,2 </a:t>
              </a:r>
              <a:r>
                <a:rPr lang="ru-RU" sz="1200" kern="1200" dirty="0"/>
                <a:t>тыс. рублей), в 2021 году 91 158,7 тыс. рублей (из них: на воздушный транспорт – </a:t>
              </a:r>
              <a:r>
                <a:rPr lang="ru-RU" sz="1200" dirty="0"/>
                <a:t>65 883,8 </a:t>
              </a:r>
              <a:r>
                <a:rPr lang="ru-RU" sz="1200" kern="1200" dirty="0"/>
                <a:t>тыс. рублей, водный транспорт – </a:t>
              </a:r>
              <a:r>
                <a:rPr lang="ru-RU" sz="1200" dirty="0"/>
                <a:t>25 274,9 </a:t>
              </a:r>
              <a:r>
                <a:rPr lang="ru-RU" sz="1200" kern="1200" dirty="0"/>
                <a:t>тыс. рублей), в 2022 году 91 999,6 тыс. рублей (из них: на воздушный транспорт – </a:t>
              </a:r>
              <a:r>
                <a:rPr lang="ru-RU" sz="1200" dirty="0"/>
                <a:t>65 883,8 </a:t>
              </a:r>
              <a:r>
                <a:rPr lang="ru-RU" sz="1200" kern="1200" dirty="0"/>
                <a:t>тыс. рублей, водный транспорт – </a:t>
              </a:r>
              <a:r>
                <a:rPr lang="ru-RU" sz="1200" dirty="0"/>
                <a:t>26 115,8 тыс</a:t>
              </a:r>
              <a:r>
                <a:rPr lang="ru-RU" sz="1200" kern="1200" dirty="0"/>
                <a:t>. рублей)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111879" y="3281156"/>
              <a:ext cx="1152128" cy="1080120"/>
            </a:xfrm>
            <a:prstGeom prst="ellipse">
              <a:avLst/>
            </a:prstGeom>
            <a:blipFill>
              <a:blip r:embed="rId5" cstate="print"/>
              <a:srcRect/>
              <a:stretch>
                <a:fillRect t="-5000" b="-5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50" y="5362931"/>
            <a:ext cx="1229174" cy="11099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2969" y="5566182"/>
            <a:ext cx="7834684" cy="8352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67944" y="5733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547665" y="5632063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>
                <a:solidFill>
                  <a:prstClr val="white"/>
                </a:solidFill>
              </a:rPr>
              <a:t>На обеспечение функционирования и развития систем видеонаблюдения с целью повышения безопасности дорожного движения, информирования населения </a:t>
            </a:r>
            <a:r>
              <a:rPr lang="ru-RU" sz="1200" dirty="0">
                <a:solidFill>
                  <a:srgbClr val="FFFFFF"/>
                </a:solidFill>
              </a:rPr>
              <a:t>в 2020-2022 годах направлено 450,3 </a:t>
            </a:r>
            <a:r>
              <a:rPr lang="ru-RU" sz="1200" dirty="0" err="1">
                <a:solidFill>
                  <a:srgbClr val="FFFFFF"/>
                </a:solidFill>
              </a:rPr>
              <a:t>тыc</a:t>
            </a:r>
            <a:r>
              <a:rPr lang="ru-RU" sz="1200" dirty="0">
                <a:solidFill>
                  <a:srgbClr val="FFFFFF"/>
                </a:solidFill>
              </a:rPr>
              <a:t>. рублей за счет средств бюджета автономного округа.</a:t>
            </a:r>
            <a:endParaRPr lang="ru-RU" sz="1200" dirty="0">
              <a:solidFill>
                <a:prstClr val="white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418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40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транспортной системы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508294"/>
              </p:ext>
            </p:extLst>
          </p:nvPr>
        </p:nvGraphicFramePr>
        <p:xfrm>
          <a:off x="971600" y="1196755"/>
          <a:ext cx="8172000" cy="457200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0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Единицы измерения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Базовый показатель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2020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 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Протяженность сети автомобильных дорог общего пользования местного значения муниципального образования Нижневартовский район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206,4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206,4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206,4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206,4</a:t>
                      </a: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089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Прирост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показателям, в результате капитального ремонта и ремонта автомобильных дорог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в том числе за счет субсидий предоставленных  местным бюджетам из бюджета Ханты-Мансийского автономного округа – Югры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Общая протяженность автомобильных дорог общего пользования местного значения муниципального образования Нижневартовский район, не соответствующих нормативным требованиям к транспортно-эксплуатационным показателям на 31 декабря отчетного 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Доля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 на 31 декабря отчетного 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99,1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99,4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Перевезено воздушным транспортом, в том числе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Пассажиров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</a:rPr>
                        <a:t>4224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1980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3600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3600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>
                          <a:effectLst/>
                        </a:rPr>
                        <a:t>Груза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Перевезено водным транспортом, в том числе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Пассажиров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8300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2292" name="Picture 4" descr="ÐÐ°ÑÑÐ¸Ð½ÐºÐ¸ Ð¿Ð¾ Ð·Ð°Ð¿ÑÐ¾ÑÑ Ð°Ð²ÑÐ¾Ð¼Ð¾Ð±Ð¸Ð»Ð¸ Ð½Ð° Ð´Ð¾ÑÐ¾Ð³Ð°Ñ Ð¿ÑÐ¾Ð·ÑÐ°ÑÐ½ÑÐ¹ ÑÐ¾Ð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775" b="12830"/>
          <a:stretch/>
        </p:blipFill>
        <p:spPr bwMode="auto">
          <a:xfrm>
            <a:off x="12976" y="3861048"/>
            <a:ext cx="8447456" cy="27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926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6" descr="Картинки по запросу люди нижневартовского район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87224"/>
            <a:ext cx="8172400" cy="535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059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гражданского общества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48283" y="1246627"/>
            <a:ext cx="7719076" cy="2486299"/>
            <a:chOff x="1348283" y="1250760"/>
            <a:chExt cx="7719076" cy="2692383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50760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48283" y="2251982"/>
              <a:ext cx="7694574" cy="73823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72785" y="3282257"/>
              <a:ext cx="7694574" cy="66088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427813"/>
            <a:ext cx="7075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поддержку социально ориентированных некоммерческих организаций: 510,0 тыс. рублей ежегодно.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81944" y="2272802"/>
            <a:ext cx="7063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функционирования МКУ «Учреждение по материально-техническому обеспечению деятельности органов местного самоуправления»: 120 329,51 тыс. рублей ежегодно.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96535" y="3196943"/>
            <a:ext cx="7046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функционирования МКУ «Редакция районной газеты «Новости </a:t>
            </a:r>
            <a:r>
              <a:rPr lang="ru-RU" sz="1200" dirty="0" err="1">
                <a:solidFill>
                  <a:schemeClr val="bg1"/>
                </a:solidFill>
              </a:rPr>
              <a:t>Приобья</a:t>
            </a:r>
            <a:r>
              <a:rPr lang="ru-RU" sz="1200" dirty="0">
                <a:solidFill>
                  <a:schemeClr val="bg1"/>
                </a:solidFill>
              </a:rPr>
              <a:t>»: в 2020 году – 21 847,7 тыс. рублей, в 2021-2022 годах – по 21 812,5 тыс. рублей ежегодно.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1348283" y="4030648"/>
            <a:ext cx="7694574" cy="639452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67352" y="4119541"/>
            <a:ext cx="7075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функционирования МБУ «Телевидение Нижневартовского района»: в 2020-2022 годах – 30 797,4 тыс. рублей ежегодно.</a:t>
            </a:r>
          </a:p>
        </p:txBody>
      </p:sp>
      <p:pic>
        <p:nvPicPr>
          <p:cNvPr id="17" name="Picture 4" descr="Картинки по запросу телевидение нижневартовского района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3" y="4009662"/>
            <a:ext cx="864373" cy="75996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Картинки по запросу новости приобья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4" y="3076225"/>
            <a:ext cx="864372" cy="77187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Картинки по запросу канцелярия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4" y="2129276"/>
            <a:ext cx="864372" cy="78176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8" descr="Картинки по запросу социальные некоммерческие организации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8" y="1187224"/>
            <a:ext cx="930921" cy="784144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0321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гражданского общества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531224"/>
              </p:ext>
            </p:extLst>
          </p:nvPr>
        </p:nvGraphicFramePr>
        <p:xfrm>
          <a:off x="971596" y="1144212"/>
          <a:ext cx="8172404" cy="403620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896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85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Единицы измерения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Базовый показатель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889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финансовую поддержку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7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8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8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8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66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имущественную поддержку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7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8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8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8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29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проведенных мероприятий по повышению правовой культуры избирателей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95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08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заключенных контрактов (договоров) на предоставление услуг и работ на организацию хозяйственного обеспечения деятельности, содержание материально-технической базы органов местного самоуправления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165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170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170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170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081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печатных страниц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2500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2500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2500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2500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54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тиража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печат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лист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1 030 000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1 030 000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1 030 000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1 030 000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035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удовлетворенности населения качеством выполняемых работ по обеспечению жителей района информационным обслуживанием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90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95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95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95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194" name="Picture 2" descr="ÐÐ°ÑÑÐ¸Ð½ÐºÐ¸ Ð¿Ð¾ Ð·Ð°Ð¿ÑÐ¾ÑÑ Ð³ÑÐ°Ð¶Ð´Ð°Ð½ÑÐºÐ¾Ðµ Ð¾Ð±ÑÐµ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229200"/>
            <a:ext cx="2376264" cy="1235139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705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артинки по запросу дружба народов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01" y="1215550"/>
            <a:ext cx="8115253" cy="532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959546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1655676" y="5517231"/>
            <a:ext cx="7128792" cy="993561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bg1"/>
                </a:solidFill>
              </a:rPr>
              <a:t>Расходы направлены на разработку и распространение в образовательных учреждениях района методических и практических рекомендаций, информационных материалов, направленных на воспитание культуры толерантности, взаимоуважения и взаимопонимания, противодействие терроризму, организацию работы по созданию и прокату видеороликов социальной рекламы, выпуск тематических рубрик и информационных материалов, посвященных истории, культуре и традициям народов России.</a:t>
            </a:r>
            <a:endParaRPr lang="ru-RU" sz="1200" kern="1200" dirty="0">
              <a:solidFill>
                <a:schemeClr val="bg1"/>
              </a:solidFill>
            </a:endParaRPr>
          </a:p>
        </p:txBody>
      </p:sp>
      <p:pic>
        <p:nvPicPr>
          <p:cNvPr id="9" name="Picture 2" descr="Похожее изображение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94441"/>
            <a:ext cx="1548172" cy="1180879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илиния 9"/>
          <p:cNvSpPr/>
          <p:nvPr/>
        </p:nvSpPr>
        <p:spPr>
          <a:xfrm>
            <a:off x="1763688" y="1386724"/>
            <a:ext cx="7128792" cy="396315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bg1"/>
                </a:solidFill>
              </a:rPr>
              <a:t>Запланировано: на 2020-2022 годы – по 215,0 тыс. рублей ежегодно.</a:t>
            </a:r>
          </a:p>
        </p:txBody>
      </p:sp>
      <p:sp>
        <p:nvSpPr>
          <p:cNvPr id="3" name="Овал 2"/>
          <p:cNvSpPr/>
          <p:nvPr/>
        </p:nvSpPr>
        <p:spPr>
          <a:xfrm>
            <a:off x="323528" y="5301208"/>
            <a:ext cx="1224136" cy="1244308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55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1052736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899137"/>
              </p:ext>
            </p:extLst>
          </p:nvPr>
        </p:nvGraphicFramePr>
        <p:xfrm>
          <a:off x="989778" y="1520112"/>
          <a:ext cx="8154222" cy="339691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68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5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 показатель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участников мероприятий, направленных на этнокультурное развитие народов России, проживающих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</a:rPr>
                        <a:t>12 900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13 500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13 500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</a:rPr>
                        <a:t>13 500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участников мероприятий, направленных на укрепление общероссийского гражданского единства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12 900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13 800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14 000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14 400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 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66,4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78,0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78,5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79,0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межнациональных (межэтнических) и межконфессиональных конфликтов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  <a:cs typeface="Calibri"/>
                        </a:rPr>
                        <a:t> 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межконфессиональных отношений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62,3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62,8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63,4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63,7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обеспеченности средствами антитеррористической защищенности объектов, находящихся в муниципальной собственности района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55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65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242" name="Picture 2" descr="ÐÐ°ÑÑÐ¸Ð½ÐºÐ¸ Ð¿Ð¾ Ð·Ð°Ð¿ÑÐ¾ÑÑ Ð¿ÑÐ¾ÑÐ¸Ð»Ð°ÐºÑÐ¸ÐºÐ° ÑÐºÑÑÑÐµÐ¼Ð¸Ð·Ð¼Ð° Ð¸ ÑÐµÑÑÐ¾ÑÐ¸Ð·Ð¼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4956247"/>
            <a:ext cx="1647767" cy="159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ÐÐ°ÑÑÐ¸Ð½ÐºÐ¸ Ð¿Ð¾ Ð·Ð°Ð¿ÑÐ¾ÑÑ Ð¿ÑÐ¾ÑÐ¸Ð»Ð°ÐºÑÐ¸ÐºÐ° ÑÐºÑÑÑÐµÐ¼Ð¸Ð·Ð¼Ð° Ð¸ ÑÐµÑÑÐ¾ÑÐ¸Ð·Ð¼Ð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123" y="5096857"/>
            <a:ext cx="1964493" cy="13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4304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96549"/>
            <a:ext cx="8172400" cy="517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муниципальным имуществом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48283" y="1273931"/>
            <a:ext cx="7701188" cy="1506997"/>
            <a:chOff x="1348283" y="1280327"/>
            <a:chExt cx="7701188" cy="1729875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80327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54897" y="2299779"/>
              <a:ext cx="7694574" cy="710423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333870"/>
            <a:ext cx="7110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страховой защиты имущества района: в 2020 году – 4 000,0 тыс. рублей, в 2021-2022 годах по 4 332,0 тыс. рублей ежегодно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14831" y="2224584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развитие земельных и имущественных отношений на территории района: в 2020 году – 5 110,0 тыс. рублей, в 2021 году – 4 690,0 тыс. рублей, в 2022 году – 5 040,0 тыс. рублей.</a:t>
            </a:r>
          </a:p>
        </p:txBody>
      </p:sp>
      <p:sp>
        <p:nvSpPr>
          <p:cNvPr id="15" name="Овал 14"/>
          <p:cNvSpPr/>
          <p:nvPr/>
        </p:nvSpPr>
        <p:spPr>
          <a:xfrm>
            <a:off x="338754" y="5445225"/>
            <a:ext cx="958222" cy="86749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z="300000"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Овал 15"/>
          <p:cNvSpPr/>
          <p:nvPr/>
        </p:nvSpPr>
        <p:spPr>
          <a:xfrm>
            <a:off x="323528" y="1172059"/>
            <a:ext cx="885465" cy="832455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00" r="-2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7" name="Picture 2" descr="Картинки по запросу участок земли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58" y="2073519"/>
            <a:ext cx="976510" cy="869894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лилиния 17"/>
          <p:cNvSpPr/>
          <p:nvPr/>
        </p:nvSpPr>
        <p:spPr>
          <a:xfrm>
            <a:off x="1354897" y="5585003"/>
            <a:ext cx="7694574" cy="610300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914318" y="5614796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содержание МБУ «Управление имущественными и земельными ресурсами»: 38 757,8 тыс. рублей ежегодно.</a:t>
            </a:r>
          </a:p>
        </p:txBody>
      </p:sp>
    </p:spTree>
    <p:extLst>
      <p:ext uri="{BB962C8B-B14F-4D97-AF65-F5344CB8AC3E}">
        <p14:creationId xmlns:p14="http://schemas.microsoft.com/office/powerpoint/2010/main" val="42027868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муниципальным имуществом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756557"/>
              </p:ext>
            </p:extLst>
          </p:nvPr>
        </p:nvGraphicFramePr>
        <p:xfrm>
          <a:off x="971596" y="1230731"/>
          <a:ext cx="8172404" cy="291325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536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4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7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9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 показатель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5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Снижение материального ущерба от чрезвычайных ситуаций природного и техногенного характера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43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изготовленных документов на объекты муниципального и бесхозяйного недвижимого имущества: техническая документация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48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земельных участков, занятых объектами муниципальной собственности, для которых изготовлены документы кадастрового учета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54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сформированных документов для проведения оценки рыночной стоимости  объектов муниципального имущества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54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земельных участков, предназначенных для строительства, в отношении которых проведен государственный кадастровый учет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31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Приведение состава имущественного комплекса муниципального образования </a:t>
                      </a:r>
                      <a:r>
                        <a:rPr lang="ru-RU" sz="11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Нижневартовский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 в соответствие с выполняемыми полномочиями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26" y="3789040"/>
            <a:ext cx="8172400" cy="398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7972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7.photo.2gis.com/images/branch/12/1688849892539617_55d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3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0" y="1203846"/>
            <a:ext cx="8177569" cy="530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7784" y="68915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муниципальной службы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30016" y="1232357"/>
            <a:ext cx="8737638" cy="5076963"/>
            <a:chOff x="320062" y="1681984"/>
            <a:chExt cx="8737638" cy="4286974"/>
          </a:xfrm>
        </p:grpSpPr>
        <p:sp>
          <p:nvSpPr>
            <p:cNvPr id="9" name="Полилиния 8"/>
            <p:cNvSpPr/>
            <p:nvPr/>
          </p:nvSpPr>
          <p:spPr>
            <a:xfrm>
              <a:off x="1209112" y="1681984"/>
              <a:ext cx="7848587" cy="130760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На обеспечение деятельности органов местного самоуправления администрации и Думы Нижневартовского  района </a:t>
              </a:r>
              <a:r>
                <a:rPr lang="ru-RU" sz="1200" dirty="0"/>
                <a:t>в 2020 году в сумме 545 261,1 тыс. рублей, в 2021 году – 532 877,6 тыс. рублей, в 2022 году– 522 474,9 тыс. рублей. В</a:t>
              </a:r>
              <a:r>
                <a:rPr lang="ru-RU" sz="1200" kern="1200" dirty="0"/>
                <a:t> том числе: </a:t>
              </a:r>
            </a:p>
            <a:p>
              <a:pPr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в 2020 году 478 198,60</a:t>
              </a:r>
              <a:r>
                <a:rPr lang="ru-RU" sz="1200" kern="1200" dirty="0"/>
                <a:t>тыс. рублей местный бюджет, </a:t>
              </a:r>
              <a:r>
                <a:rPr lang="ru-RU" sz="1200" dirty="0"/>
                <a:t>62 219,30 </a:t>
              </a:r>
              <a:r>
                <a:rPr lang="ru-RU" sz="1200" kern="1200" dirty="0"/>
                <a:t>тыс. рублей бюджет автономного округа; </a:t>
              </a:r>
            </a:p>
            <a:p>
              <a:pPr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4 843,30</a:t>
              </a:r>
              <a:r>
                <a:rPr lang="ru-RU" sz="1200" kern="1200" dirty="0"/>
                <a:t> тыс. рублей федеральный бюджет;</a:t>
              </a:r>
            </a:p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в 2021 году 466 917,00 тыс. рублей местный бюджет, 61 593,20 тыс. рублей бюджет автономного округа, </a:t>
              </a:r>
            </a:p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4 367,50 тыс. рублей федеральный бюджет;</a:t>
              </a:r>
            </a:p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в 2022 году 455 266,90 тыс. рублей местный бюджет, 62 650,70 тыс. рублей бюджет автономного округа, </a:t>
              </a:r>
            </a:p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4 557,30 тыс. рублей федеральный бюджет.</a:t>
              </a:r>
              <a:endParaRPr lang="ru-RU" sz="1200" kern="1200" dirty="0"/>
            </a:p>
          </p:txBody>
        </p:sp>
        <p:sp>
          <p:nvSpPr>
            <p:cNvPr id="10" name="Овал 9"/>
            <p:cNvSpPr/>
            <p:nvPr/>
          </p:nvSpPr>
          <p:spPr>
            <a:xfrm>
              <a:off x="320064" y="1947000"/>
              <a:ext cx="800385" cy="668838"/>
            </a:xfrm>
            <a:prstGeom prst="ellipse">
              <a:avLst/>
            </a:prstGeom>
            <a:blipFill>
              <a:blip r:embed="rId5"/>
              <a:srcRect/>
              <a:stretch>
                <a:fillRect l="-39000" r="-39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347866" y="3537118"/>
              <a:ext cx="7709834" cy="448608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/>
                <a:t>На развитие муниципальной службы в Нижневартовском районе в 2020-2022 годах 355,0 тыс. рублей ежегодно за счет средств местного  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20062" y="3427003"/>
              <a:ext cx="800385" cy="668838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7000" r="-7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209112" y="5239316"/>
              <a:ext cx="7848587" cy="729642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/>
                <a:t>На организацию предоставления государственных и муниципальных услуг через муниципальное автономное учреждение Нижневартовского района «Многофункциональный центр предоставления государственных и муниципальных услуг» </a:t>
              </a:r>
              <a:r>
                <a:rPr lang="ru-RU" sz="1200" dirty="0"/>
                <a:t>в сумме 49 098,7 тыс. рублей ежегодно, </a:t>
              </a:r>
              <a:r>
                <a:rPr lang="ru-RU" sz="1200" kern="1200" dirty="0"/>
                <a:t>в том числе: </a:t>
              </a:r>
              <a:r>
                <a:rPr lang="ru-RU" sz="1200" dirty="0"/>
                <a:t>18 580,90 </a:t>
              </a:r>
              <a:r>
                <a:rPr lang="ru-RU" sz="1200" kern="1200" dirty="0"/>
                <a:t>тыс. рублей местный бюджет., </a:t>
              </a:r>
              <a:r>
                <a:rPr lang="ru-RU" sz="1200" dirty="0"/>
                <a:t>30 517,80 </a:t>
              </a:r>
              <a:r>
                <a:rPr lang="ru-RU" sz="1200" kern="1200" dirty="0"/>
                <a:t>тыс. рублей бюджет автономного округа</a:t>
              </a:r>
              <a:r>
                <a:rPr lang="ru-RU" sz="1200" dirty="0"/>
                <a:t>.</a:t>
              </a:r>
              <a:endParaRPr lang="ru-RU" sz="1200" kern="1200" dirty="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20063" y="5239316"/>
              <a:ext cx="800385" cy="668838"/>
            </a:xfrm>
            <a:prstGeom prst="ellipse">
              <a:avLst/>
            </a:prstGeom>
            <a:blipFill dpi="0" rotWithShape="1">
              <a:blip r:embed="rId7" cstate="print"/>
              <a:srcRect/>
              <a:stretch>
                <a:fillRect l="1000" r="-14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2502222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56392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00308" y="68915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муниципальной службы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010416"/>
              </p:ext>
            </p:extLst>
          </p:nvPr>
        </p:nvGraphicFramePr>
        <p:xfrm>
          <a:off x="972000" y="1150702"/>
          <a:ext cx="8172000" cy="390075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3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956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  целевых показателей  муниципальной программы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947" marR="449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Единицы измерения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947" marR="449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Базовый показатель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947" marR="44947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Значения показателя по годам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947" marR="449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4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</a:rPr>
                        <a:t>2020 год</a:t>
                      </a:r>
                      <a:endParaRPr lang="ru-RU" sz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</a:rPr>
                        <a:t>2021 год</a:t>
                      </a:r>
                      <a:endParaRPr lang="ru-RU" sz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</a:rPr>
                        <a:t>2022 год</a:t>
                      </a:r>
                      <a:endParaRPr lang="ru-RU" sz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Обеспечение выполнения полномочий и функций органов местного самоуправления Нижневартовского района, в процентах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Доля муниципальных служащих, прошедших обучение на курсах повышения квалификации, в процентах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Доля муниципальных служащих администрации района, принявших участие в тематических семинарах по актуальным темам, в процентах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Уменьшение времени ожидания в очереди при обращении заявителя для получения государственных (муниципальных) услуг, минут *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15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15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Повышение уровня удовлетворенности населения качеством предоставления государственных и муниципальных услуг, в процентах **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90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95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95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95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947" marR="4494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7410" name="Picture 2" descr="ÐÐ°ÑÑÐ¸Ð½ÐºÐ¸ Ð¿Ð¾ Ð·Ð°Ð¿ÑÐ¾ÑÑ Ð¼ÑÐ½Ð¸ÑÐ¸Ð¿Ð°Ð»ÑÐ½Ð°Ñ ÑÐ»ÑÐ¶Ð±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085184"/>
            <a:ext cx="2664296" cy="147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732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ÐÐ°ÑÑÐ¸Ð½ÐºÐ¸ Ð¿Ð¾ Ð·Ð°Ð¿ÑÐ¾ÑÑ Ð³Ð¾Ñ ÑÐ¸Ð½Ð°Ð½Ñ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31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16148"/>
            <a:ext cx="50405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55573" y="1407456"/>
            <a:ext cx="8615289" cy="3979525"/>
            <a:chOff x="355573" y="1407456"/>
            <a:chExt cx="8615289" cy="3979525"/>
          </a:xfrm>
        </p:grpSpPr>
        <p:sp>
          <p:nvSpPr>
            <p:cNvPr id="8" name="Полилиния 7"/>
            <p:cNvSpPr/>
            <p:nvPr/>
          </p:nvSpPr>
          <p:spPr>
            <a:xfrm>
              <a:off x="1482057" y="1564271"/>
              <a:ext cx="7488805" cy="720081"/>
            </a:xfrm>
            <a:custGeom>
              <a:avLst/>
              <a:gdLst>
                <a:gd name="connsiteX0" fmla="*/ 0 w 7488805"/>
                <a:gd name="connsiteY0" fmla="*/ 0 h 882730"/>
                <a:gd name="connsiteX1" fmla="*/ 7047440 w 7488805"/>
                <a:gd name="connsiteY1" fmla="*/ 0 h 882730"/>
                <a:gd name="connsiteX2" fmla="*/ 7488805 w 7488805"/>
                <a:gd name="connsiteY2" fmla="*/ 441365 h 882730"/>
                <a:gd name="connsiteX3" fmla="*/ 7047440 w 7488805"/>
                <a:gd name="connsiteY3" fmla="*/ 882730 h 882730"/>
                <a:gd name="connsiteX4" fmla="*/ 0 w 7488805"/>
                <a:gd name="connsiteY4" fmla="*/ 882730 h 882730"/>
                <a:gd name="connsiteX5" fmla="*/ 0 w 7488805"/>
                <a:gd name="connsiteY5" fmla="*/ 0 h 8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88805" h="882730">
                  <a:moveTo>
                    <a:pt x="7488805" y="882729"/>
                  </a:moveTo>
                  <a:lnTo>
                    <a:pt x="441365" y="882729"/>
                  </a:lnTo>
                  <a:lnTo>
                    <a:pt x="0" y="441365"/>
                  </a:lnTo>
                  <a:lnTo>
                    <a:pt x="441365" y="1"/>
                  </a:lnTo>
                  <a:lnTo>
                    <a:pt x="7488805" y="1"/>
                  </a:lnTo>
                  <a:lnTo>
                    <a:pt x="7488805" y="882729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8538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/>
                <a:t>Межбюджетные трансферты поселениям района </a:t>
              </a:r>
              <a:r>
                <a:rPr lang="ru-RU" sz="1200" dirty="0"/>
                <a:t>в 2020 году в сумме 619 904,2 тыс. рублей, в 2021 году – 568 015,3 тыс. рублей, в 2022 году в сумме 581 836,8 тыс. рублей;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/>
                <a:t>- резервный фонд администрации </a:t>
              </a:r>
              <a:r>
                <a:rPr lang="ru-RU" sz="1200" dirty="0"/>
                <a:t>в 2020 году в сумме 9 900,0 тыс. рублей, в 2021-2022 годах -10 000,0 тыс. рублей ежегодно.</a:t>
              </a:r>
              <a:endParaRPr lang="ru-RU" sz="1200" kern="1200" dirty="0"/>
            </a:p>
          </p:txBody>
        </p:sp>
        <p:sp>
          <p:nvSpPr>
            <p:cNvPr id="9" name="Овал 8"/>
            <p:cNvSpPr/>
            <p:nvPr/>
          </p:nvSpPr>
          <p:spPr>
            <a:xfrm>
              <a:off x="355573" y="1407456"/>
              <a:ext cx="1030304" cy="1033710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00" b="-1000"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475669" y="4497863"/>
              <a:ext cx="7488805" cy="804555"/>
            </a:xfrm>
            <a:custGeom>
              <a:avLst/>
              <a:gdLst>
                <a:gd name="connsiteX0" fmla="*/ 0 w 7554463"/>
                <a:gd name="connsiteY0" fmla="*/ 0 h 804554"/>
                <a:gd name="connsiteX1" fmla="*/ 7152186 w 7554463"/>
                <a:gd name="connsiteY1" fmla="*/ 0 h 804554"/>
                <a:gd name="connsiteX2" fmla="*/ 7554463 w 7554463"/>
                <a:gd name="connsiteY2" fmla="*/ 402277 h 804554"/>
                <a:gd name="connsiteX3" fmla="*/ 7152186 w 7554463"/>
                <a:gd name="connsiteY3" fmla="*/ 804554 h 804554"/>
                <a:gd name="connsiteX4" fmla="*/ 0 w 7554463"/>
                <a:gd name="connsiteY4" fmla="*/ 804554 h 804554"/>
                <a:gd name="connsiteX5" fmla="*/ 0 w 7554463"/>
                <a:gd name="connsiteY5" fmla="*/ 0 h 80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54463" h="804554">
                  <a:moveTo>
                    <a:pt x="7554463" y="804553"/>
                  </a:moveTo>
                  <a:lnTo>
                    <a:pt x="402277" y="804553"/>
                  </a:lnTo>
                  <a:lnTo>
                    <a:pt x="0" y="402277"/>
                  </a:lnTo>
                  <a:lnTo>
                    <a:pt x="402277" y="1"/>
                  </a:lnTo>
                  <a:lnTo>
                    <a:pt x="7554463" y="1"/>
                  </a:lnTo>
                  <a:lnTo>
                    <a:pt x="7554463" y="80455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8994" tIns="53341" rIns="99568" bIns="53340" numCol="1" spcCol="1270" anchor="ctr" anchorCtr="0">
              <a:noAutofit/>
            </a:bodyPr>
            <a:lstStyle/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/>
                <a:t>Условно утвержденные расходы </a:t>
              </a:r>
              <a:r>
                <a:rPr lang="ru-RU" sz="1200" dirty="0"/>
                <a:t>в 2021 году в сумме 77 913,2 тыс. рублей, в 2022 году в сумме 123 167,8 тыс. рублей;</a:t>
              </a:r>
            </a:p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/>
                <a:t>Обслуживание муниципального долга в 2020-2022 годах в сумме 2 тыс. рублей</a:t>
              </a:r>
              <a:r>
                <a:rPr lang="ru-RU" sz="1200" dirty="0"/>
                <a:t> ежегодно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411106" y="4427818"/>
              <a:ext cx="948496" cy="959163"/>
            </a:xfrm>
            <a:prstGeom prst="ellipse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9000" b="-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96" y="5461528"/>
            <a:ext cx="1112115" cy="1035891"/>
          </a:xfrm>
          <a:prstGeom prst="ellipse">
            <a:avLst/>
          </a:prstGeom>
        </p:spPr>
      </p:pic>
      <p:sp>
        <p:nvSpPr>
          <p:cNvPr id="13" name="Полилиния 12"/>
          <p:cNvSpPr/>
          <p:nvPr/>
        </p:nvSpPr>
        <p:spPr>
          <a:xfrm>
            <a:off x="1482056" y="5692947"/>
            <a:ext cx="7488805" cy="573051"/>
          </a:xfrm>
          <a:custGeom>
            <a:avLst/>
            <a:gdLst>
              <a:gd name="connsiteX0" fmla="*/ 0 w 7554463"/>
              <a:gd name="connsiteY0" fmla="*/ 0 h 804554"/>
              <a:gd name="connsiteX1" fmla="*/ 7152186 w 7554463"/>
              <a:gd name="connsiteY1" fmla="*/ 0 h 804554"/>
              <a:gd name="connsiteX2" fmla="*/ 7554463 w 7554463"/>
              <a:gd name="connsiteY2" fmla="*/ 402277 h 804554"/>
              <a:gd name="connsiteX3" fmla="*/ 7152186 w 7554463"/>
              <a:gd name="connsiteY3" fmla="*/ 804554 h 804554"/>
              <a:gd name="connsiteX4" fmla="*/ 0 w 7554463"/>
              <a:gd name="connsiteY4" fmla="*/ 804554 h 804554"/>
              <a:gd name="connsiteX5" fmla="*/ 0 w 7554463"/>
              <a:gd name="connsiteY5" fmla="*/ 0 h 80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4463" h="804554">
                <a:moveTo>
                  <a:pt x="7554463" y="804553"/>
                </a:moveTo>
                <a:lnTo>
                  <a:pt x="402277" y="804553"/>
                </a:lnTo>
                <a:lnTo>
                  <a:pt x="0" y="402277"/>
                </a:lnTo>
                <a:lnTo>
                  <a:pt x="402277" y="1"/>
                </a:lnTo>
                <a:lnTo>
                  <a:pt x="7554463" y="1"/>
                </a:lnTo>
                <a:lnTo>
                  <a:pt x="7554463" y="804553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994" tIns="53341" rIns="99568" bIns="53340" numCol="1" spcCol="1270" anchor="ctr" anchorCtr="0">
            <a:noAutofit/>
          </a:bodyPr>
          <a:lstStyle/>
          <a:p>
            <a:pPr lvl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/>
              <a:t>на реализацию проектов «Народная инициатива» в сумме 10 680,7 тыс. рублей в 2020 году</a:t>
            </a:r>
            <a:endParaRPr lang="ru-RU" sz="12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33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3728" y="116148"/>
            <a:ext cx="50405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810594"/>
              </p:ext>
            </p:extLst>
          </p:nvPr>
        </p:nvGraphicFramePr>
        <p:xfrm>
          <a:off x="971600" y="1196753"/>
          <a:ext cx="8172000" cy="4544568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49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25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целевых показателей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Базовый показатель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Значения показателя по годам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2020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Своевременность перечисления межбюджетных трансфертов (включая субвенции, субсидии, иные межбюджетные трансферты из вышестоящих бюджетов) поселениям района (да/нет; 1/0)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Отсутствие просроченной кредиторской задолженности в бюджетах поселений района по выплате заработной платы и оплате коммунальных услуг (да/нет; 1/0)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Рост средней итоговой оценки качества организации и осуществления бюджетного процесса в поселениях района, баллов, с 40 баллов до 42 баллов.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41,0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4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Исполнение первоначальных плановых назначений по налоговым и неналоговым доходам на уровне не менее 100%, %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101,0 %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≥ 98,5 %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≥ 98,5 %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≥ 98,5 %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главных распорядителей средств бюджета района, главных администраторов доходов бюджета, имеющих итоговую оценку качества финансового менеджмента более 80 %, единиц, с 6 до 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Соблюдение предельного объема муниципального внутреннего долга района установленного нормативными правовыми актами района, (1/0)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8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Исполнение расходных обязательств района за отчетный финансовый год в размере не менее 92% от уточненных бюджетных ассигнований (без учета резервных средств бюджета района), %, с 91,7 до 92 %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91,7%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&gt;= 92%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&gt;= 92%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&gt;= 92%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146" name="Picture 2" descr="ÐÐ°ÑÑÐ¸Ð½ÐºÐ¸ Ð¿Ð¾ Ð·Ð°Ð¿ÑÐ¾ÑÑ Ð¼ÑÐ½Ð¸ÑÐ¸Ð¿Ð°Ð»ÑÐ½ÑÐµ ÑÐ¸Ð½Ð°Ð½ÑÑ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817046"/>
            <a:ext cx="936104" cy="76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Ð°ÑÑÐ¸Ð½ÐºÐ¸ Ð¿Ð¾ Ð·Ð°Ð¿ÑÐ¾ÑÑ Ð³Ð¾Ñ ÑÐ¸Ð½Ð°Ð½ÑÑ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733256"/>
            <a:ext cx="1491743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9272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Прогноз основных характеристик консолидированного бюджета Нижневартовского района </a:t>
            </a:r>
          </a:p>
          <a:p>
            <a:r>
              <a:rPr lang="ru-RU" dirty="0"/>
              <a:t>на 2020 год и на плановый период 2021 и 2022 годов</a:t>
            </a:r>
            <a:r>
              <a:rPr lang="en-US" dirty="0"/>
              <a:t> (</a:t>
            </a:r>
            <a:r>
              <a:rPr lang="ru-RU" dirty="0"/>
              <a:t>млн. руб.)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95869"/>
              </p:ext>
            </p:extLst>
          </p:nvPr>
        </p:nvGraphicFramePr>
        <p:xfrm>
          <a:off x="1115615" y="1340771"/>
          <a:ext cx="7848873" cy="4472532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4138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8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8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6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Показатели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2020 год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2021 год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2022 год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Бюджет района</a:t>
                      </a:r>
                      <a:endParaRPr lang="ru-RU" sz="12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9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 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4 624,8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4 357,8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4 294,2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4 697,8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4 430,3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4 366,2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678,6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616,1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626,0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0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-73,0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-72,5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-72,0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Бюджеты муниципальных образований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 без межбюджетных трансфертов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183,0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185,0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188,3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 с учетом межбюджетных трансфертов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861,6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801,1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814,3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3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865,0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804,6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817,7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123,5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75,3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65,2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-3 422,9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- 3 411,3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- 3 399,1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6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Итого консолидированный бюджет  района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4</a:t>
                      </a:r>
                      <a:r>
                        <a:rPr lang="ru-RU" sz="1200" b="0" i="0" u="none" strike="noStrike" baseline="0" dirty="0">
                          <a:effectLst/>
                          <a:latin typeface="Times New Roman CYR" panose="02020603050405020304" pitchFamily="18" charset="0"/>
                        </a:rPr>
                        <a:t> 684,4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4 467,5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4 417,3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4 760,8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4 543,5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4 492,7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-76,4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-75,9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-75,4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0111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Межбюджетные трансферты бюджетам городских и сельских поселений на 2020 год и плановый период 2021-2022 годов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115616" y="1412776"/>
            <a:ext cx="7848872" cy="367240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Межбюджетные трансферты бюджетам поселений из бюджета района сформированы в соответствии с требованиями Бюджетного кодекса Российской Федерации, Федерального Закона от 06.10.2003 № 131-ФЗ «Об общих принципах организации местного самоуправления в Российской Федерации», закона Ханты-Мансийского автономного округа – Югры от 10.11.2008 года № 132-оз «О межбюджетных отношениях в Ханты-Мансийском автономном округе – Югре» (с изменениями), Порядком предоставления межбюджетных трансфертов из бюджета Нижневартовского района и соглашений по переданным полномочиям.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Оказание финансовой поддержки из бюджета района в финансировании социально-значимых и первоочередных расходов поселений будет продолжено путем предоставления «выравнивающих» дотаций за счет межбюджетных трансфертов автономного округа.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 Продолжится поддержка городских и сельских поселений района путем предоставления дотации на обеспечение сбалансированности местных бюджетов. 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1028" name="Picture 4" descr="ÐÐ°ÑÑÐ¸Ð½ÐºÐ¸ Ð¿Ð¾ Ð·Ð°Ð¿ÑÐ¾ÑÑ ÑÑÐ°Ð½ÑÑÐµÑ Ð´ÐµÐ½ÐµÐ¶Ð½Ñ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941168"/>
            <a:ext cx="2505201" cy="16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2912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142504"/>
              </p:ext>
            </p:extLst>
          </p:nvPr>
        </p:nvGraphicFramePr>
        <p:xfrm>
          <a:off x="796186" y="1124744"/>
          <a:ext cx="8316416" cy="5698576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3203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6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8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1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647">
                <a:tc rowSpan="2"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effectLst/>
                        </a:rPr>
                        <a:t>Межбюджетные трансферты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 rowSpan="2"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effectLst/>
                        </a:rPr>
                        <a:t>2019 год  (решение Думы от 22.11.2019 №342)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 rowSpan="2">
                  <a:txBody>
                    <a:bodyPr/>
                    <a:lstStyle/>
                    <a:p>
                      <a:pPr marL="179705">
                        <a:spcAft>
                          <a:spcPts val="600"/>
                        </a:spcAft>
                      </a:pPr>
                      <a:r>
                        <a:rPr lang="ru-RU" sz="900" dirty="0">
                          <a:effectLst/>
                        </a:rPr>
                        <a:t>2020 год (проект)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8767" marR="287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spcAft>
                          <a:spcPts val="600"/>
                        </a:spcAft>
                      </a:pPr>
                      <a:r>
                        <a:rPr lang="ru-RU" sz="900" dirty="0">
                          <a:effectLst/>
                        </a:rPr>
                        <a:t>2021 год (проект)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>
                        <a:spcAft>
                          <a:spcPts val="600"/>
                        </a:spcAft>
                      </a:pPr>
                      <a:r>
                        <a:rPr lang="ru-RU" sz="900" dirty="0">
                          <a:effectLst/>
                        </a:rPr>
                        <a:t>2022 год (проект)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804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Дотации из районного фонда финансовой поддержки поселений на выравнивание бюджетной обеспеченности поселений, в </a:t>
                      </a:r>
                      <a:r>
                        <a:rPr lang="ru-RU" sz="900" dirty="0" err="1">
                          <a:effectLst/>
                        </a:rPr>
                        <a:t>т.ч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179 862,6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188 697,6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182</a:t>
                      </a:r>
                      <a:r>
                        <a:rPr lang="ru-RU" sz="900" baseline="0" dirty="0">
                          <a:effectLst/>
                          <a:latin typeface="Times New Roman"/>
                          <a:ea typeface="Times New Roman"/>
                        </a:rPr>
                        <a:t> 692,9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182 692,9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17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дотация в расчете на 1 жителя за счет субвенции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65 820,2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69 062,8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69 062,8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69 062,8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11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дотация за счет субсидии, местного бюджета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114 042,4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119 634,8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113 630,1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113 630,1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136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Иные межбюджетные трансферты, в том числе: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438 481,3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727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Дотации на обеспечение сбалансированности бюджетов поселений, в т.ч.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391 654,9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419 565,5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375 767,1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389 476,0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202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 для финансового обеспечения вопросов местного значения поселений, исполняемых самостоятельно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283 985,0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302 487,6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300 450,0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324 301,8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202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 для решения вопросов местного значения поселений, передаваемых району в соответствии с соглашениями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107 669,9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117 077,9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75 317,1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65 174,2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336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Субсидии, всего</a:t>
                      </a: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24 156,7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22 527,1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22 680,7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субсидии из бюджета</a:t>
                      </a:r>
                      <a:r>
                        <a:rPr lang="ru-RU" sz="900" baseline="0" dirty="0">
                          <a:effectLst/>
                          <a:latin typeface="Times New Roman"/>
                          <a:ea typeface="Times New Roman"/>
                        </a:rPr>
                        <a:t> округа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18 012,0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16 382,4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16 487,3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136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субсидии из бюджета района</a:t>
                      </a: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6 144,7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6 144,7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6 193,4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677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Межбюджетные трансферты, в </a:t>
                      </a:r>
                      <a:r>
                        <a:rPr lang="ru-RU" sz="900" dirty="0" err="1">
                          <a:effectLst/>
                        </a:rPr>
                        <a:t>т.ч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46 826,4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42 404,3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31 307,1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27 256,3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6804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на поощрение за достижение наиболее высоких показателей качества организации и осуществления бюджетного процесса в поселениях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3 000,0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3 000,0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3 000,0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3 000,0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44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 на конкурсный отбор проектов «Народная инициатива»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5 000,0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10 680,7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1202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на выполнение полномочий по содержанию подъездных дорог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12 684,6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19 400,9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18 984,4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19 933,6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560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 иные МБТ из бюджета округа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9 721,1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136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иные МБТ из бюджета района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1 420,7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9 322,7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9 322,7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9 322,7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136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Субвенции из бюджета автономного округа, в </a:t>
                      </a:r>
                      <a:r>
                        <a:rPr lang="ru-RU" sz="900" dirty="0" err="1">
                          <a:effectLst/>
                        </a:rPr>
                        <a:t>т.ч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3 771,5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3 774,2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3 827,2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3 931,8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06804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субвенции на осуществление полномочий по государственной регистрации актов гражданского состояния 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265,7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266,1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266,1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266,1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субвенции на осуществление первичного воинского учета на территориях, где отсутствуют военные комиссариаты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3 484,2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3 484,0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3 537,0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3 641,6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02727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субвенции на осуществление полномочий в сфере обращения с твердыми коммунальными отходами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21,6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24,1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24,1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24,1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455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Итого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622 115,4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678 598,2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616 121,3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626 037,7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Межбюджетные трансферты бюджетам городских и сельских поселений на 2020 год и плановый период 2021-2022 годов</a:t>
            </a:r>
          </a:p>
        </p:txBody>
      </p:sp>
      <p:pic>
        <p:nvPicPr>
          <p:cNvPr id="1028" name="Picture 4" descr="ÐÐ°ÑÑÐ¸Ð½ÐºÐ¸ Ð¿Ð¾ Ð·Ð°Ð¿ÑÐ¾ÑÑ ÑÑÐ°Ð½ÑÑÐµÑ Ð´ÐµÐ½ÐµÐ¶Ð½Ñ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800"/>
            <a:ext cx="6951223" cy="444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6144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91680" y="2924944"/>
            <a:ext cx="6624736" cy="175432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918690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8417</TotalTime>
  <Words>8495</Words>
  <Application>Microsoft Office PowerPoint</Application>
  <PresentationFormat>Экран (4:3)</PresentationFormat>
  <Paragraphs>1670</Paragraphs>
  <Slides>54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5" baseType="lpstr">
      <vt:lpstr>Arial</vt:lpstr>
      <vt:lpstr>Arial Narrow</vt:lpstr>
      <vt:lpstr>Calibri</vt:lpstr>
      <vt:lpstr>Century Schoolbook</vt:lpstr>
      <vt:lpstr>Constantia</vt:lpstr>
      <vt:lpstr>Georgia</vt:lpstr>
      <vt:lpstr>Times New Roman</vt:lpstr>
      <vt:lpstr>Times New Roman Cyr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VandreySA</dc:creator>
  <cp:lastModifiedBy>Вандрей Сергей Александрович</cp:lastModifiedBy>
  <cp:revision>971</cp:revision>
  <cp:lastPrinted>2019-11-21T09:22:07Z</cp:lastPrinted>
  <dcterms:created xsi:type="dcterms:W3CDTF">2013-08-27T10:42:11Z</dcterms:created>
  <dcterms:modified xsi:type="dcterms:W3CDTF">2020-12-04T09:33:02Z</dcterms:modified>
</cp:coreProperties>
</file>